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84" r:id="rId3"/>
    <p:sldId id="257" r:id="rId4"/>
    <p:sldId id="258" r:id="rId5"/>
    <p:sldId id="259" r:id="rId6"/>
    <p:sldId id="260" r:id="rId7"/>
    <p:sldId id="282" r:id="rId8"/>
    <p:sldId id="261" r:id="rId9"/>
    <p:sldId id="262" r:id="rId10"/>
    <p:sldId id="263" r:id="rId11"/>
    <p:sldId id="281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4" r:id="rId25"/>
    <p:sldId id="278" r:id="rId26"/>
    <p:sldId id="283" r:id="rId27"/>
    <p:sldId id="285" r:id="rId28"/>
    <p:sldId id="279" r:id="rId29"/>
    <p:sldId id="28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086" autoAdjust="0"/>
  </p:normalViewPr>
  <p:slideViewPr>
    <p:cSldViewPr>
      <p:cViewPr varScale="1">
        <p:scale>
          <a:sx n="78" d="100"/>
          <a:sy n="78" d="100"/>
        </p:scale>
        <p:origin x="-1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1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BA3E-FDAB-403A-94BB-CE25CEB2ED72}" type="datetimeFigureOut">
              <a:rPr lang="pt-BR" smtClean="0"/>
              <a:t>3/19/17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37445-AF76-4EFB-AD1F-A0AE25C7375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78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31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41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2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25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67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41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042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02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18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86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49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7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498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388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269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2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937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7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932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3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22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85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73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5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6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1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37445-AF76-4EFB-AD1F-A0AE25C7375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43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11240C6-327C-4748-BF03-0CBE4D202233}" type="datetimeFigureOut">
              <a:rPr lang="pt-BR" smtClean="0"/>
              <a:t>3/19/17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3D100AE-C0EE-4AC2-9C1B-B8F69C14DB4F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lexandrecsfranco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keleton_20120722152700_step20.mp4" TargetMode="External"/><Relationship Id="rId4" Type="http://schemas.openxmlformats.org/officeDocument/2006/relationships/hyperlink" Target="Autonomous_Aerial_Navigation_in_Confined_Indoor_Environments.mp4" TargetMode="External"/><Relationship Id="rId5" Type="http://schemas.openxmlformats.org/officeDocument/2006/relationships/hyperlink" Target="eMotion_Facial_Expression_Recognition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IT_Computer_Program_Reveals_Invisible_Motion_in_Video_The_New_York_Times.mp4" TargetMode="External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49.wmf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5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document/7477677/" TargetMode="External"/><Relationship Id="rId4" Type="http://schemas.openxmlformats.org/officeDocument/2006/relationships/hyperlink" Target="https://www.morebooks.de/store/gb/book/on-deeply-learning-features-for-automatic-person-re-identification/isbn/978-3-330-02910-1" TargetMode="External"/><Relationship Id="rId5" Type="http://schemas.openxmlformats.org/officeDocument/2006/relationships/hyperlink" Target="http://ivisionlab.dcc.ufba.br/doc/thesis/2016/FRANCO,_A._C._S._On_deeply_learning_features_for_automatic_person_image_re-identification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S003132031630162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jpg"/><Relationship Id="rId12" Type="http://schemas.openxmlformats.org/officeDocument/2006/relationships/image" Target="../media/image38.jpg"/><Relationship Id="rId13" Type="http://schemas.openxmlformats.org/officeDocument/2006/relationships/image" Target="../media/image39.jpg"/><Relationship Id="rId14" Type="http://schemas.openxmlformats.org/officeDocument/2006/relationships/image" Target="../media/image40.jpg"/><Relationship Id="rId1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9" Type="http://schemas.openxmlformats.org/officeDocument/2006/relationships/image" Target="../media/image35.jpg"/><Relationship Id="rId10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803750" cy="1368798"/>
          </a:xfrm>
        </p:spPr>
        <p:txBody>
          <a:bodyPr/>
          <a:lstStyle/>
          <a:p>
            <a:r>
              <a:rPr lang="pt-BR" dirty="0"/>
              <a:t>Alexandre da Costa e Silva Franco</a:t>
            </a:r>
          </a:p>
          <a:p>
            <a:r>
              <a:rPr lang="pt-BR" dirty="0" err="1"/>
              <a:t>Email</a:t>
            </a:r>
            <a:r>
              <a:rPr lang="pt-BR" dirty="0"/>
              <a:t>: </a:t>
            </a:r>
            <a:r>
              <a:rPr lang="pt-BR" dirty="0">
                <a:hlinkClick r:id="rId3"/>
              </a:rPr>
              <a:t>alexandrecsfranco@</a:t>
            </a:r>
            <a:r>
              <a:rPr lang="pt-BR" dirty="0" smtClean="0">
                <a:hlinkClick r:id="rId3"/>
              </a:rPr>
              <a:t>gmail.com</a:t>
            </a:r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Vers</a:t>
            </a:r>
            <a:r>
              <a:rPr lang="pt-BR" dirty="0" smtClean="0">
                <a:solidFill>
                  <a:srgbClr val="FF0000"/>
                </a:solidFill>
              </a:rPr>
              <a:t>ão sem os vídeos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Visão computacional e suas aplicações</a:t>
            </a:r>
          </a:p>
        </p:txBody>
      </p:sp>
    </p:spTree>
    <p:extLst>
      <p:ext uri="{BB962C8B-B14F-4D97-AF65-F5344CB8AC3E}">
        <p14:creationId xmlns:p14="http://schemas.microsoft.com/office/powerpoint/2010/main" val="20018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sistemas de Visão Computacional</a:t>
            </a:r>
          </a:p>
        </p:txBody>
      </p:sp>
      <p:sp>
        <p:nvSpPr>
          <p:cNvPr id="6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r>
              <a:rPr lang="pt-BR" dirty="0"/>
              <a:t>Sistema de detecção de pedestres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988840"/>
            <a:ext cx="4536504" cy="34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Sistema de detecção de pedestres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sistemas de Visão Computacional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6221"/>
            <a:ext cx="6365527" cy="43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0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hlinkClick r:id="rId3" action="ppaction://hlinkfile"/>
              </a:rPr>
              <a:t>Sistema de reconhecimento de ações</a:t>
            </a:r>
            <a:endParaRPr lang="pt-BR" dirty="0"/>
          </a:p>
          <a:p>
            <a:r>
              <a:rPr lang="pt-BR" dirty="0">
                <a:hlinkClick r:id="rId4" action="ppaction://hlinkfile"/>
              </a:rPr>
              <a:t>Sistema de reconstrução de ambientes em 3D</a:t>
            </a:r>
            <a:endParaRPr lang="pt-BR" dirty="0"/>
          </a:p>
          <a:p>
            <a:r>
              <a:rPr lang="pt-BR" dirty="0">
                <a:hlinkClick r:id="rId5" action="ppaction://hlinkfile"/>
              </a:rPr>
              <a:t>Sistema de reconhecimento de expressões faciais</a:t>
            </a:r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Exemplos de sistemas de Visão Computacional</a:t>
            </a:r>
          </a:p>
        </p:txBody>
      </p:sp>
    </p:spTree>
    <p:extLst>
      <p:ext uri="{BB962C8B-B14F-4D97-AF65-F5344CB8AC3E}">
        <p14:creationId xmlns:p14="http://schemas.microsoft.com/office/powerpoint/2010/main" val="14883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hlinkClick r:id="rId3" action="ppaction://hlinkfile"/>
              </a:rPr>
              <a:t>Sistema de amplificação de movimentos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Exemplos de sistemas de Visão Computacional</a:t>
            </a:r>
          </a:p>
        </p:txBody>
      </p:sp>
      <p:pic>
        <p:nvPicPr>
          <p:cNvPr id="2050" name="Picture 2" descr="http://www.extremetech.com/wp-content/uploads/2013/02/eulerian-video-magnification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6048"/>
            <a:ext cx="82128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Reconhecimento de padrões de sinais visuais utilizando técnicas de visão computacional 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Exemplos de sistemas de Visão Computacional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" y="2145484"/>
            <a:ext cx="5956072" cy="460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4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62237"/>
              </p:ext>
            </p:extLst>
          </p:nvPr>
        </p:nvGraphicFramePr>
        <p:xfrm>
          <a:off x="1463464" y="5075654"/>
          <a:ext cx="1932384" cy="92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74522"/>
              </p:ext>
            </p:extLst>
          </p:nvPr>
        </p:nvGraphicFramePr>
        <p:xfrm>
          <a:off x="1677168" y="5207471"/>
          <a:ext cx="1932384" cy="92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800" b="1" dirty="0"/>
              <a:t>MATEMÁTICA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16002"/>
              </p:ext>
            </p:extLst>
          </p:nvPr>
        </p:nvGraphicFramePr>
        <p:xfrm>
          <a:off x="1907704" y="5351487"/>
          <a:ext cx="1944216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15168"/>
              </p:ext>
            </p:extLst>
          </p:nvPr>
        </p:nvGraphicFramePr>
        <p:xfrm>
          <a:off x="5735960" y="5169391"/>
          <a:ext cx="1932384" cy="92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4067944" y="5589240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439080" y="4725144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Conjunto de frames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478684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Frame resultante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95556" y="498993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Aplicação</a:t>
            </a:r>
          </a:p>
          <a:p>
            <a:r>
              <a:rPr lang="pt-BR" dirty="0"/>
              <a:t>da mediana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2855"/>
            <a:ext cx="8568952" cy="26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r>
              <a:rPr lang="pt-BR" sz="2800" b="1" dirty="0"/>
              <a:t>Matemática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988840"/>
            <a:ext cx="645645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r>
              <a:rPr lang="pt-BR" sz="2800" b="1" dirty="0"/>
              <a:t>Matemática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8826"/>
            <a:ext cx="2124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14" y="1983306"/>
            <a:ext cx="2124074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8087"/>
            <a:ext cx="15361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8087"/>
            <a:ext cx="15361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>
            <a:off x="2591619" y="2601480"/>
            <a:ext cx="324197" cy="125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463827" y="2595479"/>
            <a:ext cx="324197" cy="125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6334891" y="2595479"/>
            <a:ext cx="324197" cy="125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8215" y="2624040"/>
            <a:ext cx="2989263" cy="51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8" y="3717033"/>
            <a:ext cx="1471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67" y="3717033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72994"/>
              </p:ext>
            </p:extLst>
          </p:nvPr>
        </p:nvGraphicFramePr>
        <p:xfrm>
          <a:off x="493387" y="5013176"/>
          <a:ext cx="1517379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1385">
                <a:tc>
                  <a:txBody>
                    <a:bodyPr/>
                    <a:lstStyle/>
                    <a:p>
                      <a:pPr algn="ctr"/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374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385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480389"/>
              </p:ext>
            </p:extLst>
          </p:nvPr>
        </p:nvGraphicFramePr>
        <p:xfrm>
          <a:off x="2174698" y="5013176"/>
          <a:ext cx="104527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" name="Equação" r:id="rId11" imgW="571320" imgH="393480" progId="Equation.3">
                  <p:embed/>
                </p:oleObj>
              </mc:Choice>
              <mc:Fallback>
                <p:oleObj name="Equação" r:id="rId11" imgW="5713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74698" y="5013176"/>
                        <a:ext cx="1045278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de seta reta 9"/>
          <p:cNvCxnSpPr/>
          <p:nvPr/>
        </p:nvCxnSpPr>
        <p:spPr>
          <a:xfrm>
            <a:off x="1189294" y="5805264"/>
            <a:ext cx="64640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901241"/>
              </p:ext>
            </p:extLst>
          </p:nvPr>
        </p:nvGraphicFramePr>
        <p:xfrm>
          <a:off x="2194916" y="5937247"/>
          <a:ext cx="936923" cy="66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Equação" r:id="rId13" imgW="558720" imgH="393480" progId="Equation.3">
                  <p:embed/>
                </p:oleObj>
              </mc:Choice>
              <mc:Fallback>
                <p:oleObj name="Equação" r:id="rId13" imgW="558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94916" y="5937247"/>
                        <a:ext cx="936923" cy="66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3344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800" b="1" dirty="0"/>
              <a:t>Neurociência e matemática</a:t>
            </a:r>
          </a:p>
          <a:p>
            <a:endParaRPr lang="pt-BR" sz="2800" b="1" dirty="0"/>
          </a:p>
          <a:p>
            <a:endParaRPr lang="pt-BR" sz="2800" b="1" dirty="0"/>
          </a:p>
          <a:p>
            <a:endParaRPr lang="pt-BR" sz="2800" b="1" dirty="0"/>
          </a:p>
          <a:p>
            <a:endParaRPr lang="pt-BR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99" y="2822448"/>
            <a:ext cx="5611381" cy="29024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852936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800" b="1" dirty="0"/>
              <a:t>Biologia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43" y="2636912"/>
            <a:ext cx="5630245" cy="283975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48" y="2636912"/>
            <a:ext cx="290575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Introdução aos conceitos de Visão Computacional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Exemplos de aplicações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/>
              <a:t>Contribuições de algumas áreas do conhecimento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741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sz="2800" b="1" dirty="0"/>
              <a:t>Outras áreas</a:t>
            </a:r>
          </a:p>
          <a:p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Estatística:</a:t>
            </a:r>
          </a:p>
          <a:p>
            <a:pPr marL="285750" indent="-285750">
              <a:buFontTx/>
              <a:buChar char="-"/>
            </a:pPr>
            <a:r>
              <a:rPr lang="pt-BR" dirty="0"/>
              <a:t>Modelos estocásticos probabilísticos</a:t>
            </a:r>
          </a:p>
          <a:p>
            <a:pPr marL="285750" indent="-285750">
              <a:buFontTx/>
              <a:buChar char="-"/>
            </a:pPr>
            <a:r>
              <a:rPr lang="pt-BR" dirty="0"/>
              <a:t>Redes Bayesianas</a:t>
            </a:r>
          </a:p>
          <a:p>
            <a:r>
              <a:rPr lang="pt-BR" b="1" dirty="0">
                <a:solidFill>
                  <a:srgbClr val="FF0000"/>
                </a:solidFill>
              </a:rPr>
              <a:t>Computação:</a:t>
            </a:r>
          </a:p>
          <a:p>
            <a:pPr marL="285750" indent="-285750">
              <a:buFontTx/>
              <a:buChar char="-"/>
            </a:pPr>
            <a:r>
              <a:rPr lang="pt-BR" dirty="0"/>
              <a:t>Árvores de decisão</a:t>
            </a:r>
          </a:p>
          <a:p>
            <a:pPr marL="285750" indent="-285750">
              <a:buFontTx/>
              <a:buChar char="-"/>
            </a:pPr>
            <a:r>
              <a:rPr lang="pt-BR" dirty="0"/>
              <a:t>K-D </a:t>
            </a:r>
            <a:r>
              <a:rPr lang="pt-BR" dirty="0" err="1"/>
              <a:t>trees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Teoria dos grafos</a:t>
            </a:r>
          </a:p>
          <a:p>
            <a:r>
              <a:rPr lang="pt-BR" b="1" dirty="0">
                <a:solidFill>
                  <a:srgbClr val="002060"/>
                </a:solidFill>
              </a:rPr>
              <a:t>Física:</a:t>
            </a:r>
          </a:p>
          <a:p>
            <a:pPr marL="285750" indent="-285750">
              <a:buFontTx/>
              <a:buChar char="-"/>
            </a:pPr>
            <a:r>
              <a:rPr lang="pt-BR" dirty="0"/>
              <a:t>Fluxo ótico</a:t>
            </a:r>
          </a:p>
          <a:p>
            <a:pPr marL="285750" indent="-285750">
              <a:buFontTx/>
              <a:buChar char="-"/>
            </a:pPr>
            <a:r>
              <a:rPr lang="pt-BR" dirty="0"/>
              <a:t>Gradientes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e suas contribuições</a:t>
            </a:r>
          </a:p>
        </p:txBody>
      </p:sp>
      <p:sp>
        <p:nvSpPr>
          <p:cNvPr id="4" name="Chave direita 3"/>
          <p:cNvSpPr/>
          <p:nvPr/>
        </p:nvSpPr>
        <p:spPr>
          <a:xfrm>
            <a:off x="4644008" y="2132856"/>
            <a:ext cx="288032" cy="2592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3140968"/>
            <a:ext cx="308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</a:rPr>
              <a:t>Utilizados para a modelagem</a:t>
            </a:r>
          </a:p>
          <a:p>
            <a:r>
              <a:rPr lang="pt-BR" b="1" dirty="0">
                <a:solidFill>
                  <a:schemeClr val="accent6"/>
                </a:solidFill>
              </a:rPr>
              <a:t>de classificadores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2411760" y="4941168"/>
            <a:ext cx="288032" cy="12961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915816" y="526607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Utilizados para descrever</a:t>
            </a:r>
          </a:p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objetos</a:t>
            </a:r>
          </a:p>
        </p:txBody>
      </p:sp>
    </p:spTree>
    <p:extLst>
      <p:ext uri="{BB962C8B-B14F-4D97-AF65-F5344CB8AC3E}">
        <p14:creationId xmlns:p14="http://schemas.microsoft.com/office/powerpoint/2010/main" val="211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Trabalho de Marcelo </a:t>
            </a:r>
            <a:r>
              <a:rPr lang="pt-BR" sz="2400" b="1" dirty="0" err="1"/>
              <a:t>Linder</a:t>
            </a:r>
            <a:endParaRPr lang="pt-BR" sz="2400" b="1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Trabalhos em desenvolvimento no IVISION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3653108" cy="2736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39" y="2636912"/>
            <a:ext cx="393343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Trabalho de Alexandre Franco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Trabalhos em desenvolvimento no IVISION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2" y="2348880"/>
            <a:ext cx="4645678" cy="37444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3672408" cy="23818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Trabalho de Leandro Miranda</a:t>
            </a: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Trabalhos em desenvolvimento no IVISION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5457"/>
            <a:ext cx="3810000" cy="27717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53" y="2745457"/>
            <a:ext cx="458232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400" b="1" dirty="0"/>
              <a:t>Trabalho de João Paulo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Trabalhos em desenvolvimento no IVISION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6611"/>
            <a:ext cx="2088232" cy="27843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8339"/>
            <a:ext cx="1753048" cy="28048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86" y="2546610"/>
            <a:ext cx="4391114" cy="27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9575"/>
      </p:ext>
    </p:extLst>
  </p:cSld>
  <p:clrMapOvr>
    <a:masterClrMapping/>
  </p:clrMapOvr>
  <p:transition xmlns:p14="http://schemas.microsoft.com/office/powerpoint/2010/main"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t-BR" sz="2800" b="1" dirty="0"/>
              <a:t>Projeto </a:t>
            </a:r>
            <a:r>
              <a:rPr lang="pt-BR" sz="2800" b="1" dirty="0" err="1"/>
              <a:t>Get</a:t>
            </a:r>
            <a:r>
              <a:rPr lang="pt-BR" sz="2800" b="1" dirty="0"/>
              <a:t>-IN</a:t>
            </a:r>
          </a:p>
          <a:p>
            <a:pPr marL="285750" indent="-285750">
              <a:buFontTx/>
              <a:buChar char="-"/>
            </a:pPr>
            <a:r>
              <a:rPr lang="pt-BR" sz="2800" b="1" dirty="0"/>
              <a:t>Space 4D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Development of a computer vision-based system to aid </a:t>
            </a:r>
            <a:r>
              <a:rPr lang="en-US" sz="2800" b="1" dirty="0" err="1"/>
              <a:t>hemiparetic</a:t>
            </a:r>
            <a:r>
              <a:rPr lang="en-US" sz="2800" b="1" dirty="0"/>
              <a:t> individuals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Network research on multi-range and multi-</a:t>
            </a:r>
            <a:r>
              <a:rPr lang="en-US" sz="2800" b="1" dirty="0" err="1"/>
              <a:t>expectral</a:t>
            </a:r>
            <a:r>
              <a:rPr lang="en-US" sz="2800" b="1" dirty="0"/>
              <a:t> images</a:t>
            </a:r>
          </a:p>
          <a:p>
            <a:pPr marL="457200" indent="-457200">
              <a:buFontTx/>
              <a:buChar char="-"/>
            </a:pPr>
            <a:r>
              <a:rPr lang="en-US" sz="2800" b="1" dirty="0" err="1"/>
              <a:t>Patente</a:t>
            </a:r>
            <a:r>
              <a:rPr lang="en-US" sz="2800" b="1" dirty="0"/>
              <a:t>:</a:t>
            </a:r>
          </a:p>
          <a:p>
            <a:pPr marL="628650" lvl="1" indent="-457200">
              <a:buFontTx/>
              <a:buChar char="-"/>
            </a:pPr>
            <a:r>
              <a:rPr lang="en-US" sz="2600" b="1" dirty="0"/>
              <a:t>Sistema de </a:t>
            </a:r>
            <a:r>
              <a:rPr lang="en-US" sz="2600" b="1" dirty="0" err="1"/>
              <a:t>reconhecimento</a:t>
            </a:r>
            <a:r>
              <a:rPr lang="en-US" sz="2600" b="1" dirty="0"/>
              <a:t> de </a:t>
            </a:r>
            <a:r>
              <a:rPr lang="en-US" sz="2600" b="1" dirty="0" err="1"/>
              <a:t>alimentos</a:t>
            </a:r>
            <a:r>
              <a:rPr lang="en-US" sz="2600" b="1" dirty="0"/>
              <a:t> </a:t>
            </a:r>
            <a:r>
              <a:rPr lang="en-US" sz="2600" b="1" dirty="0" err="1"/>
              <a:t>por</a:t>
            </a:r>
            <a:r>
              <a:rPr lang="en-US" sz="2600" b="1" dirty="0"/>
              <a:t> </a:t>
            </a:r>
            <a:r>
              <a:rPr lang="en-US" sz="2600" b="1" dirty="0" err="1"/>
              <a:t>fotografia</a:t>
            </a:r>
            <a:r>
              <a:rPr lang="en-US" sz="2600" b="1" dirty="0"/>
              <a:t> (SAMSUNG)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Projetos do IVISION</a:t>
            </a:r>
          </a:p>
        </p:txBody>
      </p:sp>
    </p:spTree>
    <p:extLst>
      <p:ext uri="{BB962C8B-B14F-4D97-AF65-F5344CB8AC3E}">
        <p14:creationId xmlns:p14="http://schemas.microsoft.com/office/powerpoint/2010/main" val="12890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Ivision</a:t>
            </a:r>
            <a:r>
              <a:rPr lang="pt-BR" dirty="0"/>
              <a:t> – Dia a dia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5128" y="6022434"/>
            <a:ext cx="4127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Link:</a:t>
            </a:r>
          </a:p>
          <a:p>
            <a:r>
              <a:rPr lang="pt-BR" sz="2000" b="1" dirty="0"/>
              <a:t>http://www.ivisionlab.eng.ufba.br/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76389"/>
            <a:ext cx="7044655" cy="28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12" y="3789040"/>
            <a:ext cx="4812580" cy="288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1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pt-BR" dirty="0"/>
              <a:t>Links</a:t>
            </a:r>
          </a:p>
          <a:p>
            <a:pPr marL="457200" lvl="1" indent="-285750">
              <a:buFontTx/>
              <a:buChar char="-"/>
            </a:pPr>
            <a:r>
              <a:rPr lang="pt-BR" dirty="0">
                <a:hlinkClick r:id="rId2"/>
              </a:rPr>
              <a:t>http://www.sciencedirect.com/science/article/pii/S0031320316301625</a:t>
            </a:r>
            <a:endParaRPr lang="pt-BR" dirty="0"/>
          </a:p>
          <a:p>
            <a:pPr marL="457200" lvl="1" indent="-285750">
              <a:buFontTx/>
              <a:buChar char="-"/>
            </a:pPr>
            <a:r>
              <a:rPr lang="pt-BR" dirty="0">
                <a:hlinkClick r:id="rId3"/>
              </a:rPr>
              <a:t>http://ieeexplore.ieee.org/document/7477677/</a:t>
            </a:r>
            <a:endParaRPr lang="pt-BR" dirty="0"/>
          </a:p>
          <a:p>
            <a:pPr marL="457200" lvl="1" indent="-285750">
              <a:buFontTx/>
              <a:buChar char="-"/>
            </a:pPr>
            <a:r>
              <a:rPr lang="pt-BR" dirty="0">
                <a:hlinkClick r:id="rId4"/>
              </a:rPr>
              <a:t>https://www.morebooks.de/store/gb/book/on-deeply-learning-features-for-automatic-person-re-identification/isbn/978-3-330-02910-1</a:t>
            </a:r>
            <a:endParaRPr lang="pt-BR" dirty="0"/>
          </a:p>
          <a:p>
            <a:pPr marL="457200" lvl="1" indent="-285750">
              <a:buFontTx/>
              <a:buChar char="-"/>
            </a:pPr>
            <a:r>
              <a:rPr lang="pt-BR" dirty="0">
                <a:hlinkClick r:id="rId5"/>
              </a:rPr>
              <a:t>http://ivisionlab.dcc.ufba.br/doc/thesis/2016/FRANCO,_A._C._S._On_deeply_learning_features_for_automatic_person_image_re-identification.pdf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Publicações</a:t>
            </a:r>
          </a:p>
        </p:txBody>
      </p:sp>
    </p:spTree>
    <p:extLst>
      <p:ext uri="{BB962C8B-B14F-4D97-AF65-F5344CB8AC3E}">
        <p14:creationId xmlns:p14="http://schemas.microsoft.com/office/powerpoint/2010/main" val="144780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6368752"/>
          </a:xfrm>
        </p:spPr>
        <p:txBody>
          <a:bodyPr anchor="ctr"/>
          <a:lstStyle/>
          <a:p>
            <a:pPr algn="ctr"/>
            <a:r>
              <a:rPr lang="pt-BR" sz="6600" b="1" dirty="0"/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5665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6296744"/>
          </a:xfrm>
        </p:spPr>
        <p:txBody>
          <a:bodyPr anchor="ctr"/>
          <a:lstStyle/>
          <a:p>
            <a:pPr algn="ctr"/>
            <a:r>
              <a:rPr lang="pt-BR" sz="9600" b="1" dirty="0"/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7252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O olho enxerga?</a:t>
            </a:r>
            <a:endParaRPr lang="pt-BR" sz="4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38" y="4159710"/>
            <a:ext cx="3306142" cy="2725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68" y="4320480"/>
            <a:ext cx="1772816" cy="17728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1"/>
            <a:ext cx="1589614" cy="10586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36" y="1732419"/>
            <a:ext cx="3142404" cy="1768589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3995936" y="2276872"/>
            <a:ext cx="1944216" cy="33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779912" y="5033375"/>
            <a:ext cx="1532678" cy="339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7153" y="3385568"/>
            <a:ext cx="16325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/>
              <a:t>Estímulos</a:t>
            </a:r>
            <a:endParaRPr lang="pt-BR" sz="2000" dirty="0"/>
          </a:p>
          <a:p>
            <a:r>
              <a:rPr lang="pt-BR" sz="2800" dirty="0"/>
              <a:t>externos</a:t>
            </a:r>
            <a:endParaRPr lang="pt-BR" sz="2000" dirty="0"/>
          </a:p>
        </p:txBody>
      </p:sp>
      <p:sp>
        <p:nvSpPr>
          <p:cNvPr id="13" name="Seta dobrada 12"/>
          <p:cNvSpPr/>
          <p:nvPr/>
        </p:nvSpPr>
        <p:spPr>
          <a:xfrm>
            <a:off x="1163432" y="2204864"/>
            <a:ext cx="1059688" cy="1032098"/>
          </a:xfrm>
          <a:prstGeom prst="bentArrow">
            <a:avLst>
              <a:gd name="adj1" fmla="val 15618"/>
              <a:gd name="adj2" fmla="val 20309"/>
              <a:gd name="adj3" fmla="val 2003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/>
          <p:cNvSpPr/>
          <p:nvPr/>
        </p:nvSpPr>
        <p:spPr>
          <a:xfrm rot="10800000" flipH="1">
            <a:off x="1129904" y="4413126"/>
            <a:ext cx="1057100" cy="1032098"/>
          </a:xfrm>
          <a:prstGeom prst="bentArrow">
            <a:avLst>
              <a:gd name="adj1" fmla="val 15618"/>
              <a:gd name="adj2" fmla="val 20309"/>
              <a:gd name="adj3" fmla="val 2003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400235" y="1700808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Impulsos</a:t>
            </a:r>
          </a:p>
          <a:p>
            <a:r>
              <a:rPr lang="pt-BR" dirty="0"/>
              <a:t>nervosos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080271" y="4453141"/>
            <a:ext cx="9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Sinais</a:t>
            </a:r>
          </a:p>
          <a:p>
            <a:r>
              <a:rPr lang="pt-BR" dirty="0"/>
              <a:t>elétricos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52" y="4454917"/>
            <a:ext cx="1507914" cy="120633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59" y="2720913"/>
            <a:ext cx="1507914" cy="1206331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7810599" y="2347139"/>
            <a:ext cx="216024" cy="505797"/>
          </a:xfrm>
          <a:prstGeom prst="rect">
            <a:avLst/>
          </a:prstGeom>
          <a:gradFill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reto 20"/>
          <p:cNvCxnSpPr>
            <a:stCxn id="19" idx="0"/>
          </p:cNvCxnSpPr>
          <p:nvPr/>
        </p:nvCxnSpPr>
        <p:spPr>
          <a:xfrm flipH="1">
            <a:off x="4126359" y="2347139"/>
            <a:ext cx="3792252" cy="373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19" idx="2"/>
          </p:cNvCxnSpPr>
          <p:nvPr/>
        </p:nvCxnSpPr>
        <p:spPr>
          <a:xfrm flipH="1">
            <a:off x="5634273" y="2852936"/>
            <a:ext cx="2284338" cy="10743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43608" y="1412776"/>
            <a:ext cx="2619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Sistema de visão natural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16268" y="5968564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Sistema de visão artificial</a:t>
            </a:r>
          </a:p>
        </p:txBody>
      </p:sp>
    </p:spTree>
    <p:extLst>
      <p:ext uri="{BB962C8B-B14F-4D97-AF65-F5344CB8AC3E}">
        <p14:creationId xmlns:p14="http://schemas.microsoft.com/office/powerpoint/2010/main" val="17659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4" grpId="0" animBg="1"/>
      <p:bldP spid="15" grpId="0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de visão artificial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4" y="3082452"/>
            <a:ext cx="2520280" cy="20162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331638" y="3658516"/>
            <a:ext cx="21602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42" y="3082452"/>
            <a:ext cx="2066925" cy="2362200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 flipV="1">
            <a:off x="1547662" y="3082452"/>
            <a:ext cx="2304256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547662" y="3874540"/>
            <a:ext cx="2304256" cy="1570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4511038" y="3754336"/>
            <a:ext cx="468052" cy="396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91176"/>
              </p:ext>
            </p:extLst>
          </p:nvPr>
        </p:nvGraphicFramePr>
        <p:xfrm>
          <a:off x="6372200" y="2708348"/>
          <a:ext cx="1944216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62018"/>
              </p:ext>
            </p:extLst>
          </p:nvPr>
        </p:nvGraphicFramePr>
        <p:xfrm>
          <a:off x="6384030" y="3860476"/>
          <a:ext cx="1932384" cy="92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2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47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66981"/>
              </p:ext>
            </p:extLst>
          </p:nvPr>
        </p:nvGraphicFramePr>
        <p:xfrm>
          <a:off x="6372198" y="5074292"/>
          <a:ext cx="1944216" cy="95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26" name="Conector reto 25"/>
          <p:cNvCxnSpPr/>
          <p:nvPr/>
        </p:nvCxnSpPr>
        <p:spPr>
          <a:xfrm flipV="1">
            <a:off x="4979090" y="2780356"/>
            <a:ext cx="1393108" cy="973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4979090" y="4150380"/>
            <a:ext cx="1393108" cy="1870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6287998" y="238488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Canal </a:t>
            </a:r>
            <a:r>
              <a:rPr lang="pt-BR" b="1" dirty="0" err="1"/>
              <a:t>R</a:t>
            </a:r>
            <a:r>
              <a:rPr lang="pt-BR" dirty="0" err="1"/>
              <a:t>ed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6294094" y="3563152"/>
            <a:ext cx="134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Canal </a:t>
            </a:r>
            <a:r>
              <a:rPr lang="pt-BR" b="1" dirty="0"/>
              <a:t>G</a:t>
            </a:r>
            <a:r>
              <a:rPr lang="pt-BR" dirty="0"/>
              <a:t>reen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312382" y="4787288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Canal </a:t>
            </a:r>
            <a:r>
              <a:rPr lang="pt-BR" b="1" dirty="0"/>
              <a:t>B</a:t>
            </a:r>
            <a:r>
              <a:rPr lang="pt-BR" dirty="0"/>
              <a:t>lue</a:t>
            </a: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4788022" y="3952358"/>
            <a:ext cx="0" cy="18523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4032510" y="5913276"/>
            <a:ext cx="468000" cy="25202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560430" y="5913276"/>
            <a:ext cx="468000" cy="2520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190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5076054" y="5913276"/>
            <a:ext cx="468000" cy="2520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923926" y="5588668"/>
            <a:ext cx="6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Pixel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83568" y="1916832"/>
            <a:ext cx="595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Sistema de codificação </a:t>
            </a:r>
            <a:r>
              <a:rPr lang="pt-BR" sz="2400" b="1" dirty="0"/>
              <a:t>R G B</a:t>
            </a:r>
            <a:r>
              <a:rPr lang="pt-BR" sz="2400" dirty="0"/>
              <a:t> de uma imagem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9" y="404664"/>
            <a:ext cx="8010049" cy="60046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18" y="3301995"/>
            <a:ext cx="1008114" cy="7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7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6368" y="5762928"/>
            <a:ext cx="792152" cy="73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Visão Computacional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50743" cy="2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51" y="1844824"/>
            <a:ext cx="1674837" cy="20652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52" y="1844824"/>
            <a:ext cx="3097820" cy="20652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528392" cy="1764196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1475656" y="5025368"/>
            <a:ext cx="24482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Sistema de</a:t>
            </a:r>
          </a:p>
          <a:p>
            <a:pPr algn="ctr"/>
            <a:r>
              <a:rPr lang="pt-BR" dirty="0"/>
              <a:t>Visão Computacional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293096"/>
            <a:ext cx="1080120" cy="58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Imagem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05200" y="5811132"/>
            <a:ext cx="792152" cy="73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39488" y="5863568"/>
            <a:ext cx="792152" cy="733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Vídeo</a:t>
            </a:r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4246739" y="519719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padrões</a:t>
            </a:r>
          </a:p>
        </p:txBody>
      </p:sp>
      <p:sp>
        <p:nvSpPr>
          <p:cNvPr id="17" name="Seta dobrada 16"/>
          <p:cNvSpPr/>
          <p:nvPr/>
        </p:nvSpPr>
        <p:spPr>
          <a:xfrm rot="5400000">
            <a:off x="1416283" y="4593763"/>
            <a:ext cx="399017" cy="295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dobrada 18"/>
          <p:cNvSpPr/>
          <p:nvPr/>
        </p:nvSpPr>
        <p:spPr>
          <a:xfrm rot="5400000" flipH="1">
            <a:off x="1407064" y="5964888"/>
            <a:ext cx="393071" cy="29579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3995936" y="5301208"/>
            <a:ext cx="602741" cy="174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98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  <p:bldP spid="11" grpId="0" animBg="1"/>
      <p:bldP spid="12" grpId="0" animBg="1"/>
      <p:bldP spid="16" grpId="0"/>
      <p:bldP spid="17" grpId="0" animBg="1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Etapas de um sistema de Visão Computacional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22673"/>
            <a:ext cx="1800201" cy="939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22673"/>
            <a:ext cx="1800200" cy="93923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75" y="2137548"/>
            <a:ext cx="1786865" cy="93041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56" y="3289676"/>
            <a:ext cx="640098" cy="9382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0" y="1893319"/>
            <a:ext cx="767977" cy="7679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01" y="2080769"/>
            <a:ext cx="1130043" cy="4054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89288"/>
            <a:ext cx="1170022" cy="116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6793235" y="546034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687552" y="565193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239233" y="608784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239233" y="565198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239233" y="52181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793235" y="584093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>
            <a:stCxn id="9" idx="2"/>
          </p:cNvCxnSpPr>
          <p:nvPr/>
        </p:nvCxnSpPr>
        <p:spPr>
          <a:xfrm flipH="1" flipV="1">
            <a:off x="6455257" y="5326211"/>
            <a:ext cx="337978" cy="242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9" idx="2"/>
            <a:endCxn id="13" idx="6"/>
          </p:cNvCxnSpPr>
          <p:nvPr/>
        </p:nvCxnSpPr>
        <p:spPr>
          <a:xfrm flipH="1">
            <a:off x="6455257" y="5568359"/>
            <a:ext cx="337978" cy="19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9" idx="2"/>
            <a:endCxn id="12" idx="6"/>
          </p:cNvCxnSpPr>
          <p:nvPr/>
        </p:nvCxnSpPr>
        <p:spPr>
          <a:xfrm flipH="1">
            <a:off x="6455257" y="5568359"/>
            <a:ext cx="337978" cy="627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5" idx="2"/>
            <a:endCxn id="14" idx="6"/>
          </p:cNvCxnSpPr>
          <p:nvPr/>
        </p:nvCxnSpPr>
        <p:spPr>
          <a:xfrm flipH="1" flipV="1">
            <a:off x="6455257" y="5326211"/>
            <a:ext cx="337978" cy="622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15" idx="2"/>
            <a:endCxn id="13" idx="6"/>
          </p:cNvCxnSpPr>
          <p:nvPr/>
        </p:nvCxnSpPr>
        <p:spPr>
          <a:xfrm flipH="1" flipV="1">
            <a:off x="6455257" y="5759999"/>
            <a:ext cx="337978" cy="188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>
            <a:stCxn id="15" idx="2"/>
            <a:endCxn id="12" idx="6"/>
          </p:cNvCxnSpPr>
          <p:nvPr/>
        </p:nvCxnSpPr>
        <p:spPr>
          <a:xfrm flipH="1">
            <a:off x="6455257" y="5948951"/>
            <a:ext cx="337978" cy="246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14" idx="2"/>
            <a:endCxn id="11" idx="6"/>
          </p:cNvCxnSpPr>
          <p:nvPr/>
        </p:nvCxnSpPr>
        <p:spPr>
          <a:xfrm flipH="1">
            <a:off x="5903576" y="5326211"/>
            <a:ext cx="335657" cy="43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13" idx="2"/>
            <a:endCxn id="11" idx="6"/>
          </p:cNvCxnSpPr>
          <p:nvPr/>
        </p:nvCxnSpPr>
        <p:spPr>
          <a:xfrm flipH="1" flipV="1">
            <a:off x="5903576" y="5759951"/>
            <a:ext cx="335657" cy="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stCxn id="12" idx="2"/>
            <a:endCxn id="11" idx="6"/>
          </p:cNvCxnSpPr>
          <p:nvPr/>
        </p:nvCxnSpPr>
        <p:spPr>
          <a:xfrm flipH="1" flipV="1">
            <a:off x="5903576" y="5759951"/>
            <a:ext cx="335657" cy="435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1" idx="2"/>
          </p:cNvCxnSpPr>
          <p:nvPr/>
        </p:nvCxnSpPr>
        <p:spPr>
          <a:xfrm flipH="1">
            <a:off x="5615544" y="5759951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>
            <a:stCxn id="9" idx="6"/>
            <a:endCxn id="9" idx="6"/>
          </p:cNvCxnSpPr>
          <p:nvPr/>
        </p:nvCxnSpPr>
        <p:spPr>
          <a:xfrm>
            <a:off x="7009259" y="55683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>
            <a:stCxn id="9" idx="6"/>
          </p:cNvCxnSpPr>
          <p:nvPr/>
        </p:nvCxnSpPr>
        <p:spPr>
          <a:xfrm>
            <a:off x="7009259" y="5568359"/>
            <a:ext cx="118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15" idx="6"/>
          </p:cNvCxnSpPr>
          <p:nvPr/>
        </p:nvCxnSpPr>
        <p:spPr>
          <a:xfrm>
            <a:off x="7009259" y="5948951"/>
            <a:ext cx="118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4524376" y="5283563"/>
            <a:ext cx="1071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É</a:t>
            </a:r>
            <a:r>
              <a:rPr lang="pt-BR" dirty="0"/>
              <a:t> ou</a:t>
            </a:r>
          </a:p>
          <a:p>
            <a:r>
              <a:rPr lang="pt-BR" b="1" dirty="0"/>
              <a:t>Não</a:t>
            </a:r>
            <a:r>
              <a:rPr lang="pt-BR" dirty="0"/>
              <a:t> uma</a:t>
            </a:r>
          </a:p>
          <a:p>
            <a:r>
              <a:rPr lang="pt-BR" dirty="0"/>
              <a:t>pessoa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437182" y="1881127"/>
            <a:ext cx="1854946" cy="1877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872222" y="1875031"/>
            <a:ext cx="1929737" cy="2477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42768" y="2386649"/>
            <a:ext cx="1440160" cy="1510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4463416" y="4791699"/>
            <a:ext cx="2808312" cy="1877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2664360" y="1881400"/>
            <a:ext cx="1854946" cy="1877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357816" y="15202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Aquisição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2587716" y="152136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Processamento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4779970" y="1521360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Segmentação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7155518" y="1484784"/>
            <a:ext cx="1550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Descrição ou</a:t>
            </a:r>
          </a:p>
          <a:p>
            <a:r>
              <a:rPr lang="pt-BR" dirty="0"/>
              <a:t>Extração de</a:t>
            </a:r>
          </a:p>
          <a:p>
            <a:r>
              <a:rPr lang="pt-BR" dirty="0"/>
              <a:t>características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4355976" y="443886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Classificação</a:t>
            </a:r>
          </a:p>
        </p:txBody>
      </p:sp>
      <p:sp>
        <p:nvSpPr>
          <p:cNvPr id="56" name="Seta para a direita 55"/>
          <p:cNvSpPr/>
          <p:nvPr/>
        </p:nvSpPr>
        <p:spPr>
          <a:xfrm>
            <a:off x="2330828" y="2708920"/>
            <a:ext cx="321340" cy="20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Seta para a direita 61"/>
          <p:cNvSpPr/>
          <p:nvPr/>
        </p:nvSpPr>
        <p:spPr>
          <a:xfrm>
            <a:off x="4548760" y="2707776"/>
            <a:ext cx="321340" cy="20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eta para a direita 62"/>
          <p:cNvSpPr/>
          <p:nvPr/>
        </p:nvSpPr>
        <p:spPr>
          <a:xfrm>
            <a:off x="6853016" y="2733304"/>
            <a:ext cx="321340" cy="202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Seta dobrada 60"/>
          <p:cNvSpPr/>
          <p:nvPr/>
        </p:nvSpPr>
        <p:spPr>
          <a:xfrm flipH="1" flipV="1">
            <a:off x="7302584" y="3934441"/>
            <a:ext cx="713608" cy="1906497"/>
          </a:xfrm>
          <a:prstGeom prst="bentArrow">
            <a:avLst>
              <a:gd name="adj1" fmla="val 12301"/>
              <a:gd name="adj2" fmla="val 17239"/>
              <a:gd name="adj3" fmla="val 25000"/>
              <a:gd name="adj4" fmla="val 45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/>
      <p:bldP spid="49" grpId="0" animBg="1"/>
      <p:bldP spid="52" grpId="0" animBg="1"/>
      <p:bldP spid="53" grpId="0" animBg="1"/>
      <p:bldP spid="54" grpId="0" animBg="1"/>
      <p:bldP spid="55" grpId="0" animBg="1"/>
      <p:bldP spid="50" grpId="0"/>
      <p:bldP spid="57" grpId="0"/>
      <p:bldP spid="58" grpId="0"/>
      <p:bldP spid="59" grpId="0"/>
      <p:bldP spid="60" grpId="0"/>
      <p:bldP spid="56" grpId="0" animBg="1"/>
      <p:bldP spid="62" grpId="0" animBg="1"/>
      <p:bldP spid="63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Construção dos descritores de imagem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Etapas de um sistema de Visão Computacional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619820"/>
              </p:ext>
            </p:extLst>
          </p:nvPr>
        </p:nvGraphicFramePr>
        <p:xfrm>
          <a:off x="1763688" y="2348880"/>
          <a:ext cx="1944216" cy="885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1888"/>
            <a:ext cx="640098" cy="9382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475" y="3417697"/>
            <a:ext cx="1977861" cy="94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84459"/>
            <a:ext cx="1627063" cy="13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1932"/>
            <a:ext cx="1627063" cy="130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6" y="4653136"/>
            <a:ext cx="1118919" cy="164005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48104" y="4656175"/>
            <a:ext cx="543211" cy="816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98671" y="4653136"/>
            <a:ext cx="543212" cy="816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48136" y="5480139"/>
            <a:ext cx="543211" cy="816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198703" y="5477100"/>
            <a:ext cx="543212" cy="816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8411"/>
            <a:ext cx="677242" cy="4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5653557"/>
            <a:ext cx="677242" cy="4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653557"/>
            <a:ext cx="696858" cy="4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8411"/>
            <a:ext cx="696858" cy="47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588224" y="3378467"/>
            <a:ext cx="2008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Outros descritores</a:t>
            </a:r>
          </a:p>
          <a:p>
            <a:pPr marL="285750" indent="-285750">
              <a:buFontTx/>
              <a:buChar char="-"/>
            </a:pPr>
            <a:r>
              <a:rPr lang="pt-BR" dirty="0"/>
              <a:t>Forma</a:t>
            </a:r>
          </a:p>
          <a:p>
            <a:pPr marL="285750" indent="-285750">
              <a:buFontTx/>
              <a:buChar char="-"/>
            </a:pPr>
            <a:r>
              <a:rPr lang="pt-BR" dirty="0"/>
              <a:t>Textura</a:t>
            </a:r>
          </a:p>
          <a:p>
            <a:pPr marL="285750" indent="-285750">
              <a:buFontTx/>
              <a:buChar char="-"/>
            </a:pPr>
            <a:r>
              <a:rPr lang="pt-BR" dirty="0"/>
              <a:t>Pontos de interesse</a:t>
            </a:r>
          </a:p>
          <a:p>
            <a:pPr marL="285750" indent="-285750">
              <a:buFontTx/>
              <a:buChar char="-"/>
            </a:pPr>
            <a:r>
              <a:rPr lang="pt-BR" dirty="0"/>
              <a:t>etc...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22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Construção do modelo de aprendizagem para a classificação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Etapas de um sistema de Visão Computacional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09" y="3132336"/>
            <a:ext cx="418049" cy="1305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8" y="2809886"/>
            <a:ext cx="249131" cy="9490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6" y="4214004"/>
            <a:ext cx="513773" cy="8711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79" y="2739209"/>
            <a:ext cx="370113" cy="10459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9" y="4094584"/>
            <a:ext cx="304800" cy="9906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87624"/>
            <a:ext cx="450806" cy="10007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74555"/>
            <a:ext cx="544526" cy="10307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08" y="2558044"/>
            <a:ext cx="672264" cy="9376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61" y="3549197"/>
            <a:ext cx="392038" cy="92128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73" y="3669359"/>
            <a:ext cx="438150" cy="8001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04" y="4791820"/>
            <a:ext cx="1133475" cy="80508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68" y="2991620"/>
            <a:ext cx="339508" cy="107510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661248"/>
            <a:ext cx="333375" cy="885825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 flipV="1">
            <a:off x="3216040" y="2478874"/>
            <a:ext cx="0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203848" y="5301208"/>
            <a:ext cx="32525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3779912" y="3068960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4004516" y="3486708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3563888" y="3437848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3800880" y="3868066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4222452" y="3785180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4222452" y="3205335"/>
            <a:ext cx="216024" cy="1826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4722112" y="4700494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5148064" y="4255373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5364088" y="3437848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5580112" y="4122678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Elipse 37"/>
          <p:cNvSpPr/>
          <p:nvPr/>
        </p:nvSpPr>
        <p:spPr>
          <a:xfrm>
            <a:off x="5488852" y="4700494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4614100" y="4286808"/>
            <a:ext cx="216024" cy="18265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 rot="16200000">
            <a:off x="2622618" y="3791802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Valor 1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499992" y="528496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Valor 2</a:t>
            </a:r>
          </a:p>
        </p:txBody>
      </p:sp>
      <p:cxnSp>
        <p:nvCxnSpPr>
          <p:cNvPr id="43" name="Conector de seta reta 42"/>
          <p:cNvCxnSpPr/>
          <p:nvPr/>
        </p:nvCxnSpPr>
        <p:spPr>
          <a:xfrm>
            <a:off x="2104068" y="2846462"/>
            <a:ext cx="1613747" cy="25907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5364088" y="4438024"/>
            <a:ext cx="1368152" cy="6471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3717152" y="2996952"/>
            <a:ext cx="337456" cy="32654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5086448" y="4182580"/>
            <a:ext cx="337456" cy="32654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3386913" y="2917312"/>
            <a:ext cx="1235205" cy="1205366"/>
          </a:xfrm>
          <a:prstGeom prst="ellipse">
            <a:avLst/>
          </a:prstGeom>
          <a:gradFill>
            <a:gsLst>
              <a:gs pos="0">
                <a:srgbClr val="8488C4">
                  <a:lumMod val="73000"/>
                  <a:alpha val="4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Elipse 50"/>
          <p:cNvSpPr/>
          <p:nvPr/>
        </p:nvSpPr>
        <p:spPr>
          <a:xfrm>
            <a:off x="4572000" y="3301696"/>
            <a:ext cx="1440159" cy="1929242"/>
          </a:xfrm>
          <a:prstGeom prst="ellipse">
            <a:avLst/>
          </a:prstGeom>
          <a:gradFill>
            <a:gsLst>
              <a:gs pos="0">
                <a:srgbClr val="8488C4">
                  <a:lumMod val="73000"/>
                  <a:alpha val="4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3707904" y="3645024"/>
            <a:ext cx="216024" cy="1826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3" name="Conector de seta reta 52"/>
          <p:cNvCxnSpPr/>
          <p:nvPr/>
        </p:nvCxnSpPr>
        <p:spPr>
          <a:xfrm flipV="1">
            <a:off x="3514551" y="3827675"/>
            <a:ext cx="193353" cy="17692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3717815" y="2478874"/>
            <a:ext cx="1879049" cy="27520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2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Onde estamos e onde queremos chegar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7" y="1484784"/>
            <a:ext cx="838108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9762</TotalTime>
  <Words>766</Words>
  <Application>Microsoft Macintosh PowerPoint</Application>
  <PresentationFormat>On-screen Show (4:3)</PresentationFormat>
  <Paragraphs>403</Paragraphs>
  <Slides>29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Mylar</vt:lpstr>
      <vt:lpstr>Equação</vt:lpstr>
      <vt:lpstr>Visão computacional e suas aplicações</vt:lpstr>
      <vt:lpstr>Apresentação</vt:lpstr>
      <vt:lpstr>O olho enxerga?</vt:lpstr>
      <vt:lpstr>Sistema de visão artificial</vt:lpstr>
      <vt:lpstr>Conceito de Visão Computacional</vt:lpstr>
      <vt:lpstr>Etapas de um sistema de Visão Computacional</vt:lpstr>
      <vt:lpstr>Etapas de um sistema de Visão Computacional</vt:lpstr>
      <vt:lpstr>Etapas de um sistema de Visão Computacional</vt:lpstr>
      <vt:lpstr>Onde estamos e onde queremos chegar</vt:lpstr>
      <vt:lpstr>Exemplos de sistemas de Visão Computacional</vt:lpstr>
      <vt:lpstr>Exemplos de sistemas de Visão Computacional</vt:lpstr>
      <vt:lpstr>Exemplos de sistemas de Visão Computacional</vt:lpstr>
      <vt:lpstr>Exemplos de sistemas de Visão Computacional</vt:lpstr>
      <vt:lpstr>Exemplos de sistemas de Visão Computacional</vt:lpstr>
      <vt:lpstr>Áreas e suas contribuições</vt:lpstr>
      <vt:lpstr>Áreas e suas contribuições</vt:lpstr>
      <vt:lpstr>Áreas e suas contribuições</vt:lpstr>
      <vt:lpstr>Áreas e suas contribuições</vt:lpstr>
      <vt:lpstr>Áreas e suas contribuições</vt:lpstr>
      <vt:lpstr>Áreas e suas contribuições</vt:lpstr>
      <vt:lpstr>Trabalhos em desenvolvimento no IVISION</vt:lpstr>
      <vt:lpstr>Trabalhos em desenvolvimento no IVISION</vt:lpstr>
      <vt:lpstr>Trabalhos em desenvolvimento no IVISION</vt:lpstr>
      <vt:lpstr>Trabalhos em desenvolvimento no IVISION</vt:lpstr>
      <vt:lpstr>Projetos do IVISION</vt:lpstr>
      <vt:lpstr>Ivision – Dia a dia</vt:lpstr>
      <vt:lpstr>Publicações</vt:lpstr>
      <vt:lpstr>Agradecimentos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Visão computacional e suas aplicações</dc:title>
  <dc:creator>Alexandre</dc:creator>
  <cp:lastModifiedBy>Renato Novais</cp:lastModifiedBy>
  <cp:revision>306</cp:revision>
  <dcterms:created xsi:type="dcterms:W3CDTF">2014-08-09T12:14:20Z</dcterms:created>
  <dcterms:modified xsi:type="dcterms:W3CDTF">2017-03-20T01:11:49Z</dcterms:modified>
</cp:coreProperties>
</file>