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18.jpg" ContentType="image/p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1"/>
  </p:notesMasterIdLst>
  <p:sldIdLst>
    <p:sldId id="256" r:id="rId2"/>
    <p:sldId id="284" r:id="rId3"/>
    <p:sldId id="257" r:id="rId4"/>
    <p:sldId id="258" r:id="rId5"/>
    <p:sldId id="259" r:id="rId6"/>
    <p:sldId id="260" r:id="rId7"/>
    <p:sldId id="282" r:id="rId8"/>
    <p:sldId id="261" r:id="rId9"/>
    <p:sldId id="262" r:id="rId10"/>
    <p:sldId id="263" r:id="rId11"/>
    <p:sldId id="281" r:id="rId12"/>
    <p:sldId id="266" r:id="rId13"/>
    <p:sldId id="264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5" r:id="rId22"/>
    <p:sldId id="276" r:id="rId23"/>
    <p:sldId id="277" r:id="rId24"/>
    <p:sldId id="274" r:id="rId25"/>
    <p:sldId id="278" r:id="rId26"/>
    <p:sldId id="283" r:id="rId27"/>
    <p:sldId id="285" r:id="rId28"/>
    <p:sldId id="279" r:id="rId29"/>
    <p:sldId id="280" r:id="rId3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3086" autoAdjust="0"/>
  </p:normalViewPr>
  <p:slideViewPr>
    <p:cSldViewPr>
      <p:cViewPr varScale="1">
        <p:scale>
          <a:sx n="78" d="100"/>
          <a:sy n="78" d="100"/>
        </p:scale>
        <p:origin x="-165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1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Relationship Id="rId2" Type="http://schemas.openxmlformats.org/officeDocument/2006/relationships/image" Target="../media/image5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0BA3E-FDAB-403A-94BB-CE25CEB2ED72}" type="datetimeFigureOut">
              <a:rPr lang="pt-BR" smtClean="0"/>
              <a:t>3/19/17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637445-AF76-4EFB-AD1F-A0AE25C7375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3785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6312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04143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81293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22578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26779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2741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70421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00277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11813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98651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1496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62724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24989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43889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62697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0726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19379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0716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19329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6138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1228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5858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1736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5553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4864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9318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637445-AF76-4EFB-AD1F-A0AE25C7375D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2431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240C6-327C-4748-BF03-0CBE4D202233}" type="datetimeFigureOut">
              <a:rPr lang="pt-BR" smtClean="0"/>
              <a:t>3/19/17</a:t>
            </a:fld>
            <a:endParaRPr lang="pt-B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D100AE-C0EE-4AC2-9C1B-B8F69C14DB4F}" type="slidenum">
              <a:rPr lang="pt-BR" smtClean="0"/>
              <a:t>‹#›</a:t>
            </a:fld>
            <a:endParaRPr lang="pt-BR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240C6-327C-4748-BF03-0CBE4D202233}" type="datetimeFigureOut">
              <a:rPr lang="pt-BR" smtClean="0"/>
              <a:t>3/19/17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0AE-C0EE-4AC2-9C1B-B8F69C14DB4F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240C6-327C-4748-BF03-0CBE4D202233}" type="datetimeFigureOut">
              <a:rPr lang="pt-BR" smtClean="0"/>
              <a:t>3/19/17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0AE-C0EE-4AC2-9C1B-B8F69C14DB4F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11240C6-327C-4748-BF03-0CBE4D202233}" type="datetimeFigureOut">
              <a:rPr lang="pt-BR" smtClean="0"/>
              <a:t>3/19/17</a:t>
            </a:fld>
            <a:endParaRPr lang="pt-BR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3D100AE-C0EE-4AC2-9C1B-B8F69C14DB4F}" type="slidenum">
              <a:rPr lang="pt-BR" smtClean="0"/>
              <a:t>‹#›</a:t>
            </a:fld>
            <a:endParaRPr lang="pt-B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240C6-327C-4748-BF03-0CBE4D202233}" type="datetimeFigureOut">
              <a:rPr lang="pt-BR" smtClean="0"/>
              <a:t>3/19/17</a:t>
            </a:fld>
            <a:endParaRPr lang="pt-BR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D100AE-C0EE-4AC2-9C1B-B8F69C14DB4F}" type="slidenum">
              <a:rPr lang="pt-BR" smtClean="0"/>
              <a:t>‹#›</a:t>
            </a:fld>
            <a:endParaRPr lang="pt-B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Clique para editar o 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11240C6-327C-4748-BF03-0CBE4D202233}" type="datetimeFigureOut">
              <a:rPr lang="pt-BR" smtClean="0"/>
              <a:t>3/19/17</a:t>
            </a:fld>
            <a:endParaRPr lang="pt-BR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3D100AE-C0EE-4AC2-9C1B-B8F69C14DB4F}" type="slidenum">
              <a:rPr lang="pt-BR" smtClean="0"/>
              <a:t>‹#›</a:t>
            </a:fld>
            <a:endParaRPr lang="pt-BR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11240C6-327C-4748-BF03-0CBE4D202233}" type="datetimeFigureOut">
              <a:rPr lang="pt-BR" smtClean="0"/>
              <a:t>3/19/17</a:t>
            </a:fld>
            <a:endParaRPr lang="pt-BR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3D100AE-C0EE-4AC2-9C1B-B8F69C14DB4F}" type="slidenum">
              <a:rPr lang="pt-BR" smtClean="0"/>
              <a:t>‹#›</a:t>
            </a:fld>
            <a:endParaRPr lang="pt-BR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240C6-327C-4748-BF03-0CBE4D202233}" type="datetimeFigureOut">
              <a:rPr lang="pt-BR" smtClean="0"/>
              <a:t>3/19/17</a:t>
            </a:fld>
            <a:endParaRPr lang="pt-B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D100AE-C0EE-4AC2-9C1B-B8F69C14DB4F}" type="slidenum">
              <a:rPr lang="pt-BR" smtClean="0"/>
              <a:t>‹#›</a:t>
            </a:fld>
            <a:endParaRPr lang="pt-BR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240C6-327C-4748-BF03-0CBE4D202233}" type="datetimeFigureOut">
              <a:rPr lang="pt-BR" smtClean="0"/>
              <a:t>3/19/17</a:t>
            </a:fld>
            <a:endParaRPr lang="pt-B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D100AE-C0EE-4AC2-9C1B-B8F69C14DB4F}" type="slidenum">
              <a:rPr lang="pt-BR" smtClean="0"/>
              <a:t>‹#›</a:t>
            </a:fld>
            <a:endParaRPr lang="pt-B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11240C6-327C-4748-BF03-0CBE4D202233}" type="datetimeFigureOut">
              <a:rPr lang="pt-BR" smtClean="0"/>
              <a:t>3/19/17</a:t>
            </a:fld>
            <a:endParaRPr lang="pt-B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3D100AE-C0EE-4AC2-9C1B-B8F69C14DB4F}" type="slidenum">
              <a:rPr lang="pt-BR" smtClean="0"/>
              <a:t>‹#›</a:t>
            </a:fld>
            <a:endParaRPr lang="pt-BR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11240C6-327C-4748-BF03-0CBE4D202233}" type="datetimeFigureOut">
              <a:rPr lang="pt-BR" smtClean="0"/>
              <a:t>3/19/17</a:t>
            </a:fld>
            <a:endParaRPr lang="pt-BR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3D100AE-C0EE-4AC2-9C1B-B8F69C14DB4F}" type="slidenum">
              <a:rPr lang="pt-BR" smtClean="0"/>
              <a:t>‹#›</a:t>
            </a:fld>
            <a:endParaRPr lang="pt-B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011240C6-327C-4748-BF03-0CBE4D202233}" type="datetimeFigureOut">
              <a:rPr lang="pt-BR" smtClean="0"/>
              <a:t>3/19/17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63D100AE-C0EE-4AC2-9C1B-B8F69C14DB4F}" type="slidenum">
              <a:rPr lang="pt-BR" smtClean="0"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alexandrecsfranco@gmail.com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Skeleton_20120722152700_step20.mp4" TargetMode="External"/><Relationship Id="rId4" Type="http://schemas.openxmlformats.org/officeDocument/2006/relationships/hyperlink" Target="Autonomous_Aerial_Navigation_in_Confined_Indoor_Environments.mp4" TargetMode="External"/><Relationship Id="rId5" Type="http://schemas.openxmlformats.org/officeDocument/2006/relationships/hyperlink" Target="eMotion_Facial_Expression_Recognition.mp4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IT_Computer_Program_Reveals_Invisible_Motion_in_Video_The_New_York_Times.mp4" TargetMode="External"/><Relationship Id="rId4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.bin"/><Relationship Id="rId12" Type="http://schemas.openxmlformats.org/officeDocument/2006/relationships/image" Target="../media/image49.wmf"/><Relationship Id="rId13" Type="http://schemas.openxmlformats.org/officeDocument/2006/relationships/oleObject" Target="../embeddings/oleObject2.bin"/><Relationship Id="rId14" Type="http://schemas.openxmlformats.org/officeDocument/2006/relationships/image" Target="../media/image50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Relationship Id="rId8" Type="http://schemas.openxmlformats.org/officeDocument/2006/relationships/image" Target="../media/image55.png"/><Relationship Id="rId9" Type="http://schemas.openxmlformats.org/officeDocument/2006/relationships/image" Target="../media/image56.png"/><Relationship Id="rId10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4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4" Type="http://schemas.openxmlformats.org/officeDocument/2006/relationships/image" Target="../media/image65.jpg"/><Relationship Id="rId5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4" Type="http://schemas.openxmlformats.org/officeDocument/2006/relationships/image" Target="../media/image6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4" Type="http://schemas.openxmlformats.org/officeDocument/2006/relationships/image" Target="../media/image70.jpg"/><Relationship Id="rId5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ieeexplore.ieee.org/document/7477677/" TargetMode="External"/><Relationship Id="rId4" Type="http://schemas.openxmlformats.org/officeDocument/2006/relationships/hyperlink" Target="https://www.morebooks.de/store/gb/book/on-deeply-learning-features-for-automatic-person-re-identification/isbn/978-3-330-02910-1" TargetMode="External"/><Relationship Id="rId5" Type="http://schemas.openxmlformats.org/officeDocument/2006/relationships/hyperlink" Target="http://ivisionlab.dcc.ufba.br/doc/thesis/2016/FRANCO,_A._C._S._On_deeply_learning_features_for_automatic_person_image_re-identification.pdf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ciencedirect.com/science/article/pii/S0031320316301625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6" Type="http://schemas.openxmlformats.org/officeDocument/2006/relationships/image" Target="../media/image5.png"/><Relationship Id="rId7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png"/><Relationship Id="rId5" Type="http://schemas.openxmlformats.org/officeDocument/2006/relationships/image" Target="../media/image9.jp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JPG"/><Relationship Id="rId5" Type="http://schemas.openxmlformats.org/officeDocument/2006/relationships/image" Target="../media/image13.jpg"/><Relationship Id="rId6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png"/><Relationship Id="rId6" Type="http://schemas.openxmlformats.org/officeDocument/2006/relationships/image" Target="../media/image18.jp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7.jpg"/><Relationship Id="rId12" Type="http://schemas.openxmlformats.org/officeDocument/2006/relationships/image" Target="../media/image38.jpg"/><Relationship Id="rId13" Type="http://schemas.openxmlformats.org/officeDocument/2006/relationships/image" Target="../media/image39.jpg"/><Relationship Id="rId14" Type="http://schemas.openxmlformats.org/officeDocument/2006/relationships/image" Target="../media/image40.jpg"/><Relationship Id="rId15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5" Type="http://schemas.openxmlformats.org/officeDocument/2006/relationships/image" Target="../media/image31.jpg"/><Relationship Id="rId6" Type="http://schemas.openxmlformats.org/officeDocument/2006/relationships/image" Target="../media/image32.jpg"/><Relationship Id="rId7" Type="http://schemas.openxmlformats.org/officeDocument/2006/relationships/image" Target="../media/image33.jpg"/><Relationship Id="rId8" Type="http://schemas.openxmlformats.org/officeDocument/2006/relationships/image" Target="../media/image34.jpg"/><Relationship Id="rId9" Type="http://schemas.openxmlformats.org/officeDocument/2006/relationships/image" Target="../media/image35.jpg"/><Relationship Id="rId10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5803750" cy="1368798"/>
          </a:xfrm>
        </p:spPr>
        <p:txBody>
          <a:bodyPr/>
          <a:lstStyle/>
          <a:p>
            <a:r>
              <a:rPr lang="pt-BR" dirty="0"/>
              <a:t>Alexandre da Costa e Silva Franco</a:t>
            </a:r>
          </a:p>
          <a:p>
            <a:r>
              <a:rPr lang="pt-BR" dirty="0" err="1"/>
              <a:t>Email</a:t>
            </a:r>
            <a:r>
              <a:rPr lang="pt-BR" dirty="0"/>
              <a:t>: </a:t>
            </a:r>
            <a:r>
              <a:rPr lang="pt-BR" dirty="0">
                <a:hlinkClick r:id="rId3"/>
              </a:rPr>
              <a:t>alexandrecsfranco@</a:t>
            </a:r>
            <a:r>
              <a:rPr lang="pt-BR" dirty="0" smtClean="0">
                <a:hlinkClick r:id="rId3"/>
              </a:rPr>
              <a:t>gmail.com</a:t>
            </a:r>
            <a:endParaRPr lang="pt-BR" dirty="0" smtClean="0"/>
          </a:p>
          <a:p>
            <a:r>
              <a:rPr lang="pt-BR" dirty="0" smtClean="0">
                <a:solidFill>
                  <a:srgbClr val="FF0000"/>
                </a:solidFill>
              </a:rPr>
              <a:t>Vers</a:t>
            </a:r>
            <a:r>
              <a:rPr lang="pt-BR" dirty="0" smtClean="0">
                <a:solidFill>
                  <a:srgbClr val="FF0000"/>
                </a:solidFill>
              </a:rPr>
              <a:t>ão sem os vídeos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Visão computacional e suas aplicações</a:t>
            </a:r>
          </a:p>
        </p:txBody>
      </p:sp>
    </p:spTree>
    <p:extLst>
      <p:ext uri="{BB962C8B-B14F-4D97-AF65-F5344CB8AC3E}">
        <p14:creationId xmlns:p14="http://schemas.microsoft.com/office/powerpoint/2010/main" val="200183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Exemplos de sistemas de Visão Computacional</a:t>
            </a:r>
          </a:p>
        </p:txBody>
      </p:sp>
      <p:sp>
        <p:nvSpPr>
          <p:cNvPr id="6" name="Espaço Reservado para Conteúdo 1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r>
              <a:rPr lang="pt-BR" dirty="0"/>
              <a:t>Sistema de detecção de pedestres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988840"/>
            <a:ext cx="4536504" cy="342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1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/>
              <a:t>Sistema de detecção de pedestres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Exemplos de sistemas de Visão Computacional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56221"/>
            <a:ext cx="6365527" cy="4339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6303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>
                <a:hlinkClick r:id="rId3" action="ppaction://hlinkfile"/>
              </a:rPr>
              <a:t>Sistema de reconhecimento de ações</a:t>
            </a:r>
            <a:endParaRPr lang="pt-BR" dirty="0"/>
          </a:p>
          <a:p>
            <a:r>
              <a:rPr lang="pt-BR" dirty="0">
                <a:hlinkClick r:id="rId4" action="ppaction://hlinkfile"/>
              </a:rPr>
              <a:t>Sistema de reconstrução de ambientes em 3D</a:t>
            </a:r>
            <a:endParaRPr lang="pt-BR" dirty="0"/>
          </a:p>
          <a:p>
            <a:r>
              <a:rPr lang="pt-BR" dirty="0">
                <a:hlinkClick r:id="rId5" action="ppaction://hlinkfile"/>
              </a:rPr>
              <a:t>Sistema de reconhecimento de expressões faciais</a:t>
            </a:r>
            <a:endParaRPr lang="pt-BR" dirty="0"/>
          </a:p>
        </p:txBody>
      </p:sp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</p:spPr>
        <p:txBody>
          <a:bodyPr>
            <a:normAutofit fontScale="90000"/>
          </a:bodyPr>
          <a:lstStyle/>
          <a:p>
            <a:r>
              <a:rPr lang="pt-BR" dirty="0"/>
              <a:t>Exemplos de sistemas de Visão Computacional</a:t>
            </a:r>
          </a:p>
        </p:txBody>
      </p:sp>
    </p:spTree>
    <p:extLst>
      <p:ext uri="{BB962C8B-B14F-4D97-AF65-F5344CB8AC3E}">
        <p14:creationId xmlns:p14="http://schemas.microsoft.com/office/powerpoint/2010/main" val="148839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>
                <a:hlinkClick r:id="rId3" action="ppaction://hlinkfile"/>
              </a:rPr>
              <a:t>Sistema de amplificação de movimentos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Exemplos de sistemas de Visão Computacional</a:t>
            </a:r>
          </a:p>
        </p:txBody>
      </p:sp>
      <p:pic>
        <p:nvPicPr>
          <p:cNvPr id="2050" name="Picture 2" descr="http://www.extremetech.com/wp-content/uploads/2013/02/eulerian-video-magnification-diagra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66048"/>
            <a:ext cx="821286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76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/>
              <a:t>Reconhecimento de padrões de sinais visuais utilizando técnicas de visão computacional </a:t>
            </a:r>
          </a:p>
        </p:txBody>
      </p:sp>
      <p:sp>
        <p:nvSpPr>
          <p:cNvPr id="5" name="Título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</p:spPr>
        <p:txBody>
          <a:bodyPr>
            <a:normAutofit fontScale="90000"/>
          </a:bodyPr>
          <a:lstStyle/>
          <a:p>
            <a:r>
              <a:rPr lang="pt-BR" dirty="0"/>
              <a:t>Exemplos de sistemas de Visão Computacional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28" y="2145484"/>
            <a:ext cx="5956072" cy="460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747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862237"/>
              </p:ext>
            </p:extLst>
          </p:nvPr>
        </p:nvGraphicFramePr>
        <p:xfrm>
          <a:off x="1463464" y="5075654"/>
          <a:ext cx="1932384" cy="9239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20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42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190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190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58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89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170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254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674522"/>
              </p:ext>
            </p:extLst>
          </p:nvPr>
        </p:nvGraphicFramePr>
        <p:xfrm>
          <a:off x="1677168" y="5207471"/>
          <a:ext cx="1932384" cy="9239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20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42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190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190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58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89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170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254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sz="2800" b="1" dirty="0"/>
              <a:t>MATEMÁTICA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Áreas e suas contribuições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816002"/>
              </p:ext>
            </p:extLst>
          </p:nvPr>
        </p:nvGraphicFramePr>
        <p:xfrm>
          <a:off x="1907704" y="5351487"/>
          <a:ext cx="1944216" cy="8858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0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584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4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84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170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84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62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84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210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315168"/>
              </p:ext>
            </p:extLst>
          </p:nvPr>
        </p:nvGraphicFramePr>
        <p:xfrm>
          <a:off x="5735960" y="5169391"/>
          <a:ext cx="1932384" cy="9239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20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42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190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190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58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89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170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254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3" name="Seta para a direita 12"/>
          <p:cNvSpPr/>
          <p:nvPr/>
        </p:nvSpPr>
        <p:spPr>
          <a:xfrm>
            <a:off x="4067944" y="5589240"/>
            <a:ext cx="151216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1439080" y="4725144"/>
            <a:ext cx="2063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Conjunto de frames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5652120" y="4786848"/>
            <a:ext cx="181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Frame resultante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4195556" y="4989936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Aplicação</a:t>
            </a:r>
          </a:p>
          <a:p>
            <a:r>
              <a:rPr lang="pt-BR" dirty="0"/>
              <a:t>da mediana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132855"/>
            <a:ext cx="8568952" cy="262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59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1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r>
              <a:rPr lang="pt-BR" sz="2800" b="1" dirty="0"/>
              <a:t>Matemática</a:t>
            </a:r>
          </a:p>
        </p:txBody>
      </p:sp>
      <p:sp>
        <p:nvSpPr>
          <p:cNvPr id="5" name="Título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</p:spPr>
        <p:txBody>
          <a:bodyPr/>
          <a:lstStyle/>
          <a:p>
            <a:r>
              <a:rPr lang="pt-BR" dirty="0"/>
              <a:t>Áreas e suas contribuições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5" y="1988840"/>
            <a:ext cx="6456459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54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</p:spPr>
        <p:txBody>
          <a:bodyPr/>
          <a:lstStyle/>
          <a:p>
            <a:r>
              <a:rPr lang="pt-BR" dirty="0"/>
              <a:t>Áreas e suas contribuições</a:t>
            </a:r>
          </a:p>
        </p:txBody>
      </p:sp>
      <p:sp>
        <p:nvSpPr>
          <p:cNvPr id="5" name="Espaço Reservado para Conteúdo 1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r>
              <a:rPr lang="pt-BR" sz="2800" b="1" dirty="0"/>
              <a:t>Matemática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08826"/>
            <a:ext cx="2124075" cy="141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14" y="1983306"/>
            <a:ext cx="2124074" cy="14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138087"/>
            <a:ext cx="1536188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38087"/>
            <a:ext cx="1536188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eta para a direita 5"/>
          <p:cNvSpPr/>
          <p:nvPr/>
        </p:nvSpPr>
        <p:spPr>
          <a:xfrm>
            <a:off x="2591619" y="2601480"/>
            <a:ext cx="324197" cy="1256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para a direita 10"/>
          <p:cNvSpPr/>
          <p:nvPr/>
        </p:nvSpPr>
        <p:spPr>
          <a:xfrm>
            <a:off x="4463827" y="2595479"/>
            <a:ext cx="324197" cy="1256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para a direita 11"/>
          <p:cNvSpPr/>
          <p:nvPr/>
        </p:nvSpPr>
        <p:spPr>
          <a:xfrm>
            <a:off x="6334891" y="2595479"/>
            <a:ext cx="324197" cy="1256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38215" y="2624040"/>
            <a:ext cx="2989263" cy="51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88" y="3717033"/>
            <a:ext cx="14716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767" y="3717033"/>
            <a:ext cx="1485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472994"/>
              </p:ext>
            </p:extLst>
          </p:nvPr>
        </p:nvGraphicFramePr>
        <p:xfrm>
          <a:off x="493387" y="5013176"/>
          <a:ext cx="1517379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57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57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057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11385">
                <a:tc>
                  <a:txBody>
                    <a:bodyPr/>
                    <a:lstStyle/>
                    <a:p>
                      <a:pPr algn="ctr"/>
                      <a:r>
                        <a:rPr lang="pt-BR" sz="1100" b="1" baseline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baseline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baseline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3374"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1385"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8" name="Obje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9480389"/>
              </p:ext>
            </p:extLst>
          </p:nvPr>
        </p:nvGraphicFramePr>
        <p:xfrm>
          <a:off x="2174698" y="5013176"/>
          <a:ext cx="1045278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" name="Equação" r:id="rId11" imgW="571320" imgH="393480" progId="Equation.3">
                  <p:embed/>
                </p:oleObj>
              </mc:Choice>
              <mc:Fallback>
                <p:oleObj name="Equação" r:id="rId11" imgW="57132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174698" y="5013176"/>
                        <a:ext cx="1045278" cy="7200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Conector de seta reta 9"/>
          <p:cNvCxnSpPr/>
          <p:nvPr/>
        </p:nvCxnSpPr>
        <p:spPr>
          <a:xfrm>
            <a:off x="1189294" y="5805264"/>
            <a:ext cx="646402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Obje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8901241"/>
              </p:ext>
            </p:extLst>
          </p:nvPr>
        </p:nvGraphicFramePr>
        <p:xfrm>
          <a:off x="2194916" y="5937247"/>
          <a:ext cx="936923" cy="660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" name="Equação" r:id="rId13" imgW="558720" imgH="393480" progId="Equation.3">
                  <p:embed/>
                </p:oleObj>
              </mc:Choice>
              <mc:Fallback>
                <p:oleObj name="Equação" r:id="rId13" imgW="55872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194916" y="5937247"/>
                        <a:ext cx="936923" cy="6601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2334472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sz="2800" b="1" dirty="0"/>
              <a:t>Neurociência e matemática</a:t>
            </a:r>
          </a:p>
          <a:p>
            <a:endParaRPr lang="pt-BR" sz="2800" b="1" dirty="0"/>
          </a:p>
          <a:p>
            <a:endParaRPr lang="pt-BR" sz="2800" b="1" dirty="0"/>
          </a:p>
          <a:p>
            <a:endParaRPr lang="pt-BR" sz="2800" b="1" dirty="0"/>
          </a:p>
          <a:p>
            <a:endParaRPr lang="pt-BR" sz="2800" b="1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Áreas e suas contribuições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099" y="2822448"/>
            <a:ext cx="5611381" cy="290244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2852936"/>
            <a:ext cx="288032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1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sz="2800" b="1" dirty="0"/>
              <a:t>Biologia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Áreas e suas contribuições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243" y="2636912"/>
            <a:ext cx="5630245" cy="283975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48" y="2636912"/>
            <a:ext cx="2905758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3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200" dirty="0"/>
              <a:t>Introdução aos conceitos de Visão Computacional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200" dirty="0"/>
              <a:t>Exemplos de aplicações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200" dirty="0"/>
              <a:t>Contribuições de algumas áreas do conhecimento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Apresentação</a:t>
            </a:r>
          </a:p>
        </p:txBody>
      </p:sp>
    </p:spTree>
    <p:extLst>
      <p:ext uri="{BB962C8B-B14F-4D97-AF65-F5344CB8AC3E}">
        <p14:creationId xmlns:p14="http://schemas.microsoft.com/office/powerpoint/2010/main" val="47419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pt-BR" sz="2800" b="1" dirty="0"/>
              <a:t>Outras áreas</a:t>
            </a:r>
          </a:p>
          <a:p>
            <a:r>
              <a:rPr lang="pt-BR" b="1" dirty="0">
                <a:solidFill>
                  <a:schemeClr val="accent2">
                    <a:lumMod val="50000"/>
                  </a:schemeClr>
                </a:solidFill>
              </a:rPr>
              <a:t>Estatística:</a:t>
            </a:r>
          </a:p>
          <a:p>
            <a:pPr marL="285750" indent="-285750">
              <a:buFontTx/>
              <a:buChar char="-"/>
            </a:pPr>
            <a:r>
              <a:rPr lang="pt-BR" dirty="0"/>
              <a:t>Modelos estocásticos probabilísticos</a:t>
            </a:r>
          </a:p>
          <a:p>
            <a:pPr marL="285750" indent="-285750">
              <a:buFontTx/>
              <a:buChar char="-"/>
            </a:pPr>
            <a:r>
              <a:rPr lang="pt-BR" dirty="0"/>
              <a:t>Redes Bayesianas</a:t>
            </a:r>
          </a:p>
          <a:p>
            <a:r>
              <a:rPr lang="pt-BR" b="1" dirty="0">
                <a:solidFill>
                  <a:srgbClr val="FF0000"/>
                </a:solidFill>
              </a:rPr>
              <a:t>Computação:</a:t>
            </a:r>
          </a:p>
          <a:p>
            <a:pPr marL="285750" indent="-285750">
              <a:buFontTx/>
              <a:buChar char="-"/>
            </a:pPr>
            <a:r>
              <a:rPr lang="pt-BR" dirty="0"/>
              <a:t>Árvores de decisão</a:t>
            </a:r>
          </a:p>
          <a:p>
            <a:pPr marL="285750" indent="-285750">
              <a:buFontTx/>
              <a:buChar char="-"/>
            </a:pPr>
            <a:r>
              <a:rPr lang="pt-BR" dirty="0"/>
              <a:t>K-D </a:t>
            </a:r>
            <a:r>
              <a:rPr lang="pt-BR" dirty="0" err="1"/>
              <a:t>trees</a:t>
            </a: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Teoria dos grafos</a:t>
            </a:r>
          </a:p>
          <a:p>
            <a:r>
              <a:rPr lang="pt-BR" b="1" dirty="0">
                <a:solidFill>
                  <a:srgbClr val="002060"/>
                </a:solidFill>
              </a:rPr>
              <a:t>Física:</a:t>
            </a:r>
          </a:p>
          <a:p>
            <a:pPr marL="285750" indent="-285750">
              <a:buFontTx/>
              <a:buChar char="-"/>
            </a:pPr>
            <a:r>
              <a:rPr lang="pt-BR" dirty="0"/>
              <a:t>Fluxo ótico</a:t>
            </a:r>
          </a:p>
          <a:p>
            <a:pPr marL="285750" indent="-285750">
              <a:buFontTx/>
              <a:buChar char="-"/>
            </a:pPr>
            <a:r>
              <a:rPr lang="pt-BR" dirty="0"/>
              <a:t>Gradientes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Áreas e suas contribuições</a:t>
            </a:r>
          </a:p>
        </p:txBody>
      </p:sp>
      <p:sp>
        <p:nvSpPr>
          <p:cNvPr id="4" name="Chave direita 3"/>
          <p:cNvSpPr/>
          <p:nvPr/>
        </p:nvSpPr>
        <p:spPr>
          <a:xfrm>
            <a:off x="4644008" y="2132856"/>
            <a:ext cx="288032" cy="2592288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5076056" y="3140968"/>
            <a:ext cx="3086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accent6"/>
                </a:solidFill>
              </a:rPr>
              <a:t>Utilizados para a modelagem</a:t>
            </a:r>
          </a:p>
          <a:p>
            <a:r>
              <a:rPr lang="pt-BR" b="1" dirty="0">
                <a:solidFill>
                  <a:schemeClr val="accent6"/>
                </a:solidFill>
              </a:rPr>
              <a:t>de classificadores</a:t>
            </a:r>
          </a:p>
        </p:txBody>
      </p:sp>
      <p:sp>
        <p:nvSpPr>
          <p:cNvPr id="6" name="Chave direita 5"/>
          <p:cNvSpPr/>
          <p:nvPr/>
        </p:nvSpPr>
        <p:spPr>
          <a:xfrm>
            <a:off x="2411760" y="4941168"/>
            <a:ext cx="288032" cy="129614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2915816" y="5266074"/>
            <a:ext cx="2664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bg2">
                    <a:lumMod val="25000"/>
                  </a:schemeClr>
                </a:solidFill>
              </a:rPr>
              <a:t>Utilizados para descrever</a:t>
            </a:r>
          </a:p>
          <a:p>
            <a:r>
              <a:rPr lang="pt-BR" b="1" dirty="0">
                <a:solidFill>
                  <a:schemeClr val="bg2">
                    <a:lumMod val="25000"/>
                  </a:schemeClr>
                </a:solidFill>
              </a:rPr>
              <a:t>objetos</a:t>
            </a:r>
          </a:p>
        </p:txBody>
      </p:sp>
    </p:spTree>
    <p:extLst>
      <p:ext uri="{BB962C8B-B14F-4D97-AF65-F5344CB8AC3E}">
        <p14:creationId xmlns:p14="http://schemas.microsoft.com/office/powerpoint/2010/main" val="2118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pt-BR" sz="2400" b="1" dirty="0"/>
              <a:t>Trabalho de Marcelo </a:t>
            </a:r>
            <a:r>
              <a:rPr lang="pt-BR" sz="2400" b="1" dirty="0" err="1"/>
              <a:t>Linder</a:t>
            </a:r>
            <a:endParaRPr lang="pt-BR" sz="2400" b="1" dirty="0"/>
          </a:p>
        </p:txBody>
      </p:sp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</p:spPr>
        <p:txBody>
          <a:bodyPr>
            <a:normAutofit fontScale="90000"/>
          </a:bodyPr>
          <a:lstStyle/>
          <a:p>
            <a:r>
              <a:rPr lang="pt-BR" dirty="0"/>
              <a:t>Trabalhos em desenvolvimento no IVISION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36912"/>
            <a:ext cx="3653108" cy="273630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039" y="2636912"/>
            <a:ext cx="3933437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2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pt-BR" sz="2400" b="1" dirty="0"/>
              <a:t>Trabalho de Alexandre Franco</a:t>
            </a:r>
          </a:p>
        </p:txBody>
      </p:sp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</p:spPr>
        <p:txBody>
          <a:bodyPr>
            <a:normAutofit fontScale="90000"/>
          </a:bodyPr>
          <a:lstStyle/>
          <a:p>
            <a:r>
              <a:rPr lang="pt-BR" dirty="0"/>
              <a:t>Trabalhos em desenvolvimento no IVISION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22" y="2348880"/>
            <a:ext cx="4645678" cy="374441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005064"/>
            <a:ext cx="3672408" cy="238181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132856"/>
            <a:ext cx="2304256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93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pt-BR" sz="2400" b="1" dirty="0"/>
              <a:t>Trabalho de Leandro Miranda</a:t>
            </a:r>
          </a:p>
        </p:txBody>
      </p:sp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</p:spPr>
        <p:txBody>
          <a:bodyPr>
            <a:normAutofit fontScale="90000"/>
          </a:bodyPr>
          <a:lstStyle/>
          <a:p>
            <a:r>
              <a:rPr lang="pt-BR" dirty="0"/>
              <a:t>Trabalhos em desenvolvimento no IVISION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45457"/>
            <a:ext cx="3810000" cy="27717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153" y="2745457"/>
            <a:ext cx="4582327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55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pt-BR" sz="2400" b="1" dirty="0"/>
              <a:t>Trabalho de João Paulo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Trabalhos em desenvolvimento no IVISION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546611"/>
            <a:ext cx="2088232" cy="278430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68339"/>
            <a:ext cx="1753048" cy="280487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986" y="2546610"/>
            <a:ext cx="4391114" cy="278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949575"/>
      </p:ext>
    </p:extLst>
  </p:cSld>
  <p:clrMapOvr>
    <a:masterClrMapping/>
  </p:clrMapOvr>
  <p:transition xmlns:p14="http://schemas.microsoft.com/office/powerpoint/2010/main" spd="slow">
    <p:pull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pt-BR" sz="2800" b="1" dirty="0"/>
              <a:t>Projeto </a:t>
            </a:r>
            <a:r>
              <a:rPr lang="pt-BR" sz="2800" b="1" dirty="0" err="1"/>
              <a:t>Get</a:t>
            </a:r>
            <a:r>
              <a:rPr lang="pt-BR" sz="2800" b="1" dirty="0"/>
              <a:t>-IN</a:t>
            </a:r>
          </a:p>
          <a:p>
            <a:pPr marL="285750" indent="-285750">
              <a:buFontTx/>
              <a:buChar char="-"/>
            </a:pPr>
            <a:r>
              <a:rPr lang="pt-BR" sz="2800" b="1" dirty="0"/>
              <a:t>Space 4D</a:t>
            </a:r>
          </a:p>
          <a:p>
            <a:pPr marL="285750" indent="-285750">
              <a:buFontTx/>
              <a:buChar char="-"/>
            </a:pPr>
            <a:r>
              <a:rPr lang="en-US" sz="2800" b="1" dirty="0"/>
              <a:t>Development of a computer vision-based system to aid </a:t>
            </a:r>
            <a:r>
              <a:rPr lang="en-US" sz="2800" b="1" dirty="0" err="1"/>
              <a:t>hemiparetic</a:t>
            </a:r>
            <a:r>
              <a:rPr lang="en-US" sz="2800" b="1" dirty="0"/>
              <a:t> individuals</a:t>
            </a:r>
          </a:p>
          <a:p>
            <a:pPr marL="285750" indent="-285750">
              <a:buFontTx/>
              <a:buChar char="-"/>
            </a:pPr>
            <a:r>
              <a:rPr lang="en-US" sz="2800" b="1" dirty="0"/>
              <a:t>Network research on multi-range and multi-</a:t>
            </a:r>
            <a:r>
              <a:rPr lang="en-US" sz="2800" b="1" dirty="0" err="1"/>
              <a:t>expectral</a:t>
            </a:r>
            <a:r>
              <a:rPr lang="en-US" sz="2800" b="1" dirty="0"/>
              <a:t> images</a:t>
            </a:r>
          </a:p>
          <a:p>
            <a:pPr marL="457200" indent="-457200">
              <a:buFontTx/>
              <a:buChar char="-"/>
            </a:pPr>
            <a:r>
              <a:rPr lang="en-US" sz="2800" b="1" dirty="0" err="1"/>
              <a:t>Patente</a:t>
            </a:r>
            <a:r>
              <a:rPr lang="en-US" sz="2800" b="1" dirty="0"/>
              <a:t>:</a:t>
            </a:r>
          </a:p>
          <a:p>
            <a:pPr marL="628650" lvl="1" indent="-457200">
              <a:buFontTx/>
              <a:buChar char="-"/>
            </a:pPr>
            <a:r>
              <a:rPr lang="en-US" sz="2600" b="1" dirty="0"/>
              <a:t>Sistema de </a:t>
            </a:r>
            <a:r>
              <a:rPr lang="en-US" sz="2600" b="1" dirty="0" err="1"/>
              <a:t>reconhecimento</a:t>
            </a:r>
            <a:r>
              <a:rPr lang="en-US" sz="2600" b="1" dirty="0"/>
              <a:t> de </a:t>
            </a:r>
            <a:r>
              <a:rPr lang="en-US" sz="2600" b="1" dirty="0" err="1"/>
              <a:t>alimentos</a:t>
            </a:r>
            <a:r>
              <a:rPr lang="en-US" sz="2600" b="1" dirty="0"/>
              <a:t> </a:t>
            </a:r>
            <a:r>
              <a:rPr lang="en-US" sz="2600" b="1" dirty="0" err="1"/>
              <a:t>por</a:t>
            </a:r>
            <a:r>
              <a:rPr lang="en-US" sz="2600" b="1" dirty="0"/>
              <a:t> </a:t>
            </a:r>
            <a:r>
              <a:rPr lang="en-US" sz="2600" b="1" dirty="0" err="1"/>
              <a:t>fotografia</a:t>
            </a:r>
            <a:r>
              <a:rPr lang="en-US" sz="2600" b="1" dirty="0"/>
              <a:t> (SAMSUNG)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Projetos do IVISION</a:t>
            </a:r>
          </a:p>
        </p:txBody>
      </p:sp>
    </p:spTree>
    <p:extLst>
      <p:ext uri="{BB962C8B-B14F-4D97-AF65-F5344CB8AC3E}">
        <p14:creationId xmlns:p14="http://schemas.microsoft.com/office/powerpoint/2010/main" val="128905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Ivision</a:t>
            </a:r>
            <a:r>
              <a:rPr lang="pt-BR" dirty="0"/>
              <a:t> – Dia a dia</a:t>
            </a:r>
          </a:p>
        </p:txBody>
      </p:sp>
      <p:sp>
        <p:nvSpPr>
          <p:cNvPr id="4" name="Retângulo 3"/>
          <p:cNvSpPr/>
          <p:nvPr/>
        </p:nvSpPr>
        <p:spPr>
          <a:xfrm>
            <a:off x="155128" y="6022434"/>
            <a:ext cx="41276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/>
              <a:t>Link:</a:t>
            </a:r>
          </a:p>
          <a:p>
            <a:r>
              <a:rPr lang="pt-BR" sz="2000" b="1" dirty="0"/>
              <a:t>http://www.ivisionlab.eng.ufba.br/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576389"/>
            <a:ext cx="7044655" cy="2884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912" y="3789040"/>
            <a:ext cx="4812580" cy="2881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816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pt-BR" dirty="0"/>
              <a:t>Links</a:t>
            </a:r>
          </a:p>
          <a:p>
            <a:pPr marL="457200" lvl="1" indent="-285750">
              <a:buFontTx/>
              <a:buChar char="-"/>
            </a:pPr>
            <a:r>
              <a:rPr lang="pt-BR" dirty="0">
                <a:hlinkClick r:id="rId2"/>
              </a:rPr>
              <a:t>http://www.sciencedirect.com/science/article/pii/S0031320316301625</a:t>
            </a:r>
            <a:endParaRPr lang="pt-BR" dirty="0"/>
          </a:p>
          <a:p>
            <a:pPr marL="457200" lvl="1" indent="-285750">
              <a:buFontTx/>
              <a:buChar char="-"/>
            </a:pPr>
            <a:r>
              <a:rPr lang="pt-BR" dirty="0">
                <a:hlinkClick r:id="rId3"/>
              </a:rPr>
              <a:t>http://ieeexplore.ieee.org/document/7477677/</a:t>
            </a:r>
            <a:endParaRPr lang="pt-BR" dirty="0"/>
          </a:p>
          <a:p>
            <a:pPr marL="457200" lvl="1" indent="-285750">
              <a:buFontTx/>
              <a:buChar char="-"/>
            </a:pPr>
            <a:r>
              <a:rPr lang="pt-BR" dirty="0">
                <a:hlinkClick r:id="rId4"/>
              </a:rPr>
              <a:t>https://www.morebooks.de/store/gb/book/on-deeply-learning-features-for-automatic-person-re-identification/isbn/978-3-330-02910-1</a:t>
            </a:r>
            <a:endParaRPr lang="pt-BR" dirty="0"/>
          </a:p>
          <a:p>
            <a:pPr marL="457200" lvl="1" indent="-285750">
              <a:buFontTx/>
              <a:buChar char="-"/>
            </a:pPr>
            <a:r>
              <a:rPr lang="pt-BR" dirty="0">
                <a:hlinkClick r:id="rId5"/>
              </a:rPr>
              <a:t>http://ivisionlab.dcc.ufba.br/doc/thesis/2016/FRANCO,_A._C._S._On_deeply_learning_features_for_automatic_person_image_re-identification.pdf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Publicações</a:t>
            </a:r>
          </a:p>
        </p:txBody>
      </p:sp>
    </p:spTree>
    <p:extLst>
      <p:ext uri="{BB962C8B-B14F-4D97-AF65-F5344CB8AC3E}">
        <p14:creationId xmlns:p14="http://schemas.microsoft.com/office/powerpoint/2010/main" val="14478070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468046" cy="6368752"/>
          </a:xfrm>
        </p:spPr>
        <p:txBody>
          <a:bodyPr anchor="ctr"/>
          <a:lstStyle/>
          <a:p>
            <a:pPr algn="ctr"/>
            <a:r>
              <a:rPr lang="pt-BR" sz="6600" b="1" dirty="0"/>
              <a:t>Agradecimentos</a:t>
            </a:r>
          </a:p>
        </p:txBody>
      </p:sp>
    </p:spTree>
    <p:extLst>
      <p:ext uri="{BB962C8B-B14F-4D97-AF65-F5344CB8AC3E}">
        <p14:creationId xmlns:p14="http://schemas.microsoft.com/office/powerpoint/2010/main" val="156654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468046" cy="6296744"/>
          </a:xfrm>
        </p:spPr>
        <p:txBody>
          <a:bodyPr anchor="ctr"/>
          <a:lstStyle/>
          <a:p>
            <a:pPr algn="ctr"/>
            <a:r>
              <a:rPr lang="pt-BR" sz="9600" b="1" dirty="0"/>
              <a:t>FIM</a:t>
            </a:r>
          </a:p>
        </p:txBody>
      </p:sp>
    </p:spTree>
    <p:extLst>
      <p:ext uri="{BB962C8B-B14F-4D97-AF65-F5344CB8AC3E}">
        <p14:creationId xmlns:p14="http://schemas.microsoft.com/office/powerpoint/2010/main" val="72525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468046" cy="1066800"/>
          </a:xfrm>
        </p:spPr>
        <p:txBody>
          <a:bodyPr>
            <a:normAutofit/>
          </a:bodyPr>
          <a:lstStyle/>
          <a:p>
            <a:pPr algn="ctr"/>
            <a:r>
              <a:rPr lang="pt-BR" sz="5400" b="1" dirty="0"/>
              <a:t>O olho enxerga?</a:t>
            </a:r>
            <a:endParaRPr lang="pt-BR" sz="44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938" y="4159710"/>
            <a:ext cx="3306142" cy="272567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968" y="4320480"/>
            <a:ext cx="1772816" cy="177281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916831"/>
            <a:ext cx="1589614" cy="105861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036" y="1732419"/>
            <a:ext cx="3142404" cy="1768589"/>
          </a:xfrm>
          <a:prstGeom prst="rect">
            <a:avLst/>
          </a:prstGeom>
        </p:spPr>
      </p:pic>
      <p:sp>
        <p:nvSpPr>
          <p:cNvPr id="8" name="Seta para a direita 7"/>
          <p:cNvSpPr/>
          <p:nvPr/>
        </p:nvSpPr>
        <p:spPr>
          <a:xfrm>
            <a:off x="3995936" y="2276872"/>
            <a:ext cx="1944216" cy="3398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a direita 8"/>
          <p:cNvSpPr/>
          <p:nvPr/>
        </p:nvSpPr>
        <p:spPr>
          <a:xfrm>
            <a:off x="3779912" y="5033375"/>
            <a:ext cx="1532678" cy="3398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347153" y="3385568"/>
            <a:ext cx="163255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/>
              <a:t>Estímulos</a:t>
            </a:r>
            <a:endParaRPr lang="pt-BR" sz="2000" dirty="0"/>
          </a:p>
          <a:p>
            <a:r>
              <a:rPr lang="pt-BR" sz="2800" dirty="0"/>
              <a:t>externos</a:t>
            </a:r>
            <a:endParaRPr lang="pt-BR" sz="2000" dirty="0"/>
          </a:p>
        </p:txBody>
      </p:sp>
      <p:sp>
        <p:nvSpPr>
          <p:cNvPr id="13" name="Seta dobrada 12"/>
          <p:cNvSpPr/>
          <p:nvPr/>
        </p:nvSpPr>
        <p:spPr>
          <a:xfrm>
            <a:off x="1163432" y="2204864"/>
            <a:ext cx="1059688" cy="1032098"/>
          </a:xfrm>
          <a:prstGeom prst="bentArrow">
            <a:avLst>
              <a:gd name="adj1" fmla="val 15618"/>
              <a:gd name="adj2" fmla="val 20309"/>
              <a:gd name="adj3" fmla="val 20039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4" name="Seta dobrada 13"/>
          <p:cNvSpPr/>
          <p:nvPr/>
        </p:nvSpPr>
        <p:spPr>
          <a:xfrm rot="10800000" flipH="1">
            <a:off x="1129904" y="4413126"/>
            <a:ext cx="1057100" cy="1032098"/>
          </a:xfrm>
          <a:prstGeom prst="bentArrow">
            <a:avLst>
              <a:gd name="adj1" fmla="val 15618"/>
              <a:gd name="adj2" fmla="val 20309"/>
              <a:gd name="adj3" fmla="val 20039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4400235" y="1700808"/>
            <a:ext cx="1035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Impulsos</a:t>
            </a:r>
          </a:p>
          <a:p>
            <a:r>
              <a:rPr lang="pt-BR" dirty="0"/>
              <a:t>nervosos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4080271" y="4453141"/>
            <a:ext cx="995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Sinais</a:t>
            </a:r>
          </a:p>
          <a:p>
            <a:r>
              <a:rPr lang="pt-BR" dirty="0"/>
              <a:t>elétricos</a:t>
            </a: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152" y="4454917"/>
            <a:ext cx="1507914" cy="1206331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359" y="2720913"/>
            <a:ext cx="1507914" cy="1206331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7810599" y="2347139"/>
            <a:ext cx="216024" cy="505797"/>
          </a:xfrm>
          <a:prstGeom prst="rect">
            <a:avLst/>
          </a:prstGeom>
          <a:gradFill>
            <a:gsLst>
              <a:gs pos="0">
                <a:srgbClr val="FFF200">
                  <a:alpha val="0"/>
                </a:srgbClr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1" name="Conector reto 20"/>
          <p:cNvCxnSpPr>
            <a:stCxn id="19" idx="0"/>
          </p:cNvCxnSpPr>
          <p:nvPr/>
        </p:nvCxnSpPr>
        <p:spPr>
          <a:xfrm flipH="1">
            <a:off x="4126359" y="2347139"/>
            <a:ext cx="3792252" cy="3737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ector reto 22"/>
          <p:cNvCxnSpPr>
            <a:stCxn id="19" idx="2"/>
          </p:cNvCxnSpPr>
          <p:nvPr/>
        </p:nvCxnSpPr>
        <p:spPr>
          <a:xfrm flipH="1">
            <a:off x="5634273" y="2852936"/>
            <a:ext cx="2284338" cy="10743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1043608" y="1412776"/>
            <a:ext cx="2619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Sistema de visão natural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1016268" y="5968564"/>
            <a:ext cx="2715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Sistema de visão artificial</a:t>
            </a:r>
          </a:p>
        </p:txBody>
      </p:sp>
    </p:spTree>
    <p:extLst>
      <p:ext uri="{BB962C8B-B14F-4D97-AF65-F5344CB8AC3E}">
        <p14:creationId xmlns:p14="http://schemas.microsoft.com/office/powerpoint/2010/main" val="176593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3" grpId="0" animBg="1"/>
      <p:bldP spid="14" grpId="0" animBg="1"/>
      <p:bldP spid="15" grpId="0"/>
      <p:bldP spid="16" grpId="0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Sistema de visão artificial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4" y="3082452"/>
            <a:ext cx="2520280" cy="2016224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331638" y="3658516"/>
            <a:ext cx="216024" cy="21602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chemeClr val="tx1"/>
                </a:solidFill>
              </a:ln>
              <a:noFill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542" y="3082452"/>
            <a:ext cx="2066925" cy="2362200"/>
          </a:xfrm>
          <a:prstGeom prst="rect">
            <a:avLst/>
          </a:prstGeom>
        </p:spPr>
      </p:pic>
      <p:cxnSp>
        <p:nvCxnSpPr>
          <p:cNvPr id="12" name="Conector reto 11"/>
          <p:cNvCxnSpPr/>
          <p:nvPr/>
        </p:nvCxnSpPr>
        <p:spPr>
          <a:xfrm flipV="1">
            <a:off x="1547662" y="3082452"/>
            <a:ext cx="2304256" cy="57606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>
            <a:off x="1547662" y="3874540"/>
            <a:ext cx="2304256" cy="157011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tângulo 19"/>
          <p:cNvSpPr/>
          <p:nvPr/>
        </p:nvSpPr>
        <p:spPr>
          <a:xfrm>
            <a:off x="4511038" y="3754336"/>
            <a:ext cx="468052" cy="3960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1" name="Tabe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3491176"/>
              </p:ext>
            </p:extLst>
          </p:nvPr>
        </p:nvGraphicFramePr>
        <p:xfrm>
          <a:off x="6372200" y="2708348"/>
          <a:ext cx="1944216" cy="8858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0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584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4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84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170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84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84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210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24" name="Tabela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562018"/>
              </p:ext>
            </p:extLst>
          </p:nvPr>
        </p:nvGraphicFramePr>
        <p:xfrm>
          <a:off x="6384030" y="3860476"/>
          <a:ext cx="1932384" cy="9239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20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2206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190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49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190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4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58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89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170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254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25" name="Tabela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966981"/>
              </p:ext>
            </p:extLst>
          </p:nvPr>
        </p:nvGraphicFramePr>
        <p:xfrm>
          <a:off x="6372198" y="5074292"/>
          <a:ext cx="1944216" cy="9553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0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910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10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102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110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10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210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10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167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110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180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10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176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cxnSp>
        <p:nvCxnSpPr>
          <p:cNvPr id="26" name="Conector reto 25"/>
          <p:cNvCxnSpPr/>
          <p:nvPr/>
        </p:nvCxnSpPr>
        <p:spPr>
          <a:xfrm flipV="1">
            <a:off x="4979090" y="2780356"/>
            <a:ext cx="1393108" cy="97398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ector reto 27"/>
          <p:cNvCxnSpPr/>
          <p:nvPr/>
        </p:nvCxnSpPr>
        <p:spPr>
          <a:xfrm>
            <a:off x="4979090" y="4150380"/>
            <a:ext cx="1393108" cy="187033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ixaDeTexto 29"/>
          <p:cNvSpPr txBox="1"/>
          <p:nvPr/>
        </p:nvSpPr>
        <p:spPr>
          <a:xfrm>
            <a:off x="6287998" y="2384884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Canal </a:t>
            </a:r>
            <a:r>
              <a:rPr lang="pt-BR" b="1" dirty="0" err="1"/>
              <a:t>R</a:t>
            </a:r>
            <a:r>
              <a:rPr lang="pt-BR" dirty="0" err="1"/>
              <a:t>ed</a:t>
            </a:r>
            <a:endParaRPr lang="pt-BR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6294094" y="3563152"/>
            <a:ext cx="1344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Canal </a:t>
            </a:r>
            <a:r>
              <a:rPr lang="pt-BR" b="1" dirty="0"/>
              <a:t>G</a:t>
            </a:r>
            <a:r>
              <a:rPr lang="pt-BR" dirty="0"/>
              <a:t>reen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6312382" y="4787288"/>
            <a:ext cx="1194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Canal </a:t>
            </a:r>
            <a:r>
              <a:rPr lang="pt-BR" b="1" dirty="0"/>
              <a:t>B</a:t>
            </a:r>
            <a:r>
              <a:rPr lang="pt-BR" dirty="0"/>
              <a:t>lue</a:t>
            </a:r>
          </a:p>
        </p:txBody>
      </p:sp>
      <p:cxnSp>
        <p:nvCxnSpPr>
          <p:cNvPr id="34" name="Conector de seta reta 33"/>
          <p:cNvCxnSpPr/>
          <p:nvPr/>
        </p:nvCxnSpPr>
        <p:spPr>
          <a:xfrm>
            <a:off x="4788022" y="3952358"/>
            <a:ext cx="0" cy="185233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tângulo 34"/>
          <p:cNvSpPr/>
          <p:nvPr/>
        </p:nvSpPr>
        <p:spPr>
          <a:xfrm>
            <a:off x="4032510" y="5913276"/>
            <a:ext cx="468000" cy="25202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150</a:t>
            </a:r>
          </a:p>
        </p:txBody>
      </p:sp>
      <p:sp>
        <p:nvSpPr>
          <p:cNvPr id="36" name="Retângulo 35"/>
          <p:cNvSpPr/>
          <p:nvPr/>
        </p:nvSpPr>
        <p:spPr>
          <a:xfrm>
            <a:off x="4560430" y="5913276"/>
            <a:ext cx="468000" cy="25202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190</a:t>
            </a:r>
          </a:p>
        </p:txBody>
      </p:sp>
      <p:sp>
        <p:nvSpPr>
          <p:cNvPr id="37" name="Retângulo 36"/>
          <p:cNvSpPr/>
          <p:nvPr/>
        </p:nvSpPr>
        <p:spPr>
          <a:xfrm>
            <a:off x="5076054" y="5913276"/>
            <a:ext cx="468000" cy="25202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200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3923926" y="5588668"/>
            <a:ext cx="673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Pixel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683568" y="1916832"/>
            <a:ext cx="59562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Sistema de codificação </a:t>
            </a:r>
            <a:r>
              <a:rPr lang="pt-BR" sz="2400" b="1" dirty="0"/>
              <a:t>R G B</a:t>
            </a:r>
            <a:r>
              <a:rPr lang="pt-BR" sz="2400" dirty="0"/>
              <a:t> de uma imagem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99" y="404664"/>
            <a:ext cx="8010049" cy="600465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118" y="3301995"/>
            <a:ext cx="1008114" cy="740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177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 animBg="1"/>
      <p:bldP spid="30" grpId="0"/>
      <p:bldP spid="31" grpId="0"/>
      <p:bldP spid="32" grpId="0"/>
      <p:bldP spid="35" grpId="0" animBg="1"/>
      <p:bldP spid="36" grpId="0" animBg="1"/>
      <p:bldP spid="37" grpId="0" animBg="1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456368" y="5762928"/>
            <a:ext cx="792152" cy="7305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Conceito de Visão Computacional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2750743" cy="206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251" y="1844824"/>
            <a:ext cx="1674837" cy="206521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652" y="1844824"/>
            <a:ext cx="3097820" cy="206521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365104"/>
            <a:ext cx="3528392" cy="1764196"/>
          </a:xfrm>
          <a:prstGeom prst="rect">
            <a:avLst/>
          </a:prstGeom>
        </p:spPr>
      </p:pic>
      <p:sp>
        <p:nvSpPr>
          <p:cNvPr id="7" name="Retângulo de cantos arredondados 6"/>
          <p:cNvSpPr/>
          <p:nvPr/>
        </p:nvSpPr>
        <p:spPr>
          <a:xfrm>
            <a:off x="1475656" y="5025368"/>
            <a:ext cx="244827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Sistema de</a:t>
            </a:r>
          </a:p>
          <a:p>
            <a:pPr algn="ctr"/>
            <a:r>
              <a:rPr lang="pt-BR" dirty="0"/>
              <a:t>Visão Computacional</a:t>
            </a:r>
          </a:p>
        </p:txBody>
      </p:sp>
      <p:sp>
        <p:nvSpPr>
          <p:cNvPr id="8" name="Retângulo 7"/>
          <p:cNvSpPr/>
          <p:nvPr/>
        </p:nvSpPr>
        <p:spPr>
          <a:xfrm>
            <a:off x="251520" y="4293096"/>
            <a:ext cx="1080120" cy="5897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Imagem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505200" y="5811132"/>
            <a:ext cx="792152" cy="7305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539488" y="5863568"/>
            <a:ext cx="792152" cy="7337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Vídeo</a:t>
            </a:r>
          </a:p>
        </p:txBody>
      </p:sp>
      <p:sp>
        <p:nvSpPr>
          <p:cNvPr id="16" name="CaixaDeTexto 15"/>
          <p:cNvSpPr txBox="1"/>
          <p:nvPr/>
        </p:nvSpPr>
        <p:spPr>
          <a:xfrm rot="16200000">
            <a:off x="4246739" y="5197199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padrões</a:t>
            </a:r>
          </a:p>
        </p:txBody>
      </p:sp>
      <p:sp>
        <p:nvSpPr>
          <p:cNvPr id="17" name="Seta dobrada 16"/>
          <p:cNvSpPr/>
          <p:nvPr/>
        </p:nvSpPr>
        <p:spPr>
          <a:xfrm rot="5400000">
            <a:off x="1416283" y="4593763"/>
            <a:ext cx="399017" cy="29579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9" name="Seta dobrada 18"/>
          <p:cNvSpPr/>
          <p:nvPr/>
        </p:nvSpPr>
        <p:spPr>
          <a:xfrm rot="5400000" flipH="1">
            <a:off x="1407064" y="5964888"/>
            <a:ext cx="393071" cy="29579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8" name="Seta para a direita 17"/>
          <p:cNvSpPr/>
          <p:nvPr/>
        </p:nvSpPr>
        <p:spPr>
          <a:xfrm>
            <a:off x="3995936" y="5301208"/>
            <a:ext cx="602741" cy="1742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798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 animBg="1"/>
      <p:bldP spid="8" grpId="0" animBg="1"/>
      <p:bldP spid="11" grpId="0" animBg="1"/>
      <p:bldP spid="12" grpId="0" animBg="1"/>
      <p:bldP spid="16" grpId="0"/>
      <p:bldP spid="17" grpId="0" animBg="1"/>
      <p:bldP spid="19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Etapas de um sistema de Visão Computacional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722673"/>
            <a:ext cx="1800201" cy="93923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722673"/>
            <a:ext cx="1800200" cy="93923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75" y="2137548"/>
            <a:ext cx="1786865" cy="93041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056" y="3289676"/>
            <a:ext cx="640098" cy="93822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90" y="1893319"/>
            <a:ext cx="767977" cy="76797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01" y="2080769"/>
            <a:ext cx="1130043" cy="405498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589288"/>
            <a:ext cx="1170022" cy="1167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ipse 8"/>
          <p:cNvSpPr/>
          <p:nvPr/>
        </p:nvSpPr>
        <p:spPr>
          <a:xfrm>
            <a:off x="6793235" y="5460347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5687552" y="5651939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/>
          <p:cNvSpPr/>
          <p:nvPr/>
        </p:nvSpPr>
        <p:spPr>
          <a:xfrm>
            <a:off x="6239233" y="6087843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/>
          <p:cNvSpPr/>
          <p:nvPr/>
        </p:nvSpPr>
        <p:spPr>
          <a:xfrm>
            <a:off x="6239233" y="5651987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6239233" y="5218199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/>
          <p:cNvSpPr/>
          <p:nvPr/>
        </p:nvSpPr>
        <p:spPr>
          <a:xfrm>
            <a:off x="6793235" y="5840939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6" name="Conector reto 15"/>
          <p:cNvCxnSpPr>
            <a:stCxn id="9" idx="2"/>
          </p:cNvCxnSpPr>
          <p:nvPr/>
        </p:nvCxnSpPr>
        <p:spPr>
          <a:xfrm flipH="1" flipV="1">
            <a:off x="6455257" y="5326211"/>
            <a:ext cx="337978" cy="2421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>
            <a:stCxn id="9" idx="2"/>
            <a:endCxn id="13" idx="6"/>
          </p:cNvCxnSpPr>
          <p:nvPr/>
        </p:nvCxnSpPr>
        <p:spPr>
          <a:xfrm flipH="1">
            <a:off x="6455257" y="5568359"/>
            <a:ext cx="337978" cy="1916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>
            <a:stCxn id="9" idx="2"/>
            <a:endCxn id="12" idx="6"/>
          </p:cNvCxnSpPr>
          <p:nvPr/>
        </p:nvCxnSpPr>
        <p:spPr>
          <a:xfrm flipH="1">
            <a:off x="6455257" y="5568359"/>
            <a:ext cx="337978" cy="6274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>
            <a:stCxn id="15" idx="2"/>
            <a:endCxn id="14" idx="6"/>
          </p:cNvCxnSpPr>
          <p:nvPr/>
        </p:nvCxnSpPr>
        <p:spPr>
          <a:xfrm flipH="1" flipV="1">
            <a:off x="6455257" y="5326211"/>
            <a:ext cx="337978" cy="6227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>
            <a:stCxn id="15" idx="2"/>
            <a:endCxn id="13" idx="6"/>
          </p:cNvCxnSpPr>
          <p:nvPr/>
        </p:nvCxnSpPr>
        <p:spPr>
          <a:xfrm flipH="1" flipV="1">
            <a:off x="6455257" y="5759999"/>
            <a:ext cx="337978" cy="188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>
            <a:stCxn id="15" idx="2"/>
            <a:endCxn id="12" idx="6"/>
          </p:cNvCxnSpPr>
          <p:nvPr/>
        </p:nvCxnSpPr>
        <p:spPr>
          <a:xfrm flipH="1">
            <a:off x="6455257" y="5948951"/>
            <a:ext cx="337978" cy="2469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/>
          <p:cNvCxnSpPr>
            <a:stCxn id="14" idx="2"/>
            <a:endCxn id="11" idx="6"/>
          </p:cNvCxnSpPr>
          <p:nvPr/>
        </p:nvCxnSpPr>
        <p:spPr>
          <a:xfrm flipH="1">
            <a:off x="5903576" y="5326211"/>
            <a:ext cx="335657" cy="4337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/>
          <p:cNvCxnSpPr>
            <a:stCxn id="13" idx="2"/>
            <a:endCxn id="11" idx="6"/>
          </p:cNvCxnSpPr>
          <p:nvPr/>
        </p:nvCxnSpPr>
        <p:spPr>
          <a:xfrm flipH="1" flipV="1">
            <a:off x="5903576" y="5759951"/>
            <a:ext cx="335657" cy="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/>
          <p:cNvCxnSpPr>
            <a:stCxn id="12" idx="2"/>
            <a:endCxn id="11" idx="6"/>
          </p:cNvCxnSpPr>
          <p:nvPr/>
        </p:nvCxnSpPr>
        <p:spPr>
          <a:xfrm flipH="1" flipV="1">
            <a:off x="5903576" y="5759951"/>
            <a:ext cx="335657" cy="4359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/>
          <p:cNvCxnSpPr>
            <a:stCxn id="11" idx="2"/>
          </p:cNvCxnSpPr>
          <p:nvPr/>
        </p:nvCxnSpPr>
        <p:spPr>
          <a:xfrm flipH="1">
            <a:off x="5615544" y="5759951"/>
            <a:ext cx="720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/>
          <p:cNvCxnSpPr>
            <a:stCxn id="9" idx="6"/>
            <a:endCxn id="9" idx="6"/>
          </p:cNvCxnSpPr>
          <p:nvPr/>
        </p:nvCxnSpPr>
        <p:spPr>
          <a:xfrm>
            <a:off x="7009259" y="556835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/>
          <p:cNvCxnSpPr>
            <a:stCxn id="9" idx="6"/>
          </p:cNvCxnSpPr>
          <p:nvPr/>
        </p:nvCxnSpPr>
        <p:spPr>
          <a:xfrm>
            <a:off x="7009259" y="5568359"/>
            <a:ext cx="1184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to 46"/>
          <p:cNvCxnSpPr>
            <a:stCxn id="15" idx="6"/>
          </p:cNvCxnSpPr>
          <p:nvPr/>
        </p:nvCxnSpPr>
        <p:spPr>
          <a:xfrm>
            <a:off x="7009259" y="5948951"/>
            <a:ext cx="1184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aixaDeTexto 47"/>
          <p:cNvSpPr txBox="1"/>
          <p:nvPr/>
        </p:nvSpPr>
        <p:spPr>
          <a:xfrm>
            <a:off x="4524376" y="5283563"/>
            <a:ext cx="10711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É</a:t>
            </a:r>
            <a:r>
              <a:rPr lang="pt-BR" dirty="0"/>
              <a:t> ou</a:t>
            </a:r>
          </a:p>
          <a:p>
            <a:r>
              <a:rPr lang="pt-BR" b="1" dirty="0"/>
              <a:t>Não</a:t>
            </a:r>
            <a:r>
              <a:rPr lang="pt-BR" dirty="0"/>
              <a:t> uma</a:t>
            </a:r>
          </a:p>
          <a:p>
            <a:r>
              <a:rPr lang="pt-BR" dirty="0"/>
              <a:t>pessoa</a:t>
            </a:r>
          </a:p>
        </p:txBody>
      </p:sp>
      <p:sp>
        <p:nvSpPr>
          <p:cNvPr id="49" name="Retângulo 48"/>
          <p:cNvSpPr/>
          <p:nvPr/>
        </p:nvSpPr>
        <p:spPr>
          <a:xfrm>
            <a:off x="437182" y="1881127"/>
            <a:ext cx="1854946" cy="18776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Retângulo 51"/>
          <p:cNvSpPr/>
          <p:nvPr/>
        </p:nvSpPr>
        <p:spPr>
          <a:xfrm>
            <a:off x="4872222" y="1875031"/>
            <a:ext cx="1929737" cy="24778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Retângulo 52"/>
          <p:cNvSpPr/>
          <p:nvPr/>
        </p:nvSpPr>
        <p:spPr>
          <a:xfrm>
            <a:off x="7242768" y="2386649"/>
            <a:ext cx="1440160" cy="15109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Retângulo 53"/>
          <p:cNvSpPr/>
          <p:nvPr/>
        </p:nvSpPr>
        <p:spPr>
          <a:xfrm>
            <a:off x="4463416" y="4791699"/>
            <a:ext cx="2808312" cy="18776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Retângulo 54"/>
          <p:cNvSpPr/>
          <p:nvPr/>
        </p:nvSpPr>
        <p:spPr>
          <a:xfrm>
            <a:off x="2664360" y="1881400"/>
            <a:ext cx="1854946" cy="18776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CaixaDeTexto 49"/>
          <p:cNvSpPr txBox="1"/>
          <p:nvPr/>
        </p:nvSpPr>
        <p:spPr>
          <a:xfrm>
            <a:off x="357816" y="152021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Aquisição</a:t>
            </a:r>
          </a:p>
        </p:txBody>
      </p:sp>
      <p:sp>
        <p:nvSpPr>
          <p:cNvPr id="57" name="CaixaDeTexto 56"/>
          <p:cNvSpPr txBox="1"/>
          <p:nvPr/>
        </p:nvSpPr>
        <p:spPr>
          <a:xfrm>
            <a:off x="2587716" y="1521360"/>
            <a:ext cx="1664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Processamento</a:t>
            </a:r>
          </a:p>
        </p:txBody>
      </p:sp>
      <p:sp>
        <p:nvSpPr>
          <p:cNvPr id="58" name="CaixaDeTexto 57"/>
          <p:cNvSpPr txBox="1"/>
          <p:nvPr/>
        </p:nvSpPr>
        <p:spPr>
          <a:xfrm>
            <a:off x="4779970" y="1521360"/>
            <a:ext cx="1508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Segmentação</a:t>
            </a:r>
          </a:p>
        </p:txBody>
      </p:sp>
      <p:sp>
        <p:nvSpPr>
          <p:cNvPr id="59" name="CaixaDeTexto 58"/>
          <p:cNvSpPr txBox="1"/>
          <p:nvPr/>
        </p:nvSpPr>
        <p:spPr>
          <a:xfrm>
            <a:off x="7155518" y="1484784"/>
            <a:ext cx="15504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Descrição ou</a:t>
            </a:r>
          </a:p>
          <a:p>
            <a:r>
              <a:rPr lang="pt-BR" dirty="0"/>
              <a:t>Extração de</a:t>
            </a:r>
          </a:p>
          <a:p>
            <a:r>
              <a:rPr lang="pt-BR" dirty="0"/>
              <a:t>características</a:t>
            </a:r>
          </a:p>
        </p:txBody>
      </p:sp>
      <p:sp>
        <p:nvSpPr>
          <p:cNvPr id="60" name="CaixaDeTexto 59"/>
          <p:cNvSpPr txBox="1"/>
          <p:nvPr/>
        </p:nvSpPr>
        <p:spPr>
          <a:xfrm>
            <a:off x="4355976" y="4438868"/>
            <a:ext cx="1406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Classificação</a:t>
            </a:r>
          </a:p>
        </p:txBody>
      </p:sp>
      <p:sp>
        <p:nvSpPr>
          <p:cNvPr id="56" name="Seta para a direita 55"/>
          <p:cNvSpPr/>
          <p:nvPr/>
        </p:nvSpPr>
        <p:spPr>
          <a:xfrm>
            <a:off x="2330828" y="2708920"/>
            <a:ext cx="321340" cy="202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Seta para a direita 61"/>
          <p:cNvSpPr/>
          <p:nvPr/>
        </p:nvSpPr>
        <p:spPr>
          <a:xfrm>
            <a:off x="4548760" y="2707776"/>
            <a:ext cx="321340" cy="202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Seta para a direita 62"/>
          <p:cNvSpPr/>
          <p:nvPr/>
        </p:nvSpPr>
        <p:spPr>
          <a:xfrm>
            <a:off x="6853016" y="2733304"/>
            <a:ext cx="321340" cy="202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Seta dobrada 60"/>
          <p:cNvSpPr/>
          <p:nvPr/>
        </p:nvSpPr>
        <p:spPr>
          <a:xfrm flipH="1" flipV="1">
            <a:off x="7302584" y="3934441"/>
            <a:ext cx="713608" cy="1906497"/>
          </a:xfrm>
          <a:prstGeom prst="bentArrow">
            <a:avLst>
              <a:gd name="adj1" fmla="val 12301"/>
              <a:gd name="adj2" fmla="val 17239"/>
              <a:gd name="adj3" fmla="val 25000"/>
              <a:gd name="adj4" fmla="val 45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2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48" grpId="0"/>
      <p:bldP spid="49" grpId="0" animBg="1"/>
      <p:bldP spid="52" grpId="0" animBg="1"/>
      <p:bldP spid="53" grpId="0" animBg="1"/>
      <p:bldP spid="54" grpId="0" animBg="1"/>
      <p:bldP spid="55" grpId="0" animBg="1"/>
      <p:bldP spid="50" grpId="0"/>
      <p:bldP spid="57" grpId="0"/>
      <p:bldP spid="58" grpId="0"/>
      <p:bldP spid="59" grpId="0"/>
      <p:bldP spid="60" grpId="0"/>
      <p:bldP spid="56" grpId="0" animBg="1"/>
      <p:bldP spid="62" grpId="0" animBg="1"/>
      <p:bldP spid="63" grpId="0" animBg="1"/>
      <p:bldP spid="6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/>
              <a:t>Construção dos descritores de imagem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Etapas de um sistema de Visão Computacional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619820"/>
              </p:ext>
            </p:extLst>
          </p:nvPr>
        </p:nvGraphicFramePr>
        <p:xfrm>
          <a:off x="1763688" y="2348880"/>
          <a:ext cx="1944216" cy="8858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0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2403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584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4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84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170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84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84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210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841888"/>
            <a:ext cx="640098" cy="938225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475" y="3417697"/>
            <a:ext cx="1977861" cy="947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984459"/>
            <a:ext cx="1627063" cy="1303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501932"/>
            <a:ext cx="1627063" cy="1303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56" y="4653136"/>
            <a:ext cx="1118919" cy="1640058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648104" y="4656175"/>
            <a:ext cx="543211" cy="8169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1198671" y="4653136"/>
            <a:ext cx="543212" cy="8169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648136" y="5480139"/>
            <a:ext cx="543211" cy="8169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1198703" y="5477100"/>
            <a:ext cx="543212" cy="8169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798411"/>
            <a:ext cx="677242" cy="46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3" y="5653557"/>
            <a:ext cx="677242" cy="470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653557"/>
            <a:ext cx="696858" cy="479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798411"/>
            <a:ext cx="696858" cy="479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6588224" y="3378467"/>
            <a:ext cx="20086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Outros descritores</a:t>
            </a:r>
          </a:p>
          <a:p>
            <a:pPr marL="285750" indent="-285750">
              <a:buFontTx/>
              <a:buChar char="-"/>
            </a:pPr>
            <a:r>
              <a:rPr lang="pt-BR" dirty="0"/>
              <a:t>Forma</a:t>
            </a:r>
          </a:p>
          <a:p>
            <a:pPr marL="285750" indent="-285750">
              <a:buFontTx/>
              <a:buChar char="-"/>
            </a:pPr>
            <a:r>
              <a:rPr lang="pt-BR" dirty="0"/>
              <a:t>Textura</a:t>
            </a:r>
          </a:p>
          <a:p>
            <a:pPr marL="285750" indent="-285750">
              <a:buFontTx/>
              <a:buChar char="-"/>
            </a:pPr>
            <a:r>
              <a:rPr lang="pt-BR" dirty="0"/>
              <a:t>Pontos de interesse</a:t>
            </a:r>
          </a:p>
          <a:p>
            <a:pPr marL="285750" indent="-285750">
              <a:buFontTx/>
              <a:buChar char="-"/>
            </a:pPr>
            <a:r>
              <a:rPr lang="pt-BR" dirty="0"/>
              <a:t>etc...</a:t>
            </a:r>
          </a:p>
          <a:p>
            <a:pPr marL="285750" indent="-285750"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222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t-BR" dirty="0"/>
              <a:t>Construção do modelo de aprendizagem para a classificação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Etapas de um sistema de Visão Computacional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709" y="3132336"/>
            <a:ext cx="418049" cy="130568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88" y="2809886"/>
            <a:ext cx="249131" cy="94907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16" y="4214004"/>
            <a:ext cx="513773" cy="87118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379" y="2739209"/>
            <a:ext cx="370113" cy="104597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79" y="4094584"/>
            <a:ext cx="304800" cy="9906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887624"/>
            <a:ext cx="450806" cy="1000724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774555"/>
            <a:ext cx="544526" cy="103070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908" y="2558044"/>
            <a:ext cx="672264" cy="937632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161" y="3549197"/>
            <a:ext cx="392038" cy="921289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873" y="3669359"/>
            <a:ext cx="438150" cy="8001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004" y="4791820"/>
            <a:ext cx="1133475" cy="805085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068" y="2991620"/>
            <a:ext cx="339508" cy="1075109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5661248"/>
            <a:ext cx="333375" cy="885825"/>
          </a:xfrm>
          <a:prstGeom prst="rect">
            <a:avLst/>
          </a:prstGeom>
        </p:spPr>
      </p:pic>
      <p:cxnSp>
        <p:nvCxnSpPr>
          <p:cNvPr id="9" name="Conector de seta reta 8"/>
          <p:cNvCxnSpPr/>
          <p:nvPr/>
        </p:nvCxnSpPr>
        <p:spPr>
          <a:xfrm flipV="1">
            <a:off x="3216040" y="2478874"/>
            <a:ext cx="0" cy="28083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>
            <a:off x="3203848" y="5301208"/>
            <a:ext cx="3252552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ipse 27"/>
          <p:cNvSpPr/>
          <p:nvPr/>
        </p:nvSpPr>
        <p:spPr>
          <a:xfrm>
            <a:off x="3779912" y="3068960"/>
            <a:ext cx="216024" cy="182651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/>
          <p:cNvSpPr/>
          <p:nvPr/>
        </p:nvSpPr>
        <p:spPr>
          <a:xfrm>
            <a:off x="4004516" y="3486708"/>
            <a:ext cx="216024" cy="182651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/>
          <p:cNvSpPr/>
          <p:nvPr/>
        </p:nvSpPr>
        <p:spPr>
          <a:xfrm>
            <a:off x="3563888" y="3437848"/>
            <a:ext cx="216024" cy="182651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/>
          <p:cNvSpPr/>
          <p:nvPr/>
        </p:nvSpPr>
        <p:spPr>
          <a:xfrm>
            <a:off x="3800880" y="3868066"/>
            <a:ext cx="216024" cy="182651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/>
          <p:cNvSpPr/>
          <p:nvPr/>
        </p:nvSpPr>
        <p:spPr>
          <a:xfrm>
            <a:off x="4222452" y="3785180"/>
            <a:ext cx="216024" cy="182651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Elipse 32"/>
          <p:cNvSpPr/>
          <p:nvPr/>
        </p:nvSpPr>
        <p:spPr>
          <a:xfrm>
            <a:off x="4222452" y="3205335"/>
            <a:ext cx="216024" cy="182651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Elipse 33"/>
          <p:cNvSpPr/>
          <p:nvPr/>
        </p:nvSpPr>
        <p:spPr>
          <a:xfrm>
            <a:off x="4722112" y="4700494"/>
            <a:ext cx="216024" cy="182651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Elipse 34"/>
          <p:cNvSpPr/>
          <p:nvPr/>
        </p:nvSpPr>
        <p:spPr>
          <a:xfrm>
            <a:off x="5148064" y="4255373"/>
            <a:ext cx="216024" cy="182651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Elipse 35"/>
          <p:cNvSpPr/>
          <p:nvPr/>
        </p:nvSpPr>
        <p:spPr>
          <a:xfrm>
            <a:off x="5364088" y="3437848"/>
            <a:ext cx="216024" cy="182651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Elipse 36"/>
          <p:cNvSpPr/>
          <p:nvPr/>
        </p:nvSpPr>
        <p:spPr>
          <a:xfrm>
            <a:off x="5580112" y="4122678"/>
            <a:ext cx="216024" cy="182651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Elipse 37"/>
          <p:cNvSpPr/>
          <p:nvPr/>
        </p:nvSpPr>
        <p:spPr>
          <a:xfrm>
            <a:off x="5488852" y="4700494"/>
            <a:ext cx="216024" cy="182651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Elipse 38"/>
          <p:cNvSpPr/>
          <p:nvPr/>
        </p:nvSpPr>
        <p:spPr>
          <a:xfrm>
            <a:off x="4614100" y="4286808"/>
            <a:ext cx="216024" cy="182651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CaixaDeTexto 39"/>
          <p:cNvSpPr txBox="1"/>
          <p:nvPr/>
        </p:nvSpPr>
        <p:spPr>
          <a:xfrm rot="16200000">
            <a:off x="2622618" y="3791802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Valor 1</a:t>
            </a:r>
          </a:p>
        </p:txBody>
      </p:sp>
      <p:sp>
        <p:nvSpPr>
          <p:cNvPr id="41" name="CaixaDeTexto 40"/>
          <p:cNvSpPr txBox="1"/>
          <p:nvPr/>
        </p:nvSpPr>
        <p:spPr>
          <a:xfrm>
            <a:off x="4499992" y="5284969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Valor 2</a:t>
            </a:r>
          </a:p>
        </p:txBody>
      </p:sp>
      <p:cxnSp>
        <p:nvCxnSpPr>
          <p:cNvPr id="43" name="Conector de seta reta 42"/>
          <p:cNvCxnSpPr/>
          <p:nvPr/>
        </p:nvCxnSpPr>
        <p:spPr>
          <a:xfrm>
            <a:off x="2104068" y="2846462"/>
            <a:ext cx="1613747" cy="25907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de seta reta 45"/>
          <p:cNvCxnSpPr/>
          <p:nvPr/>
        </p:nvCxnSpPr>
        <p:spPr>
          <a:xfrm flipH="1" flipV="1">
            <a:off x="5364088" y="4438024"/>
            <a:ext cx="1368152" cy="64716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Elipse 47"/>
          <p:cNvSpPr/>
          <p:nvPr/>
        </p:nvSpPr>
        <p:spPr>
          <a:xfrm>
            <a:off x="3717152" y="2996952"/>
            <a:ext cx="337456" cy="326540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Elipse 48"/>
          <p:cNvSpPr/>
          <p:nvPr/>
        </p:nvSpPr>
        <p:spPr>
          <a:xfrm>
            <a:off x="5086448" y="4182580"/>
            <a:ext cx="337456" cy="326540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3386913" y="2917312"/>
            <a:ext cx="1235205" cy="1205366"/>
          </a:xfrm>
          <a:prstGeom prst="ellipse">
            <a:avLst/>
          </a:prstGeom>
          <a:gradFill>
            <a:gsLst>
              <a:gs pos="0">
                <a:srgbClr val="8488C4">
                  <a:lumMod val="73000"/>
                  <a:alpha val="43000"/>
                </a:srgb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/>
          <p:cNvSpPr/>
          <p:nvPr/>
        </p:nvSpPr>
        <p:spPr>
          <a:xfrm>
            <a:off x="4572000" y="3301696"/>
            <a:ext cx="1440159" cy="1929242"/>
          </a:xfrm>
          <a:prstGeom prst="ellipse">
            <a:avLst/>
          </a:prstGeom>
          <a:gradFill>
            <a:gsLst>
              <a:gs pos="0">
                <a:srgbClr val="8488C4">
                  <a:lumMod val="73000"/>
                  <a:alpha val="43000"/>
                </a:srgb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Elipse 51"/>
          <p:cNvSpPr/>
          <p:nvPr/>
        </p:nvSpPr>
        <p:spPr>
          <a:xfrm>
            <a:off x="3707904" y="3645024"/>
            <a:ext cx="216024" cy="182651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3" name="Conector de seta reta 52"/>
          <p:cNvCxnSpPr/>
          <p:nvPr/>
        </p:nvCxnSpPr>
        <p:spPr>
          <a:xfrm flipV="1">
            <a:off x="3514551" y="3827675"/>
            <a:ext cx="193353" cy="176923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to 56"/>
          <p:cNvCxnSpPr/>
          <p:nvPr/>
        </p:nvCxnSpPr>
        <p:spPr>
          <a:xfrm flipV="1">
            <a:off x="3717815" y="2478874"/>
            <a:ext cx="1879049" cy="275206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22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  <p:bldP spid="51" grpId="0" animBg="1"/>
      <p:bldP spid="51" grpId="1" animBg="1"/>
      <p:bldP spid="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Onde estamos e onde queremos chegar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7" y="1484784"/>
            <a:ext cx="8381085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7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Mylar</Template>
  <TotalTime>9762</TotalTime>
  <Words>766</Words>
  <Application>Microsoft Macintosh PowerPoint</Application>
  <PresentationFormat>On-screen Show (4:3)</PresentationFormat>
  <Paragraphs>403</Paragraphs>
  <Slides>29</Slides>
  <Notes>27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Mylar</vt:lpstr>
      <vt:lpstr>Equação</vt:lpstr>
      <vt:lpstr>Visão computacional e suas aplicações</vt:lpstr>
      <vt:lpstr>Apresentação</vt:lpstr>
      <vt:lpstr>O olho enxerga?</vt:lpstr>
      <vt:lpstr>Sistema de visão artificial</vt:lpstr>
      <vt:lpstr>Conceito de Visão Computacional</vt:lpstr>
      <vt:lpstr>Etapas de um sistema de Visão Computacional</vt:lpstr>
      <vt:lpstr>Etapas de um sistema de Visão Computacional</vt:lpstr>
      <vt:lpstr>Etapas de um sistema de Visão Computacional</vt:lpstr>
      <vt:lpstr>Onde estamos e onde queremos chegar</vt:lpstr>
      <vt:lpstr>Exemplos de sistemas de Visão Computacional</vt:lpstr>
      <vt:lpstr>Exemplos de sistemas de Visão Computacional</vt:lpstr>
      <vt:lpstr>Exemplos de sistemas de Visão Computacional</vt:lpstr>
      <vt:lpstr>Exemplos de sistemas de Visão Computacional</vt:lpstr>
      <vt:lpstr>Exemplos de sistemas de Visão Computacional</vt:lpstr>
      <vt:lpstr>Áreas e suas contribuições</vt:lpstr>
      <vt:lpstr>Áreas e suas contribuições</vt:lpstr>
      <vt:lpstr>Áreas e suas contribuições</vt:lpstr>
      <vt:lpstr>Áreas e suas contribuições</vt:lpstr>
      <vt:lpstr>Áreas e suas contribuições</vt:lpstr>
      <vt:lpstr>Áreas e suas contribuições</vt:lpstr>
      <vt:lpstr>Trabalhos em desenvolvimento no IVISION</vt:lpstr>
      <vt:lpstr>Trabalhos em desenvolvimento no IVISION</vt:lpstr>
      <vt:lpstr>Trabalhos em desenvolvimento no IVISION</vt:lpstr>
      <vt:lpstr>Trabalhos em desenvolvimento no IVISION</vt:lpstr>
      <vt:lpstr>Projetos do IVISION</vt:lpstr>
      <vt:lpstr>Ivision – Dia a dia</vt:lpstr>
      <vt:lpstr>Publicações</vt:lpstr>
      <vt:lpstr>Agradecimentos</vt:lpstr>
      <vt:lpstr>FIM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Visão computacional e suas aplicações</dc:title>
  <dc:creator>Alexandre</dc:creator>
  <cp:lastModifiedBy>Renato Novais</cp:lastModifiedBy>
  <cp:revision>306</cp:revision>
  <dcterms:created xsi:type="dcterms:W3CDTF">2014-08-09T12:14:20Z</dcterms:created>
  <dcterms:modified xsi:type="dcterms:W3CDTF">2017-03-20T01:11:49Z</dcterms:modified>
</cp:coreProperties>
</file>