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sldIdLst>
    <p:sldId id="339" r:id="rId2"/>
    <p:sldId id="325" r:id="rId3"/>
    <p:sldId id="326" r:id="rId4"/>
    <p:sldId id="328" r:id="rId5"/>
    <p:sldId id="327" r:id="rId6"/>
    <p:sldId id="346" r:id="rId7"/>
    <p:sldId id="347" r:id="rId8"/>
    <p:sldId id="348" r:id="rId9"/>
    <p:sldId id="349" r:id="rId10"/>
    <p:sldId id="350" r:id="rId11"/>
    <p:sldId id="353" r:id="rId12"/>
    <p:sldId id="354" r:id="rId13"/>
    <p:sldId id="351" r:id="rId14"/>
    <p:sldId id="352" r:id="rId15"/>
    <p:sldId id="355" r:id="rId16"/>
    <p:sldId id="310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3DF2-CDC5-104D-B993-74467F895B4A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B202E-278B-5040-88DD-E6C46F29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348FB-DB53-2D47-934D-851ABBD2CA7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0C9F5-6E67-B64C-8E1A-9413DDBEBF3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04AAC-FD2C-794F-9E06-740C4B96C1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792AE-7658-4F4E-88CE-980024F8418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8C139-7500-BA4F-8CCB-514DE96335C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80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F412A18-A34D-E14A-A3C4-642E42FFA575}" type="slidenum">
              <a:rPr lang="pt-BR" sz="1200">
                <a:latin typeface="Calibri" charset="0"/>
              </a:rPr>
              <a:pPr algn="r" eaLnBrk="1" hangingPunct="1"/>
              <a:t>13</a:t>
            </a:fld>
            <a:endParaRPr lang="pt-B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80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8C12D63-BC3F-E749-9300-3F4868A9C02C}" type="slidenum">
              <a:rPr lang="pt-BR" sz="1200">
                <a:latin typeface="Calibri" charset="0"/>
              </a:rPr>
              <a:pPr algn="r" eaLnBrk="1" hangingPunct="1"/>
              <a:t>14</a:t>
            </a:fld>
            <a:endParaRPr lang="pt-B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80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79CF5B-4144-194B-BAD7-1F3C2B4A94F0}" type="slidenum">
              <a:rPr lang="pt-BR" sz="1200">
                <a:latin typeface="Calibri" charset="0"/>
              </a:rPr>
              <a:pPr algn="r" eaLnBrk="1" hangingPunct="1"/>
              <a:t>15</a:t>
            </a:fld>
            <a:endParaRPr lang="pt-B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09E7C25D-B3C0-1D4D-9F9C-D4CC43267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5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411163"/>
            <a:ext cx="2038350" cy="629443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11163"/>
            <a:ext cx="5962650" cy="629443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6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76400"/>
            <a:ext cx="3619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619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0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79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11163"/>
            <a:ext cx="80772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76400"/>
            <a:ext cx="7391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 Black" charset="0"/>
                <a:cs typeface="Arial" charset="0"/>
              </a:rPr>
              <a:t>Decodificação de Código de Barras Febraban</a:t>
            </a:r>
          </a:p>
        </p:txBody>
      </p:sp>
      <p:pic>
        <p:nvPicPr>
          <p:cNvPr id="31747" name="Picture 3" descr="barcode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981200"/>
            <a:ext cx="736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6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ETCODE: </a:t>
            </a:r>
            <a:r>
              <a:rPr lang="x-none" i="1" dirty="0" smtClean="0"/>
              <a:t>Cópia não-autorizada do documento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2463800" y="2209800"/>
            <a:ext cx="5613400" cy="4379913"/>
            <a:chOff x="2463800" y="2209800"/>
            <a:chExt cx="5613400" cy="4379686"/>
          </a:xfrm>
        </p:grpSpPr>
        <p:pic>
          <p:nvPicPr>
            <p:cNvPr id="5530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800" y="2209800"/>
              <a:ext cx="5613400" cy="43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1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22160"/>
              <a:ext cx="3048000" cy="3036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325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/>
              <a:t>Medição sem referência </a:t>
            </a:r>
            <a:br>
              <a:rPr lang="en-US"/>
            </a:br>
            <a:r>
              <a:rPr lang="en-US"/>
              <a:t>(1 metro de distância)</a:t>
            </a:r>
            <a:endParaRPr lang="pt-BR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80010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9144000" cy="5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9" name="Line 5"/>
          <p:cNvSpPr>
            <a:spLocks noChangeShapeType="1"/>
          </p:cNvSpPr>
          <p:nvPr/>
        </p:nvSpPr>
        <p:spPr bwMode="auto">
          <a:xfrm>
            <a:off x="1905000" y="1600200"/>
            <a:ext cx="30480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/>
              <a:t>Medição com referência</a:t>
            </a:r>
            <a:endParaRPr lang="pt-BR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80010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800100" y="1090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r:id="rId3" imgW="10263415" imgH="6351220" progId="Unknown">
                  <p:embed/>
                </p:oleObj>
              </mc:Choice>
              <mc:Fallback>
                <p:oleObj r:id="rId3" imgW="10263415" imgH="6351220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06900" y="5257800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5" name="Line 7"/>
          <p:cNvSpPr>
            <a:spLocks noChangeShapeType="1"/>
          </p:cNvSpPr>
          <p:nvPr/>
        </p:nvSpPr>
        <p:spPr bwMode="auto">
          <a:xfrm>
            <a:off x="1701800" y="1600200"/>
            <a:ext cx="304800" cy="472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Imagem 1" descr="C:\Documents and Settings\marcos.junior\Meus documentos\Visual Studio 2008\Projects\ProgramaDecode\ProgramaDecode\teste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3911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agem 3" descr="C:\Documents and Settings\marcos.junior\Meus documentos\Visual Studio 2008\Projects\ProgramaDecode\ProgramaDecode\1200dpi\assinaturaBmp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1989138"/>
            <a:ext cx="752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593725" y="1971675"/>
            <a:ext cx="360363" cy="1584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7596188" y="1989138"/>
            <a:ext cx="792162" cy="31686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0600" y="411163"/>
            <a:ext cx="8077200" cy="96043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/>
              <a:t>Imagens</a:t>
            </a:r>
            <a:r>
              <a:rPr lang="en-US" dirty="0" smtClean="0"/>
              <a:t> </a:t>
            </a:r>
            <a:r>
              <a:rPr lang="en-US" dirty="0" err="1" smtClean="0"/>
              <a:t>Lenticulares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98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7" descr="C:\Documents and Settings\marcos.junior\Meus documentos\Visual Studio 2008\Projects\ProgramaDecode\ProgramaDecode\1200dpi\assinaturaResiz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989138"/>
            <a:ext cx="7540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7596188" y="1989138"/>
            <a:ext cx="792162" cy="31686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Imagem 5" descr="C:\Documents and Settings\marcos.junior\Meus documentos\Visual Studio 2008\Projects\ProgramaDecode\ProgramaDecode\1200dpi\imgResiz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98613"/>
            <a:ext cx="518318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611188" y="2006600"/>
            <a:ext cx="360362" cy="1584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0600" y="411163"/>
            <a:ext cx="8077200" cy="96043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/>
              <a:t>Imagens</a:t>
            </a:r>
            <a:r>
              <a:rPr lang="en-US" dirty="0" smtClean="0"/>
              <a:t> </a:t>
            </a:r>
            <a:r>
              <a:rPr lang="en-US" dirty="0" err="1" smtClean="0"/>
              <a:t>Lenticulares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573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VAIO\Desktop\vision3d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689" y="1844824"/>
            <a:ext cx="3914775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VAIO\Desktop\vision3d(4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59" y="1835636"/>
            <a:ext cx="397192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411163"/>
            <a:ext cx="8077200" cy="96043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ＭＳ Ｐゴシック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00"/>
                </a:solidFill>
                <a:latin typeface="Arial Black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/>
              <a:t>Rastreamento</a:t>
            </a:r>
            <a:r>
              <a:rPr lang="en-US" dirty="0" smtClean="0"/>
              <a:t> de Face</a:t>
            </a:r>
          </a:p>
        </p:txBody>
      </p:sp>
    </p:spTree>
    <p:extLst>
      <p:ext uri="{BB962C8B-B14F-4D97-AF65-F5344CB8AC3E}">
        <p14:creationId xmlns:p14="http://schemas.microsoft.com/office/powerpoint/2010/main" val="823177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6400">
                <a:solidFill>
                  <a:srgbClr val="FFFFFF"/>
                </a:solidFill>
                <a:latin typeface="Arial Black" charset="0"/>
                <a:cs typeface="Arial" charset="0"/>
              </a:rPr>
              <a:t>Obrigado!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 Black" charset="0"/>
                <a:cs typeface="Arial" charset="0"/>
              </a:rPr>
              <a:t>Decodificação de Código de Barras Febraban</a:t>
            </a:r>
          </a:p>
        </p:txBody>
      </p:sp>
      <p:pic>
        <p:nvPicPr>
          <p:cNvPr id="32771" name="Picture 4" descr="barcode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5325"/>
            <a:ext cx="73152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 Black" charset="0"/>
                <a:cs typeface="Arial" charset="0"/>
              </a:rPr>
              <a:t>Decodificação de Código de Barras EAN-13</a:t>
            </a:r>
          </a:p>
        </p:txBody>
      </p:sp>
      <p:pic>
        <p:nvPicPr>
          <p:cNvPr id="33795" name="Picture 3" descr="multifeixe_02_r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1363"/>
            <a:ext cx="73152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 Black" charset="0"/>
                <a:cs typeface="Arial" charset="0"/>
              </a:rPr>
              <a:t>Qualidade de Documentos Digitalizados</a:t>
            </a:r>
          </a:p>
        </p:txBody>
      </p:sp>
      <p:pic>
        <p:nvPicPr>
          <p:cNvPr id="34819" name="Picture 6" descr="shot2file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71700"/>
            <a:ext cx="2819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shot2file_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1700"/>
            <a:ext cx="3124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hot2file_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2895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 Black" charset="0"/>
                <a:cs typeface="Arial" charset="0"/>
              </a:rPr>
              <a:t>Acompanhamento Nutricional com Visão Computacional</a:t>
            </a:r>
          </a:p>
        </p:txBody>
      </p:sp>
      <p:pic>
        <p:nvPicPr>
          <p:cNvPr id="35843" name="Picture 4" descr="food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03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food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003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ETCODE: </a:t>
            </a:r>
            <a:r>
              <a:rPr lang="pt-BR" i="1" dirty="0" err="1" smtClean="0"/>
              <a:t>Entropy</a:t>
            </a:r>
            <a:r>
              <a:rPr lang="pt-BR" i="1" dirty="0" smtClean="0"/>
              <a:t> </a:t>
            </a:r>
            <a:r>
              <a:rPr lang="pt-BR" i="1" dirty="0" err="1" smtClean="0"/>
              <a:t>Tag</a:t>
            </a:r>
            <a:r>
              <a:rPr lang="pt-BR" i="1" dirty="0" smtClean="0"/>
              <a:t> </a:t>
            </a:r>
            <a:r>
              <a:rPr lang="pt-BR" i="1" dirty="0" err="1" smtClean="0"/>
              <a:t>Code</a:t>
            </a:r>
            <a:endParaRPr lang="pt-BR" i="1" dirty="0" smtClean="0"/>
          </a:p>
          <a:p>
            <a:pPr eaLnBrk="1" hangingPunct="1">
              <a:defRPr/>
            </a:pPr>
            <a:r>
              <a:rPr lang="pt-BR" dirty="0" smtClean="0"/>
              <a:t>Proteção de documentos utilizando esteganografia com diferentes níveis de entropia</a:t>
            </a:r>
          </a:p>
          <a:p>
            <a:pPr eaLnBrk="1" hangingPunct="1">
              <a:defRPr/>
            </a:pPr>
            <a:r>
              <a:rPr lang="pt-BR" dirty="0" smtClean="0"/>
              <a:t>Entropia (Shannon): conteúdo médio de informação de uma variável aleatória</a:t>
            </a:r>
          </a:p>
          <a:p>
            <a:pPr eaLnBrk="1" hangingPunct="1">
              <a:defRPr/>
            </a:pPr>
            <a:r>
              <a:rPr lang="pt-BR" dirty="0" smtClean="0"/>
              <a:t>Requisitos do ETCODE:</a:t>
            </a:r>
          </a:p>
          <a:p>
            <a:pPr lvl="1" eaLnBrk="1" hangingPunct="1">
              <a:defRPr/>
            </a:pPr>
            <a:r>
              <a:rPr lang="pt-BR" dirty="0" smtClean="0"/>
              <a:t>Informação codificada</a:t>
            </a:r>
          </a:p>
          <a:p>
            <a:pPr lvl="1" eaLnBrk="1" hangingPunct="1">
              <a:defRPr/>
            </a:pPr>
            <a:r>
              <a:rPr lang="pt-BR" dirty="0" smtClean="0"/>
              <a:t>Integridade</a:t>
            </a:r>
          </a:p>
          <a:p>
            <a:pPr lvl="1" eaLnBrk="1" hangingPunct="1">
              <a:defRPr/>
            </a:pPr>
            <a:r>
              <a:rPr lang="pt-BR" dirty="0" smtClean="0"/>
              <a:t>Autenticação</a:t>
            </a:r>
          </a:p>
          <a:p>
            <a:pPr lvl="1" eaLnBrk="1" hangingPunct="1">
              <a:defRPr/>
            </a:pPr>
            <a:r>
              <a:rPr lang="pt-BR" dirty="0" smtClean="0"/>
              <a:t>Proteção contra cópias</a:t>
            </a:r>
          </a:p>
          <a:p>
            <a:pPr lvl="1" eaLnBrk="1" hangingPunct="1">
              <a:defRPr/>
            </a:pPr>
            <a:r>
              <a:rPr lang="pt-BR" dirty="0" smtClean="0"/>
              <a:t>Eficiência e eficácia</a:t>
            </a:r>
          </a:p>
          <a:p>
            <a:pPr lvl="1"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7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ETCODE: </a:t>
            </a:r>
            <a:r>
              <a:rPr lang="pt-BR" i="1" dirty="0" err="1" smtClean="0"/>
              <a:t>Entropy</a:t>
            </a:r>
            <a:r>
              <a:rPr lang="pt-BR" i="1" dirty="0" smtClean="0"/>
              <a:t> </a:t>
            </a:r>
            <a:r>
              <a:rPr lang="pt-BR" i="1" dirty="0" err="1" smtClean="0"/>
              <a:t>Tag</a:t>
            </a:r>
            <a:r>
              <a:rPr lang="pt-BR" i="1" dirty="0" smtClean="0"/>
              <a:t> </a:t>
            </a:r>
            <a:r>
              <a:rPr lang="pt-BR" i="1" dirty="0" err="1" smtClean="0"/>
              <a:t>Code</a:t>
            </a:r>
            <a:endParaRPr lang="pt-BR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0483" name="Picture 1" descr="etc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4155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1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391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ETCODE:</a:t>
            </a:r>
            <a:r>
              <a:rPr lang="pt-BR" i="1" dirty="0" err="1" smtClean="0"/>
              <a:t>Máscara</a:t>
            </a:r>
            <a:r>
              <a:rPr lang="pt-BR" i="1" dirty="0" smtClean="0"/>
              <a:t> dos 32 bits CRC32</a:t>
            </a:r>
            <a:r>
              <a:rPr lang="pt-BR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matriz</a:t>
            </a:r>
            <a:r>
              <a:rPr lang="en-US" dirty="0" smtClean="0"/>
              <a:t> 6x6)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100" dirty="0" smtClean="0"/>
              <a:t>001110</a:t>
            </a:r>
          </a:p>
          <a:p>
            <a:pPr eaLnBrk="1" hangingPunct="1">
              <a:defRPr/>
            </a:pPr>
            <a:r>
              <a:rPr lang="en-US" sz="3100" dirty="0" smtClean="0"/>
              <a:t>110011</a:t>
            </a:r>
          </a:p>
          <a:p>
            <a:pPr eaLnBrk="1" hangingPunct="1">
              <a:defRPr/>
            </a:pPr>
            <a:r>
              <a:rPr lang="en-US" sz="3100" dirty="0" smtClean="0"/>
              <a:t>000111</a:t>
            </a:r>
          </a:p>
          <a:p>
            <a:pPr eaLnBrk="1" hangingPunct="1">
              <a:defRPr/>
            </a:pPr>
            <a:r>
              <a:rPr lang="en-US" sz="3100" dirty="0" smtClean="0"/>
              <a:t>101110</a:t>
            </a:r>
          </a:p>
          <a:p>
            <a:pPr eaLnBrk="1" hangingPunct="1">
              <a:defRPr/>
            </a:pPr>
            <a:r>
              <a:rPr lang="en-US" sz="3100" dirty="0" smtClean="0"/>
              <a:t>1001</a:t>
            </a:r>
            <a:r>
              <a:rPr lang="en-US" sz="3100" dirty="0" smtClean="0">
                <a:solidFill>
                  <a:srgbClr val="FF0000"/>
                </a:solidFill>
              </a:rPr>
              <a:t>00</a:t>
            </a:r>
          </a:p>
          <a:p>
            <a:pPr eaLnBrk="1" hangingPunct="1">
              <a:defRPr/>
            </a:pPr>
            <a:r>
              <a:rPr lang="en-US" sz="3100" dirty="0" smtClean="0"/>
              <a:t>0011</a:t>
            </a:r>
            <a:r>
              <a:rPr lang="en-US" sz="3100" dirty="0" smtClean="0">
                <a:solidFill>
                  <a:srgbClr val="FF0000"/>
                </a:solidFill>
              </a:rPr>
              <a:t>00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464661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8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ETCODE: </a:t>
            </a:r>
            <a:r>
              <a:rPr lang="pt-BR" i="1" dirty="0" smtClean="0"/>
              <a:t>Selo de segurança (4 blocos)</a:t>
            </a:r>
            <a:endParaRPr lang="pt-BR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209800"/>
            <a:ext cx="5613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0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naSIRT">
  <a:themeElements>
    <a:clrScheme name="DynaSIRT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DynaSIRT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ynaSIRT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6">
        <a:dk1>
          <a:srgbClr val="005A58"/>
        </a:dk1>
        <a:lt1>
          <a:srgbClr val="3366CC"/>
        </a:lt1>
        <a:dk2>
          <a:srgbClr val="008080"/>
        </a:dk2>
        <a:lt2>
          <a:srgbClr val="3399FF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ynaSIRT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ynaSIRT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ynaSIRT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\\.psf\Home\Desktop\DynaSIRT.ppt</Template>
  <TotalTime>1864</TotalTime>
  <Words>134</Words>
  <Application>Microsoft Macintosh PowerPoint</Application>
  <PresentationFormat>On-screen Show (4:3)</PresentationFormat>
  <Paragraphs>45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DynaSIRT</vt:lpstr>
      <vt:lpstr>Unknown</vt:lpstr>
      <vt:lpstr>Decodificação de Código de Barras Febraban</vt:lpstr>
      <vt:lpstr>Decodificação de Código de Barras Febraban</vt:lpstr>
      <vt:lpstr>Decodificação de Código de Barras EAN-13</vt:lpstr>
      <vt:lpstr>Qualidade de Documentos Digitalizados</vt:lpstr>
      <vt:lpstr>Acompanhamento Nutricional com Visão Computacional</vt:lpstr>
      <vt:lpstr>ETCODE</vt:lpstr>
      <vt:lpstr>ETCODE</vt:lpstr>
      <vt:lpstr>ETCODE</vt:lpstr>
      <vt:lpstr>ETCODE</vt:lpstr>
      <vt:lpstr>ETCODE</vt:lpstr>
      <vt:lpstr>Medição sem referência  (1 metro de distância)</vt:lpstr>
      <vt:lpstr>Medição com referência</vt:lpstr>
      <vt:lpstr>PowerPoint Presentation</vt:lpstr>
      <vt:lpstr>PowerPoint Presentation</vt:lpstr>
      <vt:lpstr>PowerPoint Presentation</vt:lpstr>
      <vt:lpstr>Obrigado!</vt:lpstr>
    </vt:vector>
  </TitlesOfParts>
  <Company>IFBA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Santos</dc:creator>
  <cp:lastModifiedBy>Renato Novais</cp:lastModifiedBy>
  <cp:revision>186</cp:revision>
  <dcterms:created xsi:type="dcterms:W3CDTF">2010-10-13T13:22:07Z</dcterms:created>
  <dcterms:modified xsi:type="dcterms:W3CDTF">2017-03-10T01:53:22Z</dcterms:modified>
</cp:coreProperties>
</file>