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6" r:id="rId16"/>
    <p:sldId id="275" r:id="rId17"/>
    <p:sldId id="277" r:id="rId18"/>
    <p:sldId id="278" r:id="rId19"/>
    <p:sldId id="279" r:id="rId20"/>
    <p:sldId id="285" r:id="rId21"/>
    <p:sldId id="286" r:id="rId22"/>
    <p:sldId id="281" r:id="rId23"/>
    <p:sldId id="280" r:id="rId24"/>
    <p:sldId id="282" r:id="rId25"/>
    <p:sldId id="283" r:id="rId26"/>
    <p:sldId id="284" r:id="rId27"/>
    <p:sldId id="287" r:id="rId28"/>
    <p:sldId id="288" r:id="rId29"/>
    <p:sldId id="289" r:id="rId30"/>
    <p:sldId id="290" r:id="rId31"/>
    <p:sldId id="292" r:id="rId32"/>
    <p:sldId id="291" r:id="rId33"/>
    <p:sldId id="296" r:id="rId34"/>
    <p:sldId id="297" r:id="rId35"/>
    <p:sldId id="298" r:id="rId36"/>
    <p:sldId id="299" r:id="rId37"/>
    <p:sldId id="294" r:id="rId38"/>
    <p:sldId id="293" r:id="rId39"/>
    <p:sldId id="300" r:id="rId40"/>
    <p:sldId id="301" r:id="rId41"/>
    <p:sldId id="295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13" r:id="rId50"/>
    <p:sldId id="309" r:id="rId51"/>
    <p:sldId id="310" r:id="rId52"/>
    <p:sldId id="311" r:id="rId53"/>
    <p:sldId id="312" r:id="rId54"/>
    <p:sldId id="319" r:id="rId55"/>
    <p:sldId id="320" r:id="rId56"/>
    <p:sldId id="321" r:id="rId57"/>
    <p:sldId id="322" r:id="rId58"/>
    <p:sldId id="324" r:id="rId59"/>
    <p:sldId id="325" r:id="rId60"/>
    <p:sldId id="323" r:id="rId61"/>
    <p:sldId id="326" r:id="rId62"/>
    <p:sldId id="327" r:id="rId63"/>
    <p:sldId id="314" r:id="rId64"/>
    <p:sldId id="315" r:id="rId65"/>
    <p:sldId id="316" r:id="rId66"/>
    <p:sldId id="317" r:id="rId67"/>
    <p:sldId id="318" r:id="rId68"/>
    <p:sldId id="261" r:id="rId6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9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6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0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Shape 7"/>
          <p:cNvSpPr>
            <a:spLocks noGrp="1"/>
          </p:cNvSpPr>
          <p:nvPr>
            <p:ph type="ctrTitle"/>
          </p:nvPr>
        </p:nvSpPr>
        <p:spPr>
          <a:xfrm>
            <a:off x="323528" y="1268760"/>
            <a:ext cx="8496944" cy="1828800"/>
          </a:xfrm>
        </p:spPr>
        <p:txBody>
          <a:bodyPr anchor="ctr"/>
          <a:lstStyle>
            <a:lvl1pPr algn="ctr"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hap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600" baseline="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hape 16"/>
          <p:cNvSpPr>
            <a:spLocks noGrp="1"/>
          </p:cNvSpPr>
          <p:nvPr>
            <p:ph type="ftr" sz="quarter" idx="11"/>
          </p:nvPr>
        </p:nvSpPr>
        <p:spPr>
          <a:xfrm>
            <a:off x="323528" y="236538"/>
            <a:ext cx="7629847" cy="365125"/>
          </a:xfrm>
        </p:spPr>
        <p:txBody>
          <a:bodyPr/>
          <a:lstStyle>
            <a:lvl1pPr algn="r">
              <a:defRPr b="1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11" name="Shape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27" name="Shape 8"/>
          <p:cNvSpPr txBox="1">
            <a:spLocks/>
          </p:cNvSpPr>
          <p:nvPr/>
        </p:nvSpPr>
        <p:spPr bwMode="auto">
          <a:xfrm>
            <a:off x="11098" y="6080125"/>
            <a:ext cx="222886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62500" lnSpcReduction="20000"/>
          </a:bodyPr>
          <a:lstStyle>
            <a:lvl1pPr marL="0" indent="0" algn="ctr" rtl="0" fontAlgn="base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None/>
              <a:defRPr sz="2600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ts val="400"/>
              </a:spcBef>
              <a:spcAft>
                <a:spcPct val="0"/>
              </a:spcAft>
              <a:buClr>
                <a:srgbClr val="C0504D"/>
              </a:buClr>
              <a:buSzPct val="7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/>
              <a:t>Clique para editar o estilo do subtítulo mestre</a:t>
            </a:r>
            <a:endParaRPr lang="en-US" dirty="0"/>
          </a:p>
        </p:txBody>
      </p:sp>
      <p:pic>
        <p:nvPicPr>
          <p:cNvPr id="1026" name="Picture 2" descr="marc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1860" y="3645024"/>
            <a:ext cx="2520280" cy="1899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54883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21"/>
          <p:cNvSpPr>
            <a:spLocks noGrp="1"/>
          </p:cNvSpPr>
          <p:nvPr>
            <p:ph type="title"/>
          </p:nvPr>
        </p:nvSpPr>
        <p:spPr>
          <a:xfrm>
            <a:off x="609600" y="52824"/>
            <a:ext cx="8153400" cy="4857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18778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Shap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hape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hape 4"/>
          <p:cNvSpPr>
            <a:spLocks noGrp="1"/>
          </p:cNvSpPr>
          <p:nvPr>
            <p:ph type="ftr" sz="quarter" idx="10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8" name="Shape 5"/>
          <p:cNvSpPr>
            <a:spLocks noGrp="1"/>
          </p:cNvSpPr>
          <p:nvPr>
            <p:ph type="sldNum" sz="quarter" idx="11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542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612648" y="-25052"/>
            <a:ext cx="8153400" cy="64291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hape 7"/>
          <p:cNvSpPr>
            <a:spLocks noGrp="1"/>
          </p:cNvSpPr>
          <p:nvPr>
            <p:ph sz="quarter" idx="1"/>
          </p:nvPr>
        </p:nvSpPr>
        <p:spPr>
          <a:xfrm>
            <a:off x="612648" y="857232"/>
            <a:ext cx="8153400" cy="55007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2190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hape 1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8" name="Shape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/>
          <a:lstStyle>
            <a:lvl1pPr>
              <a:defRPr sz="2400" smtClean="0">
                <a:solidFill>
                  <a:srgbClr val="FFFFFF"/>
                </a:solidFill>
              </a:defRPr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72035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8"/>
          <p:cNvSpPr>
            <a:spLocks noGrp="1"/>
          </p:cNvSpPr>
          <p:nvPr>
            <p:ph sz="quarter" idx="1"/>
          </p:nvPr>
        </p:nvSpPr>
        <p:spPr>
          <a:xfrm>
            <a:off x="609600" y="857232"/>
            <a:ext cx="3886200" cy="55007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Shape 10"/>
          <p:cNvSpPr>
            <a:spLocks noGrp="1"/>
          </p:cNvSpPr>
          <p:nvPr>
            <p:ph sz="quarter" idx="2"/>
          </p:nvPr>
        </p:nvSpPr>
        <p:spPr>
          <a:xfrm>
            <a:off x="4844901" y="857232"/>
            <a:ext cx="3886200" cy="550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Rectangle 21"/>
          <p:cNvSpPr>
            <a:spLocks noGrp="1"/>
          </p:cNvSpPr>
          <p:nvPr>
            <p:ph type="title"/>
          </p:nvPr>
        </p:nvSpPr>
        <p:spPr>
          <a:xfrm>
            <a:off x="609600" y="52824"/>
            <a:ext cx="8153400" cy="4857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hape 11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Shape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0329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"/>
          <p:cNvSpPr>
            <a:spLocks noGrp="1"/>
          </p:cNvSpPr>
          <p:nvPr>
            <p:ph sz="quarter" idx="2"/>
          </p:nvPr>
        </p:nvSpPr>
        <p:spPr>
          <a:xfrm>
            <a:off x="609600" y="1785926"/>
            <a:ext cx="3886200" cy="45720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Shape 12"/>
          <p:cNvSpPr>
            <a:spLocks noGrp="1"/>
          </p:cNvSpPr>
          <p:nvPr>
            <p:ph sz="quarter" idx="4"/>
          </p:nvPr>
        </p:nvSpPr>
        <p:spPr>
          <a:xfrm>
            <a:off x="4800600" y="1785926"/>
            <a:ext cx="3886200" cy="45720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Shape 15"/>
          <p:cNvSpPr>
            <a:spLocks noGrp="1"/>
          </p:cNvSpPr>
          <p:nvPr>
            <p:ph type="body" sz="quarter" idx="1"/>
          </p:nvPr>
        </p:nvSpPr>
        <p:spPr>
          <a:xfrm>
            <a:off x="609600" y="1071546"/>
            <a:ext cx="3886200" cy="640080"/>
          </a:xfrm>
          <a:solidFill>
            <a:schemeClr val="accent1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Shape 14"/>
          <p:cNvSpPr>
            <a:spLocks noGrp="1"/>
          </p:cNvSpPr>
          <p:nvPr>
            <p:ph type="body" sz="quarter" idx="3"/>
          </p:nvPr>
        </p:nvSpPr>
        <p:spPr>
          <a:xfrm>
            <a:off x="4786314" y="1071546"/>
            <a:ext cx="3886200" cy="640080"/>
          </a:xfrm>
          <a:solidFill>
            <a:schemeClr val="accent1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Rectangle 21"/>
          <p:cNvSpPr>
            <a:spLocks noGrp="1"/>
          </p:cNvSpPr>
          <p:nvPr>
            <p:ph type="title"/>
          </p:nvPr>
        </p:nvSpPr>
        <p:spPr>
          <a:xfrm>
            <a:off x="609600" y="52824"/>
            <a:ext cx="8153400" cy="4857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hape 1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8" name="Shape 11"/>
          <p:cNvSpPr>
            <a:spLocks noGrp="1"/>
          </p:cNvSpPr>
          <p:nvPr>
            <p:ph type="sldNum" sz="quarter" idx="11"/>
          </p:nvPr>
        </p:nvSpPr>
        <p:spPr>
          <a:xfrm>
            <a:off x="0" y="684213"/>
            <a:ext cx="533400" cy="244475"/>
          </a:xfrm>
        </p:spPr>
        <p:txBody>
          <a:bodyPr rtlCol="0"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7370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1"/>
          <p:cNvSpPr>
            <a:spLocks noGrp="1"/>
          </p:cNvSpPr>
          <p:nvPr>
            <p:ph type="title"/>
          </p:nvPr>
        </p:nvSpPr>
        <p:spPr>
          <a:xfrm>
            <a:off x="609600" y="52824"/>
            <a:ext cx="8153400" cy="4857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895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3" name="Shape 3"/>
          <p:cNvSpPr>
            <a:spLocks noGrp="1"/>
          </p:cNvSpPr>
          <p:nvPr>
            <p:ph type="sldNum" sz="quarter" idx="11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0130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type="body" idx="2"/>
          </p:nvPr>
        </p:nvSpPr>
        <p:spPr>
          <a:xfrm>
            <a:off x="609600" y="928670"/>
            <a:ext cx="1600200" cy="5429288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hape 8"/>
          <p:cNvSpPr>
            <a:spLocks noGrp="1"/>
          </p:cNvSpPr>
          <p:nvPr>
            <p:ph sz="quarter" idx="1"/>
          </p:nvPr>
        </p:nvSpPr>
        <p:spPr>
          <a:xfrm>
            <a:off x="2362200" y="928670"/>
            <a:ext cx="6400800" cy="5429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Rectangle 21"/>
          <p:cNvSpPr>
            <a:spLocks noGrp="1"/>
          </p:cNvSpPr>
          <p:nvPr>
            <p:ph type="title"/>
          </p:nvPr>
        </p:nvSpPr>
        <p:spPr>
          <a:xfrm>
            <a:off x="609600" y="52824"/>
            <a:ext cx="8153400" cy="4857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4053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0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Shape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Shape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635CF3F4-A40D-45DE-A1BD-7FCCC0D6C27C}" type="datetimeFigureOut">
              <a:rPr lang="pt-BR" smtClean="0"/>
              <a:pPr/>
              <a:t>23/08/2013</a:t>
            </a:fld>
            <a:endParaRPr lang="pt-BR"/>
          </a:p>
        </p:txBody>
      </p:sp>
      <p:sp>
        <p:nvSpPr>
          <p:cNvPr id="10" name="Shape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 smtClean="0"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11" name="Shape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22774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52388"/>
            <a:ext cx="81534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857250"/>
            <a:ext cx="8153400" cy="550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421438"/>
            <a:ext cx="8177213" cy="365125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endParaRPr lang="pt-BR"/>
          </a:p>
        </p:txBody>
      </p:sp>
      <p:sp>
        <p:nvSpPr>
          <p:cNvPr id="7" name="Rectangle 6"/>
          <p:cNvSpPr/>
          <p:nvPr/>
        </p:nvSpPr>
        <p:spPr bwMode="white">
          <a:xfrm>
            <a:off x="0" y="54292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588963"/>
            <a:ext cx="533400" cy="228600"/>
          </a:xfrm>
          <a:prstGeom prst="rect">
            <a:avLst/>
          </a:prstGeom>
          <a:solidFill>
            <a:schemeClr val="accent6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588963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581025"/>
            <a:ext cx="533400" cy="244475"/>
          </a:xfrm>
          <a:prstGeom prst="rect">
            <a:avLst/>
          </a:prstGeom>
        </p:spPr>
        <p:txBody>
          <a:bodyPr vert="horz" anchor="ctr" anchorCtr="0">
            <a:no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C0504D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8064A2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gif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Redes Wireless</a:t>
            </a:r>
            <a:endParaRPr lang="pt-B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Suporte a </a:t>
            </a:r>
            <a:r>
              <a:rPr lang="pt-BR" smtClean="0"/>
              <a:t>Computação Ubíqua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7695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Conceitos Básicos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PT" dirty="0" smtClean="0"/>
              <a:t>Classificação</a:t>
            </a:r>
          </a:p>
          <a:p>
            <a:pPr lvl="1"/>
            <a:r>
              <a:rPr lang="pt-PT" dirty="0" smtClean="0"/>
              <a:t>Salto único sem infraestrutura</a:t>
            </a:r>
          </a:p>
          <a:p>
            <a:pPr lvl="2"/>
            <a:r>
              <a:rPr lang="pt-PT" dirty="0" smtClean="0"/>
              <a:t>Não existe rede cabeada, a informação e serviços são compartilhados entre os dispositivos sem fio</a:t>
            </a:r>
          </a:p>
          <a:p>
            <a:pPr lvl="3"/>
            <a:r>
              <a:rPr lang="pt-PT" dirty="0" smtClean="0"/>
              <a:t>802.11 (</a:t>
            </a:r>
            <a:r>
              <a:rPr lang="pt-PT" dirty="0" err="1" smtClean="0"/>
              <a:t>WiFi</a:t>
            </a:r>
            <a:r>
              <a:rPr lang="pt-PT" dirty="0" smtClean="0"/>
              <a:t>) em modo ad hoc</a:t>
            </a:r>
          </a:p>
          <a:p>
            <a:pPr lvl="3"/>
            <a:r>
              <a:rPr lang="pt-PT" dirty="0" smtClean="0"/>
              <a:t>Bluetooth</a:t>
            </a:r>
            <a:endParaRPr lang="pt-B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Conceitos Básicos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PT" dirty="0" smtClean="0"/>
              <a:t>Classificação</a:t>
            </a:r>
          </a:p>
          <a:p>
            <a:pPr lvl="1"/>
            <a:r>
              <a:rPr lang="pt-PT" dirty="0" smtClean="0"/>
              <a:t>Múltiplos saltos com infraestrutura</a:t>
            </a:r>
          </a:p>
          <a:p>
            <a:pPr lvl="2"/>
            <a:r>
              <a:rPr lang="pt-PT" dirty="0" smtClean="0"/>
              <a:t>Muito parecido com a condição de salto único, porém algumas estações rádio base podem se conectar a outras estações para alcançar uma rede cabeada</a:t>
            </a:r>
          </a:p>
          <a:p>
            <a:pPr lvl="3"/>
            <a:r>
              <a:rPr lang="pt-PT" dirty="0" smtClean="0"/>
              <a:t>Pode até um </a:t>
            </a:r>
            <a:r>
              <a:rPr lang="pt-PT" dirty="0" err="1" smtClean="0"/>
              <a:t>host</a:t>
            </a:r>
            <a:r>
              <a:rPr lang="pt-PT" dirty="0" smtClean="0"/>
              <a:t> depender de outro </a:t>
            </a:r>
            <a:r>
              <a:rPr lang="pt-PT" dirty="0" err="1" smtClean="0"/>
              <a:t>host</a:t>
            </a:r>
            <a:r>
              <a:rPr lang="pt-PT" dirty="0" smtClean="0"/>
              <a:t> para ter acesso</a:t>
            </a:r>
          </a:p>
          <a:p>
            <a:pPr lvl="3"/>
            <a:r>
              <a:rPr lang="pt-PT" dirty="0" smtClean="0"/>
              <a:t>Redes de Sensores sem Fio (alguns casos)</a:t>
            </a:r>
          </a:p>
          <a:p>
            <a:pPr lvl="3"/>
            <a:r>
              <a:rPr lang="pt-PT" dirty="0" smtClean="0"/>
              <a:t>Wireless </a:t>
            </a:r>
            <a:r>
              <a:rPr lang="pt-PT" dirty="0" err="1" smtClean="0"/>
              <a:t>Mesh</a:t>
            </a:r>
            <a:endParaRPr lang="pt-PT" dirty="0" smtClean="0"/>
          </a:p>
          <a:p>
            <a:pPr lvl="4"/>
            <a:r>
              <a:rPr lang="pt-PT" dirty="0" smtClean="0"/>
              <a:t>Pontos interessantes de pesquisa</a:t>
            </a:r>
            <a:endParaRPr lang="pt-B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Conceitos Básicos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pt-PT" dirty="0" smtClean="0"/>
              <a:t>Classificação</a:t>
            </a:r>
          </a:p>
          <a:p>
            <a:pPr lvl="1"/>
            <a:r>
              <a:rPr lang="pt-PT" dirty="0" smtClean="0"/>
              <a:t>Múltiplos saltos sem infraestrutura</a:t>
            </a:r>
          </a:p>
          <a:p>
            <a:pPr lvl="2"/>
            <a:r>
              <a:rPr lang="pt-PT" dirty="0" smtClean="0"/>
              <a:t>Alguns </a:t>
            </a:r>
            <a:r>
              <a:rPr lang="pt-PT" dirty="0" err="1" smtClean="0"/>
              <a:t>hosts</a:t>
            </a:r>
            <a:r>
              <a:rPr lang="pt-PT" dirty="0" smtClean="0"/>
              <a:t> podem precisar se conectar a diversos outros dispositivos de forma encadeada para conseguir para alcançar seu destino</a:t>
            </a:r>
          </a:p>
          <a:p>
            <a:pPr lvl="3"/>
            <a:r>
              <a:rPr lang="pt-PT" dirty="0" smtClean="0"/>
              <a:t>E se os nós forem móveis e a conectividade for irregular?</a:t>
            </a:r>
          </a:p>
          <a:p>
            <a:pPr lvl="4"/>
            <a:r>
              <a:rPr lang="pt-PT" dirty="0" smtClean="0"/>
              <a:t>Redes Móveis Ad Hoc (</a:t>
            </a:r>
            <a:r>
              <a:rPr lang="pt-PT" dirty="0" err="1" smtClean="0"/>
              <a:t>MANETs</a:t>
            </a:r>
            <a:r>
              <a:rPr lang="pt-PT" dirty="0" smtClean="0"/>
              <a:t>)</a:t>
            </a:r>
          </a:p>
          <a:p>
            <a:pPr lvl="4"/>
            <a:r>
              <a:rPr lang="pt-PT" dirty="0" smtClean="0"/>
              <a:t>Se os nós móveis forem veículos?</a:t>
            </a:r>
          </a:p>
          <a:p>
            <a:pPr lvl="5"/>
            <a:r>
              <a:rPr lang="pt-PT" dirty="0" err="1" smtClean="0"/>
              <a:t>VANETs</a:t>
            </a:r>
            <a:endParaRPr lang="pt-PT" dirty="0" smtClean="0"/>
          </a:p>
          <a:p>
            <a:pPr lvl="2"/>
            <a:r>
              <a:rPr lang="pt-PT" dirty="0" smtClean="0"/>
              <a:t>Pontos muito interessantes de pesquisa</a:t>
            </a:r>
          </a:p>
          <a:p>
            <a:pPr lvl="3"/>
            <a:r>
              <a:rPr lang="pt-PT" dirty="0" smtClean="0"/>
              <a:t>Área que precisa de desenvolvedores de protocolos e aplicações que suportem tal mobilidade</a:t>
            </a:r>
          </a:p>
          <a:p>
            <a:pPr lvl="3"/>
            <a:endParaRPr lang="pt-B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 Camada de Enlace sem Fios</a:t>
            </a:r>
            <a:endParaRPr lang="pt-BR" dirty="0"/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pt-PT" dirty="0" smtClean="0"/>
              <a:t>Redução do sinal devido a obstáculos</a:t>
            </a:r>
          </a:p>
          <a:p>
            <a:pPr lvl="1"/>
            <a:r>
              <a:rPr lang="pt-PT" dirty="0" smtClean="0"/>
              <a:t>Atenuação no percurso</a:t>
            </a:r>
          </a:p>
          <a:p>
            <a:pPr lvl="1"/>
            <a:r>
              <a:rPr lang="pt-PT" dirty="0" smtClean="0"/>
              <a:t>Depende da faixa de frequência</a:t>
            </a:r>
          </a:p>
          <a:p>
            <a:r>
              <a:rPr lang="pt-PT" dirty="0" smtClean="0"/>
              <a:t>Interferência de outras fontes</a:t>
            </a:r>
          </a:p>
          <a:p>
            <a:pPr lvl="1"/>
            <a:r>
              <a:rPr lang="pt-PT" dirty="0" smtClean="0"/>
              <a:t>802.11b usa a faixa de 2.4GHz </a:t>
            </a:r>
          </a:p>
          <a:p>
            <a:pPr lvl="2"/>
            <a:r>
              <a:rPr lang="pt-PT" dirty="0" smtClean="0"/>
              <a:t>Telefones, controles remoto, motores…</a:t>
            </a:r>
          </a:p>
          <a:p>
            <a:r>
              <a:rPr lang="pt-PT" dirty="0" smtClean="0"/>
              <a:t>Propagação “Multicaminhos”</a:t>
            </a:r>
          </a:p>
          <a:p>
            <a:pPr lvl="1"/>
            <a:r>
              <a:rPr lang="pt-PT" dirty="0" smtClean="0"/>
              <a:t>A reflexão de um sinal pode gerar um recebimento atrasado no </a:t>
            </a:r>
            <a:r>
              <a:rPr lang="pt-PT" dirty="0" err="1" smtClean="0"/>
              <a:t>receptor</a:t>
            </a:r>
            <a:endParaRPr lang="pt-PT" dirty="0" smtClean="0"/>
          </a:p>
          <a:p>
            <a:endParaRPr lang="pt-BR" dirty="0"/>
          </a:p>
        </p:txBody>
      </p:sp>
      <p:sp>
        <p:nvSpPr>
          <p:cNvPr id="7" name="Rectangle 83"/>
          <p:cNvSpPr>
            <a:spLocks noChangeArrowheads="1"/>
          </p:cNvSpPr>
          <p:nvPr/>
        </p:nvSpPr>
        <p:spPr bwMode="auto">
          <a:xfrm>
            <a:off x="5940152" y="2204864"/>
            <a:ext cx="320384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187325" indent="-187325" defTabSz="374650">
              <a:lnSpc>
                <a:spcPct val="90000"/>
              </a:lnSpc>
              <a:buClr>
                <a:schemeClr val="tx1"/>
              </a:buClr>
              <a:buFont typeface="Symbol" pitchFamily="18" charset="2"/>
              <a:buNone/>
            </a:pPr>
            <a:r>
              <a:rPr lang="en-US" sz="1900" dirty="0" smtClean="0"/>
              <a:t> 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</a:pPr>
            <a:endParaRPr lang="en-US" sz="1900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 Camada de Enlace sem Fios</a:t>
            </a:r>
            <a:endParaRPr lang="pt-BR" dirty="0"/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PT" dirty="0" smtClean="0"/>
              <a:t>Não iremos tratar problemas de enlace neste curso! Mas precisaremos entender alguns problemas da camada de enlace!</a:t>
            </a:r>
          </a:p>
          <a:p>
            <a:r>
              <a:rPr lang="pt-PT" dirty="0" smtClean="0"/>
              <a:t>Por exemplo:</a:t>
            </a:r>
          </a:p>
          <a:p>
            <a:pPr lvl="1"/>
            <a:r>
              <a:rPr lang="pt-PT" dirty="0" smtClean="0"/>
              <a:t>A razão sinal ruído (SNR) é inversamente proporcional a taxa de erros de bits (BER)</a:t>
            </a:r>
          </a:p>
          <a:p>
            <a:pPr lvl="2"/>
            <a:r>
              <a:rPr lang="pt-PT" dirty="0" smtClean="0"/>
              <a:t>A interferência de um ruído é maior num sinal de potência mais baixa.</a:t>
            </a:r>
          </a:p>
          <a:p>
            <a:pPr lvl="2"/>
            <a:r>
              <a:rPr lang="pt-PT" dirty="0" smtClean="0"/>
              <a:t>É só transmitir numa potência maior!!!!!</a:t>
            </a:r>
          </a:p>
          <a:p>
            <a:pPr lvl="3"/>
            <a:r>
              <a:rPr lang="pt-PT" dirty="0" smtClean="0"/>
              <a:t>Baterias de dispositivos móveis</a:t>
            </a:r>
          </a:p>
          <a:p>
            <a:pPr lvl="3"/>
            <a:r>
              <a:rPr lang="pt-PT" dirty="0" smtClean="0"/>
              <a:t>Se todos aumentarem a potência, uma maior interferência será gerada!</a:t>
            </a:r>
          </a:p>
          <a:p>
            <a:pPr lvl="1"/>
            <a:endParaRPr lang="pt-PT" dirty="0" smtClean="0"/>
          </a:p>
          <a:p>
            <a:endParaRPr lang="pt-PT" dirty="0" smtClean="0"/>
          </a:p>
          <a:p>
            <a:endParaRPr lang="pt-B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 Camada de Enlace sem Fios</a:t>
            </a:r>
            <a:endParaRPr lang="pt-BR" dirty="0"/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PT" dirty="0" smtClean="0"/>
              <a:t>Não iremos tratar problemas de enlace neste curso! Mas precisaremos entender alguns problemas da camada de enlace!</a:t>
            </a:r>
          </a:p>
          <a:p>
            <a:r>
              <a:rPr lang="pt-PT" dirty="0" smtClean="0"/>
              <a:t>Por exemplo:</a:t>
            </a:r>
          </a:p>
          <a:p>
            <a:pPr lvl="1"/>
            <a:r>
              <a:rPr lang="pt-PT" dirty="0" smtClean="0"/>
              <a:t>Para uma mesma SNR, transmissões com maior taxa de </a:t>
            </a:r>
            <a:r>
              <a:rPr lang="pt-PT" dirty="0" err="1" smtClean="0"/>
              <a:t>bps</a:t>
            </a:r>
            <a:r>
              <a:rPr lang="pt-PT" dirty="0" smtClean="0"/>
              <a:t> terão uma BER maior</a:t>
            </a:r>
          </a:p>
          <a:p>
            <a:pPr lvl="2"/>
            <a:r>
              <a:rPr lang="pt-PT" dirty="0" smtClean="0"/>
              <a:t>Assim uma maior taxa de bits requer maior potência</a:t>
            </a:r>
          </a:p>
          <a:p>
            <a:pPr lvl="2"/>
            <a:r>
              <a:rPr lang="pt-PT" dirty="0" err="1" smtClean="0"/>
              <a:t>Ahhh</a:t>
            </a:r>
            <a:r>
              <a:rPr lang="pt-PT" dirty="0" smtClean="0"/>
              <a:t>, mas mesmo assim é obtido mais largura de banda</a:t>
            </a:r>
          </a:p>
          <a:p>
            <a:pPr lvl="3"/>
            <a:r>
              <a:rPr lang="pt-PT" dirty="0" smtClean="0"/>
              <a:t>E o que fazer com os pacotes perdidos?</a:t>
            </a:r>
          </a:p>
          <a:p>
            <a:pPr lvl="2"/>
            <a:endParaRPr lang="pt-PT" dirty="0" smtClean="0"/>
          </a:p>
          <a:p>
            <a:pPr lvl="1"/>
            <a:endParaRPr lang="pt-PT" dirty="0" smtClean="0"/>
          </a:p>
          <a:p>
            <a:endParaRPr lang="pt-PT" dirty="0" smtClean="0"/>
          </a:p>
          <a:p>
            <a:endParaRPr lang="pt-B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 Camada de Enlace sem Fios</a:t>
            </a:r>
            <a:endParaRPr lang="pt-BR" dirty="0"/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PT" dirty="0" smtClean="0"/>
              <a:t>Não iremos tratar problemas de enlace neste curso! Mas precisaremos entender alguns problemas da camada de enlace!</a:t>
            </a:r>
          </a:p>
          <a:p>
            <a:r>
              <a:rPr lang="pt-PT" dirty="0" smtClean="0"/>
              <a:t>Por exemplo:</a:t>
            </a:r>
          </a:p>
          <a:p>
            <a:pPr lvl="1"/>
            <a:r>
              <a:rPr lang="pt-PT" dirty="0" smtClean="0"/>
              <a:t>É possível ter uma modulação adaptativa em função de uma maior BER (fruto mudanças do ambiente e/ou mobilidade)</a:t>
            </a:r>
          </a:p>
          <a:p>
            <a:pPr lvl="2"/>
            <a:r>
              <a:rPr lang="pt-PT" dirty="0" smtClean="0"/>
              <a:t>WIFI 802.11, WIMAX 802.16, Telefonia celular já fazem! </a:t>
            </a:r>
          </a:p>
          <a:p>
            <a:pPr lvl="1"/>
            <a:endParaRPr lang="pt-PT" dirty="0" smtClean="0"/>
          </a:p>
          <a:p>
            <a:endParaRPr lang="pt-PT" dirty="0" smtClean="0"/>
          </a:p>
          <a:p>
            <a:endParaRPr lang="pt-B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6" descr="F:\PUBLISH\PEARSON\Slides\Kurose\figs\Cap06\f06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53271"/>
            <a:ext cx="7947025" cy="332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 Camada de Enlace sem Fios</a:t>
            </a:r>
            <a:endParaRPr lang="pt-BR" dirty="0"/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PT" dirty="0" smtClean="0"/>
              <a:t>Mais problemas…</a:t>
            </a:r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pPr>
              <a:buNone/>
            </a:pPr>
            <a:endParaRPr lang="pt-PT" dirty="0" smtClean="0"/>
          </a:p>
          <a:p>
            <a:pPr>
              <a:buNone/>
            </a:pPr>
            <a:r>
              <a:rPr lang="pt-PT" sz="2000" dirty="0" smtClean="0"/>
              <a:t>       Problema do terminal oculto                                Problema do desvanecimento</a:t>
            </a:r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B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Tecnologias de Redes Wireless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PT" dirty="0" smtClean="0"/>
              <a:t>802.15 – Bluetooth</a:t>
            </a:r>
          </a:p>
          <a:p>
            <a:r>
              <a:rPr lang="pt-PT" dirty="0" smtClean="0"/>
              <a:t>802.11 – </a:t>
            </a:r>
            <a:r>
              <a:rPr lang="pt-PT" dirty="0" err="1" smtClean="0"/>
              <a:t>WiFi</a:t>
            </a:r>
            <a:endParaRPr lang="pt-PT" dirty="0" smtClean="0"/>
          </a:p>
          <a:p>
            <a:r>
              <a:rPr lang="pt-PT" dirty="0" smtClean="0"/>
              <a:t>802.16 – WIMAX</a:t>
            </a:r>
          </a:p>
          <a:p>
            <a:r>
              <a:rPr lang="pt-PT" dirty="0" smtClean="0"/>
              <a:t>Tecnologia de Celulares</a:t>
            </a:r>
          </a:p>
          <a:p>
            <a:endParaRPr lang="pt-B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Wireless – Bluetooth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dirty="0" smtClean="0"/>
              <a:t>Breve Histórico</a:t>
            </a:r>
          </a:p>
          <a:p>
            <a:pPr lvl="1"/>
            <a:r>
              <a:rPr lang="pt-BR" dirty="0"/>
              <a:t>1.0: Inicial, vários problemas</a:t>
            </a:r>
          </a:p>
          <a:p>
            <a:pPr lvl="1"/>
            <a:r>
              <a:rPr lang="pt-BR" dirty="0"/>
              <a:t>1.1: Tornou-se padrão IEEE 802.15 (PAN)</a:t>
            </a:r>
          </a:p>
          <a:p>
            <a:pPr lvl="1"/>
            <a:r>
              <a:rPr lang="pt-BR" dirty="0"/>
              <a:t>1.2: Conexão mais rápida e maior proteção contra interferências</a:t>
            </a:r>
          </a:p>
          <a:p>
            <a:pPr lvl="1"/>
            <a:r>
              <a:rPr lang="pt-BR" dirty="0"/>
              <a:t>2.0: Aumento da velocidade para 3Mbps, suporte a áudio, menor consumo de energia e conexão a vários dispositivos simultaneamente</a:t>
            </a:r>
          </a:p>
          <a:p>
            <a:pPr lvl="1"/>
            <a:r>
              <a:rPr lang="pt-BR" dirty="0"/>
              <a:t>2.1: Melhora na criptografia e no consumo de energia</a:t>
            </a:r>
          </a:p>
          <a:p>
            <a:pPr lvl="1"/>
            <a:r>
              <a:rPr lang="pt-BR" dirty="0"/>
              <a:t>3.0: Velocidade de até 24 Mbps, melhor </a:t>
            </a:r>
            <a:r>
              <a:rPr lang="pt-BR" dirty="0" smtClean="0"/>
              <a:t>gerenciamento de energia</a:t>
            </a:r>
            <a:endParaRPr lang="pt-BR" dirty="0"/>
          </a:p>
          <a:p>
            <a:pPr lvl="1"/>
            <a:r>
              <a:rPr lang="pt-BR" dirty="0"/>
              <a:t>4.0: </a:t>
            </a:r>
            <a:r>
              <a:rPr lang="pt-BR" dirty="0" smtClean="0"/>
              <a:t>(</a:t>
            </a:r>
            <a:r>
              <a:rPr lang="pt-BR" dirty="0"/>
              <a:t>Jul/2010</a:t>
            </a:r>
            <a:r>
              <a:rPr lang="pt-BR" dirty="0" smtClean="0"/>
              <a:t>) Foco </a:t>
            </a:r>
            <a:r>
              <a:rPr lang="pt-BR" dirty="0"/>
              <a:t>na redução do consumo de energia. Exige muito menos energia no modo stand-by e é </a:t>
            </a:r>
            <a:r>
              <a:rPr lang="pt-BR" dirty="0" smtClean="0"/>
              <a:t>indicado para dispositivos </a:t>
            </a:r>
            <a:r>
              <a:rPr lang="pt-BR" dirty="0"/>
              <a:t>com menos energia, como relógios. 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5562600"/>
            <a:ext cx="1021080" cy="10210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Agenda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Conceito de Mobilidade</a:t>
            </a:r>
          </a:p>
          <a:p>
            <a:r>
              <a:rPr lang="pt-BR" dirty="0" smtClean="0"/>
              <a:t>Problemas da Camada de Enlace sem Fios</a:t>
            </a:r>
          </a:p>
          <a:p>
            <a:r>
              <a:rPr lang="pt-PT" dirty="0" smtClean="0"/>
              <a:t>Tecnologias de Redes Wireless</a:t>
            </a:r>
          </a:p>
          <a:p>
            <a:pPr lvl="1"/>
            <a:r>
              <a:rPr lang="pt-PT" dirty="0" smtClean="0"/>
              <a:t>802.15 </a:t>
            </a:r>
            <a:r>
              <a:rPr lang="pt-PT" dirty="0"/>
              <a:t>– Bluetooth</a:t>
            </a:r>
          </a:p>
          <a:p>
            <a:pPr lvl="1"/>
            <a:r>
              <a:rPr lang="pt-PT" dirty="0"/>
              <a:t>802.11 – WiFi</a:t>
            </a:r>
          </a:p>
          <a:p>
            <a:pPr lvl="1"/>
            <a:r>
              <a:rPr lang="pt-PT" dirty="0"/>
              <a:t>802.16 – </a:t>
            </a:r>
            <a:r>
              <a:rPr lang="pt-PT" dirty="0" smtClean="0"/>
              <a:t>WiMAX</a:t>
            </a:r>
            <a:endParaRPr lang="pt-PT" dirty="0"/>
          </a:p>
          <a:p>
            <a:pPr lvl="1"/>
            <a:r>
              <a:rPr lang="pt-PT" dirty="0"/>
              <a:t>Tecnologia de </a:t>
            </a:r>
            <a:r>
              <a:rPr lang="pt-PT" dirty="0" smtClean="0"/>
              <a:t>Celulares</a:t>
            </a:r>
          </a:p>
          <a:p>
            <a:pPr lvl="2"/>
            <a:r>
              <a:rPr lang="pt-PT" dirty="0" smtClean="0"/>
              <a:t>2G a 4G (e 5G?)</a:t>
            </a:r>
          </a:p>
          <a:p>
            <a:r>
              <a:rPr lang="pt-PT" dirty="0" smtClean="0"/>
              <a:t>Princípios de Gerenciamento da Mobilidade</a:t>
            </a:r>
          </a:p>
          <a:p>
            <a:r>
              <a:rPr lang="pt-PT" dirty="0" smtClean="0"/>
              <a:t>Outras tecnologias</a:t>
            </a:r>
            <a:endParaRPr lang="pt-PT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5863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Wireless – Bluetooth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737551" cy="5257800"/>
          </a:xfrm>
        </p:spPr>
        <p:txBody>
          <a:bodyPr>
            <a:normAutofit lnSpcReduction="10000"/>
          </a:bodyPr>
          <a:lstStyle/>
          <a:p>
            <a:r>
              <a:rPr lang="pt-BR" dirty="0" smtClean="0"/>
              <a:t>Arquitetura Simples (piconet)</a:t>
            </a:r>
          </a:p>
          <a:p>
            <a:pPr lvl="1"/>
            <a:r>
              <a:rPr lang="pt-BR" dirty="0" smtClean="0"/>
              <a:t>Suporte até 8 dispositivos ativos</a:t>
            </a:r>
          </a:p>
          <a:p>
            <a:pPr lvl="1"/>
            <a:r>
              <a:rPr lang="pt-BR" dirty="0" smtClean="0"/>
              <a:t>Mestre controla as transmissões</a:t>
            </a:r>
          </a:p>
          <a:p>
            <a:pPr lvl="2"/>
            <a:r>
              <a:rPr lang="pt-BR" dirty="0" smtClean="0"/>
              <a:t>Mediante solicitação</a:t>
            </a:r>
          </a:p>
          <a:p>
            <a:pPr lvl="2"/>
            <a:r>
              <a:rPr lang="pt-BR" dirty="0" smtClean="0"/>
              <a:t>Limitada à comunicação com o mestre</a:t>
            </a:r>
          </a:p>
          <a:p>
            <a:pPr lvl="2"/>
            <a:r>
              <a:rPr lang="pt-BR" dirty="0" smtClean="0"/>
              <a:t>Mestre dita a hora da rede</a:t>
            </a:r>
          </a:p>
          <a:p>
            <a:pPr lvl="2"/>
            <a:r>
              <a:rPr lang="pt-BR" dirty="0" smtClean="0"/>
              <a:t>Utiliza FHSS (Frequency Hopping Spread Spectrum)</a:t>
            </a:r>
          </a:p>
          <a:p>
            <a:pPr lvl="3"/>
            <a:r>
              <a:rPr lang="pt-BR" dirty="0" smtClean="0"/>
              <a:t>Técnica de Salto de Canais de Trnamsissão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5562600"/>
            <a:ext cx="1021080" cy="1021080"/>
          </a:xfrm>
          <a:prstGeom prst="rect">
            <a:avLst/>
          </a:prstGeom>
        </p:spPr>
      </p:pic>
      <p:pic>
        <p:nvPicPr>
          <p:cNvPr id="5" name="Picture 47" descr="F:\PUBLISH\PEARSON\Slides\Kurose\figs\Cap06\f061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2276872"/>
            <a:ext cx="4229185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95244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Wireless – Bluetooth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Características</a:t>
            </a:r>
          </a:p>
          <a:p>
            <a:pPr lvl="1"/>
            <a:r>
              <a:rPr lang="pt-BR" dirty="0"/>
              <a:t>Conexão automática</a:t>
            </a:r>
          </a:p>
          <a:p>
            <a:pPr lvl="1"/>
            <a:r>
              <a:rPr lang="pt-BR" dirty="0" smtClean="0"/>
              <a:t>Segurança questionável (determinada pelo fabricante)</a:t>
            </a:r>
            <a:endParaRPr lang="pt-BR" dirty="0"/>
          </a:p>
          <a:p>
            <a:pPr lvl="2"/>
            <a:r>
              <a:rPr lang="pt-BR" dirty="0"/>
              <a:t>Procedimentos de autorização e identificação</a:t>
            </a:r>
          </a:p>
          <a:p>
            <a:pPr lvl="2"/>
            <a:r>
              <a:rPr lang="pt-BR" dirty="0"/>
              <a:t>Modo “invisível”</a:t>
            </a:r>
          </a:p>
          <a:p>
            <a:pPr lvl="1"/>
            <a:r>
              <a:rPr lang="pt-BR" dirty="0" smtClean="0"/>
              <a:t>Grande </a:t>
            </a:r>
            <a:r>
              <a:rPr lang="pt-BR" dirty="0"/>
              <a:t>quantidade de dispositivos que utilizam</a:t>
            </a:r>
          </a:p>
          <a:p>
            <a:pPr lvl="1"/>
            <a:r>
              <a:rPr lang="pt-BR" dirty="0"/>
              <a:t>Baixa velocidade de transferência de dados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5562600"/>
            <a:ext cx="1021080" cy="102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354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Wireless – 802.11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PT" dirty="0" smtClean="0"/>
              <a:t>Tecnologias</a:t>
            </a:r>
          </a:p>
          <a:p>
            <a:pPr>
              <a:buNone/>
            </a:pPr>
            <a:endParaRPr lang="pt-BR" dirty="0"/>
          </a:p>
        </p:txBody>
      </p:sp>
      <p:graphicFrame>
        <p:nvGraphicFramePr>
          <p:cNvPr id="11" name="Tabe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343686"/>
              </p:ext>
            </p:extLst>
          </p:nvPr>
        </p:nvGraphicFramePr>
        <p:xfrm>
          <a:off x="323528" y="2348880"/>
          <a:ext cx="849694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2088232"/>
                <a:gridCol w="2844316"/>
                <a:gridCol w="2124236"/>
              </a:tblGrid>
              <a:tr h="370840"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Padrão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Faixa de Frequência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Largura de Banda</a:t>
                      </a:r>
                    </a:p>
                    <a:p>
                      <a:r>
                        <a:rPr lang="pt-PT" sz="2400" dirty="0" smtClean="0"/>
                        <a:t>(até …)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Observação</a:t>
                      </a:r>
                      <a:endParaRPr lang="pt-BR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802.11a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5,1 a 5,8MHz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54Mbps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dirty="0" err="1" smtClean="0"/>
                        <a:t>Incompativel</a:t>
                      </a:r>
                      <a:endParaRPr lang="pt-BR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802.11b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2400" dirty="0" smtClean="0"/>
                        <a:t>2.4</a:t>
                      </a:r>
                      <a:r>
                        <a:rPr lang="pt-PT" sz="2400" baseline="0" dirty="0" smtClean="0"/>
                        <a:t> a 2.485GHz</a:t>
                      </a:r>
                      <a:endParaRPr lang="pt-BR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11Mbps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802.11g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2400" dirty="0" smtClean="0"/>
                        <a:t>2.4</a:t>
                      </a:r>
                      <a:r>
                        <a:rPr lang="pt-PT" sz="2400" baseline="0" dirty="0" smtClean="0"/>
                        <a:t> a 2.485GHz</a:t>
                      </a:r>
                      <a:endParaRPr lang="pt-BR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54Mbps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802.11n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400" dirty="0" smtClean="0"/>
                        <a:t>Ambas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2400" dirty="0" smtClean="0"/>
                        <a:t>300Mbps</a:t>
                      </a:r>
                      <a:endParaRPr lang="pt-B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Wireless – 802.11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PT" dirty="0" smtClean="0"/>
              <a:t>Modo Infraestrutura</a:t>
            </a:r>
            <a:endParaRPr lang="pt-BR" dirty="0"/>
          </a:p>
        </p:txBody>
      </p:sp>
      <p:pic>
        <p:nvPicPr>
          <p:cNvPr id="4" name="Picture 97" descr="F:\PUBLISH\PEARSON\Slides\Kurose\figs\Cap06\f06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097579"/>
            <a:ext cx="6310535" cy="4760421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251520" y="5158933"/>
            <a:ext cx="22292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dirty="0" smtClean="0"/>
              <a:t>Pontos de Acesso</a:t>
            </a:r>
          </a:p>
          <a:p>
            <a:pPr algn="ctr"/>
            <a:r>
              <a:rPr lang="pt-PT" dirty="0" smtClean="0"/>
              <a:t>(Estações </a:t>
            </a:r>
            <a:r>
              <a:rPr lang="pt-PT" dirty="0" err="1" smtClean="0"/>
              <a:t>Rádio-Base</a:t>
            </a:r>
            <a:r>
              <a:rPr lang="pt-PT" dirty="0" smtClean="0"/>
              <a:t>)</a:t>
            </a:r>
            <a:endParaRPr lang="pt-BR" dirty="0"/>
          </a:p>
        </p:txBody>
      </p:sp>
      <p:cxnSp>
        <p:nvCxnSpPr>
          <p:cNvPr id="8" name="Conexão recta unidireccional 7"/>
          <p:cNvCxnSpPr/>
          <p:nvPr/>
        </p:nvCxnSpPr>
        <p:spPr>
          <a:xfrm flipV="1">
            <a:off x="1475656" y="4005064"/>
            <a:ext cx="1440160" cy="115212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ixaDeTexto 8"/>
          <p:cNvSpPr txBox="1"/>
          <p:nvPr/>
        </p:nvSpPr>
        <p:spPr>
          <a:xfrm>
            <a:off x="1979712" y="6021288"/>
            <a:ext cx="22951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dirty="0" smtClean="0"/>
              <a:t>BSS – Basic </a:t>
            </a:r>
            <a:r>
              <a:rPr lang="pt-PT" dirty="0" err="1" smtClean="0"/>
              <a:t>Service</a:t>
            </a:r>
            <a:r>
              <a:rPr lang="pt-PT" dirty="0" smtClean="0"/>
              <a:t> Set</a:t>
            </a:r>
          </a:p>
          <a:p>
            <a:pPr algn="ctr"/>
            <a:r>
              <a:rPr lang="pt-PT" dirty="0" smtClean="0"/>
              <a:t> (células)</a:t>
            </a:r>
            <a:endParaRPr lang="pt-BR" dirty="0"/>
          </a:p>
        </p:txBody>
      </p:sp>
      <p:cxnSp>
        <p:nvCxnSpPr>
          <p:cNvPr id="10" name="Conexão recta unidireccional 9"/>
          <p:cNvCxnSpPr/>
          <p:nvPr/>
        </p:nvCxnSpPr>
        <p:spPr>
          <a:xfrm flipV="1">
            <a:off x="3059832" y="5013176"/>
            <a:ext cx="72008" cy="108012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Wireless – 802.11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PT" dirty="0" smtClean="0"/>
              <a:t>Funcionamento (Canais)</a:t>
            </a:r>
          </a:p>
          <a:p>
            <a:pPr lvl="1"/>
            <a:r>
              <a:rPr lang="pt-PT" dirty="0" smtClean="0"/>
              <a:t>Um ponto de acesso (AP) pode operar em 11 canais com sobreposição parcial</a:t>
            </a:r>
          </a:p>
          <a:p>
            <a:pPr lvl="2"/>
            <a:r>
              <a:rPr lang="pt-PT" dirty="0" smtClean="0"/>
              <a:t>Apenas os canais 1, 6,11 não são sobrepostos</a:t>
            </a:r>
          </a:p>
          <a:p>
            <a:pPr lvl="2"/>
            <a:r>
              <a:rPr lang="pt-PT" dirty="0" smtClean="0"/>
              <a:t>O excesso de APs aumenta estatisticamente a possibilidade de interferências</a:t>
            </a:r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Wireless – 802.11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pt-PT" dirty="0" smtClean="0"/>
              <a:t>Funcionamento (Associação)</a:t>
            </a:r>
          </a:p>
          <a:p>
            <a:pPr lvl="1"/>
            <a:r>
              <a:rPr lang="pt-PT" dirty="0" smtClean="0"/>
              <a:t>Dado um conjunto de possíveis </a:t>
            </a:r>
            <a:r>
              <a:rPr lang="pt-PT" dirty="0" err="1" smtClean="0"/>
              <a:t>APs</a:t>
            </a:r>
            <a:r>
              <a:rPr lang="pt-PT" dirty="0" smtClean="0"/>
              <a:t> </a:t>
            </a:r>
          </a:p>
          <a:p>
            <a:pPr lvl="1"/>
            <a:r>
              <a:rPr lang="pt-PT" dirty="0" smtClean="0"/>
              <a:t>Todos se anunciam com quadros de sinalização</a:t>
            </a:r>
          </a:p>
          <a:p>
            <a:pPr lvl="2"/>
            <a:r>
              <a:rPr lang="pt-PT" dirty="0" smtClean="0"/>
              <a:t>Informam o SSID (</a:t>
            </a:r>
            <a:r>
              <a:rPr lang="pt-PT" dirty="0" err="1" smtClean="0"/>
              <a:t>Service</a:t>
            </a:r>
            <a:r>
              <a:rPr lang="pt-PT" dirty="0" smtClean="0"/>
              <a:t> Set </a:t>
            </a:r>
            <a:r>
              <a:rPr lang="pt-PT" dirty="0" err="1" smtClean="0"/>
              <a:t>Identifier</a:t>
            </a:r>
            <a:r>
              <a:rPr lang="pt-PT" dirty="0" smtClean="0"/>
              <a:t>)</a:t>
            </a:r>
          </a:p>
          <a:p>
            <a:pPr lvl="2"/>
            <a:r>
              <a:rPr lang="pt-PT" dirty="0" smtClean="0"/>
              <a:t>Endereço MAC </a:t>
            </a:r>
          </a:p>
          <a:p>
            <a:pPr lvl="1"/>
            <a:r>
              <a:rPr lang="pt-PT" dirty="0" smtClean="0"/>
              <a:t>Estação faz uma varredura dos canais (passiva)</a:t>
            </a:r>
          </a:p>
          <a:p>
            <a:pPr lvl="1"/>
            <a:r>
              <a:rPr lang="pt-PT" dirty="0" smtClean="0"/>
              <a:t>O Usuário seleciona um SSID para associação</a:t>
            </a:r>
          </a:p>
          <a:p>
            <a:pPr lvl="2"/>
            <a:r>
              <a:rPr lang="pt-PT" dirty="0" smtClean="0"/>
              <a:t>Se acesso público, então ASSOCIADO!</a:t>
            </a:r>
          </a:p>
          <a:p>
            <a:pPr lvl="3"/>
            <a:r>
              <a:rPr lang="pt-PT" dirty="0" smtClean="0"/>
              <a:t>Para fazer parte da </a:t>
            </a:r>
            <a:r>
              <a:rPr lang="pt-PT" dirty="0" err="1" smtClean="0"/>
              <a:t>subrede</a:t>
            </a:r>
            <a:r>
              <a:rPr lang="pt-PT" dirty="0" smtClean="0"/>
              <a:t> faz uma requisição DHCP</a:t>
            </a:r>
          </a:p>
          <a:p>
            <a:pPr lvl="2"/>
            <a:r>
              <a:rPr lang="pt-PT" dirty="0" smtClean="0"/>
              <a:t>Senão necessária autenticação</a:t>
            </a:r>
          </a:p>
          <a:p>
            <a:pPr lvl="3"/>
            <a:r>
              <a:rPr lang="pt-PT" dirty="0" smtClean="0"/>
              <a:t>Pode haver algum tipo de bloqueio por endereço MAC</a:t>
            </a:r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5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3992736"/>
            <a:ext cx="956482" cy="87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Wireless – 802.11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pt-PT" dirty="0" smtClean="0"/>
              <a:t>Funcionamento (Associação)</a:t>
            </a:r>
          </a:p>
          <a:p>
            <a:pPr>
              <a:buNone/>
            </a:pPr>
            <a:endParaRPr lang="pt-BR" dirty="0"/>
          </a:p>
        </p:txBody>
      </p:sp>
      <p:grpSp>
        <p:nvGrpSpPr>
          <p:cNvPr id="11" name="Grupo 97"/>
          <p:cNvGrpSpPr>
            <a:grpSpLocks/>
          </p:cNvGrpSpPr>
          <p:nvPr/>
        </p:nvGrpSpPr>
        <p:grpSpPr bwMode="auto">
          <a:xfrm>
            <a:off x="1187624" y="3545433"/>
            <a:ext cx="804862" cy="1095375"/>
            <a:chOff x="4195599" y="571480"/>
            <a:chExt cx="805029" cy="1094724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00462" y="571480"/>
              <a:ext cx="266755" cy="647315"/>
            </a:xfrm>
            <a:prstGeom prst="rect">
              <a:avLst/>
            </a:prstGeom>
            <a:noFill/>
            <a:ln w="19050" algn="ctr">
              <a:noFill/>
              <a:prstDash val="lgDash"/>
              <a:miter lim="800000"/>
              <a:headEnd/>
              <a:tailEnd/>
            </a:ln>
            <a:effectLst>
              <a:outerShdw algn="ctr" rotWithShape="0">
                <a:schemeClr val="bg2">
                  <a:alpha val="50000"/>
                </a:schemeClr>
              </a:outerShdw>
            </a:effectLst>
          </p:spPr>
        </p:pic>
        <p:sp>
          <p:nvSpPr>
            <p:cNvPr id="13" name="Text Box 16"/>
            <p:cNvSpPr txBox="1">
              <a:spLocks noChangeArrowheads="1"/>
            </p:cNvSpPr>
            <p:nvPr/>
          </p:nvSpPr>
          <p:spPr bwMode="auto">
            <a:xfrm>
              <a:off x="4195599" y="1142984"/>
              <a:ext cx="805029" cy="523220"/>
            </a:xfrm>
            <a:prstGeom prst="rect">
              <a:avLst/>
            </a:prstGeom>
            <a:noFill/>
            <a:ln w="19050" algn="ctr">
              <a:noFill/>
              <a:prstDash val="lgDash"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0000"/>
                  </a:solidFill>
                  <a:latin typeface="Trebuchet MS" pitchFamily="34" charset="0"/>
                </a:rPr>
                <a:t>ACCESS</a:t>
              </a:r>
            </a:p>
            <a:p>
              <a:pPr algn="ctr"/>
              <a:r>
                <a:rPr lang="pt-BR" sz="1400" b="1" dirty="0">
                  <a:solidFill>
                    <a:srgbClr val="000000"/>
                  </a:solidFill>
                  <a:latin typeface="Trebuchet MS" pitchFamily="34" charset="0"/>
                </a:rPr>
                <a:t>POINT</a:t>
              </a:r>
              <a:endParaRPr lang="en-US" sz="1400" b="1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</p:grpSp>
      <p:grpSp>
        <p:nvGrpSpPr>
          <p:cNvPr id="17" name="Grupo 97"/>
          <p:cNvGrpSpPr>
            <a:grpSpLocks/>
          </p:cNvGrpSpPr>
          <p:nvPr/>
        </p:nvGrpSpPr>
        <p:grpSpPr bwMode="auto">
          <a:xfrm>
            <a:off x="7223522" y="3269729"/>
            <a:ext cx="804862" cy="1095375"/>
            <a:chOff x="4195599" y="571480"/>
            <a:chExt cx="805029" cy="1094724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00462" y="571480"/>
              <a:ext cx="266755" cy="647315"/>
            </a:xfrm>
            <a:prstGeom prst="rect">
              <a:avLst/>
            </a:prstGeom>
            <a:noFill/>
            <a:ln w="19050" algn="ctr">
              <a:noFill/>
              <a:prstDash val="lgDash"/>
              <a:miter lim="800000"/>
              <a:headEnd/>
              <a:tailEnd/>
            </a:ln>
            <a:effectLst>
              <a:outerShdw algn="ctr" rotWithShape="0">
                <a:schemeClr val="bg2">
                  <a:alpha val="50000"/>
                </a:schemeClr>
              </a:outerShdw>
            </a:effectLst>
          </p:spPr>
        </p:pic>
        <p:sp>
          <p:nvSpPr>
            <p:cNvPr id="19" name="Text Box 16"/>
            <p:cNvSpPr txBox="1">
              <a:spLocks noChangeArrowheads="1"/>
            </p:cNvSpPr>
            <p:nvPr/>
          </p:nvSpPr>
          <p:spPr bwMode="auto">
            <a:xfrm>
              <a:off x="4195599" y="1142984"/>
              <a:ext cx="805029" cy="523220"/>
            </a:xfrm>
            <a:prstGeom prst="rect">
              <a:avLst/>
            </a:prstGeom>
            <a:noFill/>
            <a:ln w="19050" algn="ctr">
              <a:noFill/>
              <a:prstDash val="lgDash"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0000"/>
                  </a:solidFill>
                  <a:latin typeface="Trebuchet MS" pitchFamily="34" charset="0"/>
                </a:rPr>
                <a:t>ACCESS</a:t>
              </a:r>
            </a:p>
            <a:p>
              <a:pPr algn="ctr"/>
              <a:r>
                <a:rPr lang="pt-BR" sz="1400" b="1" dirty="0">
                  <a:solidFill>
                    <a:srgbClr val="000000"/>
                  </a:solidFill>
                  <a:latin typeface="Trebuchet MS" pitchFamily="34" charset="0"/>
                </a:rPr>
                <a:t>POINT</a:t>
              </a:r>
              <a:endParaRPr lang="en-US" sz="1400" b="1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</p:grpSp>
      <p:sp>
        <p:nvSpPr>
          <p:cNvPr id="20" name="Oval 19"/>
          <p:cNvSpPr/>
          <p:nvPr/>
        </p:nvSpPr>
        <p:spPr>
          <a:xfrm>
            <a:off x="323528" y="2348880"/>
            <a:ext cx="4680520" cy="4320480"/>
          </a:xfrm>
          <a:prstGeom prst="ellipse">
            <a:avLst/>
          </a:prstGeom>
          <a:solidFill>
            <a:schemeClr val="accent1">
              <a:alpha val="1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Oval 20"/>
          <p:cNvSpPr/>
          <p:nvPr/>
        </p:nvSpPr>
        <p:spPr>
          <a:xfrm>
            <a:off x="3707904" y="2420888"/>
            <a:ext cx="4680520" cy="4320480"/>
          </a:xfrm>
          <a:prstGeom prst="ellipse">
            <a:avLst/>
          </a:prstGeom>
          <a:solidFill>
            <a:schemeClr val="accent1">
              <a:alpha val="1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4" name="Conexão recta unidireccional 23"/>
          <p:cNvCxnSpPr/>
          <p:nvPr/>
        </p:nvCxnSpPr>
        <p:spPr>
          <a:xfrm>
            <a:off x="1979712" y="4005064"/>
            <a:ext cx="2016224" cy="36004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xão recta unidireccional 24"/>
          <p:cNvCxnSpPr/>
          <p:nvPr/>
        </p:nvCxnSpPr>
        <p:spPr>
          <a:xfrm flipH="1">
            <a:off x="4788024" y="3573016"/>
            <a:ext cx="2439888" cy="57606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xão recta unidireccional 27"/>
          <p:cNvCxnSpPr/>
          <p:nvPr/>
        </p:nvCxnSpPr>
        <p:spPr>
          <a:xfrm flipV="1">
            <a:off x="4860032" y="3861048"/>
            <a:ext cx="2376264" cy="58444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xão recta unidireccional 30"/>
          <p:cNvCxnSpPr/>
          <p:nvPr/>
        </p:nvCxnSpPr>
        <p:spPr>
          <a:xfrm flipH="1">
            <a:off x="4644008" y="4149080"/>
            <a:ext cx="2448272" cy="57606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2699792" y="4005064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1</a:t>
            </a:r>
            <a:endParaRPr lang="pt-BR" dirty="0"/>
          </a:p>
        </p:txBody>
      </p:sp>
      <p:sp>
        <p:nvSpPr>
          <p:cNvPr id="4" name="TextBox 3"/>
          <p:cNvSpPr txBox="1"/>
          <p:nvPr/>
        </p:nvSpPr>
        <p:spPr>
          <a:xfrm>
            <a:off x="4067944" y="5657671"/>
            <a:ext cx="5076056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t-BR" dirty="0" smtClean="0"/>
              <a:t>Varredura Passiva</a:t>
            </a:r>
          </a:p>
          <a:p>
            <a:r>
              <a:rPr lang="pt-BR" dirty="0" smtClean="0"/>
              <a:t>1 – Quadros de sinalização enviados pelos APs</a:t>
            </a:r>
          </a:p>
          <a:p>
            <a:r>
              <a:rPr lang="pt-BR" dirty="0" smtClean="0"/>
              <a:t>2 – Quadro de Solicitação de Associação (E &gt;&gt; AP2)</a:t>
            </a:r>
          </a:p>
          <a:p>
            <a:r>
              <a:rPr lang="pt-BR" dirty="0" smtClean="0"/>
              <a:t>3 – Quadro de resposta enviado</a:t>
            </a:r>
            <a:endParaRPr lang="pt-BR" dirty="0"/>
          </a:p>
        </p:txBody>
      </p:sp>
      <p:sp>
        <p:nvSpPr>
          <p:cNvPr id="23" name="Oval 22"/>
          <p:cNvSpPr/>
          <p:nvPr/>
        </p:nvSpPr>
        <p:spPr>
          <a:xfrm>
            <a:off x="5749750" y="3681028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1</a:t>
            </a:r>
            <a:endParaRPr lang="pt-BR" dirty="0"/>
          </a:p>
        </p:txBody>
      </p:sp>
      <p:sp>
        <p:nvSpPr>
          <p:cNvPr id="26" name="Oval 25"/>
          <p:cNvSpPr/>
          <p:nvPr/>
        </p:nvSpPr>
        <p:spPr>
          <a:xfrm>
            <a:off x="6245932" y="3861048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2</a:t>
            </a:r>
            <a:endParaRPr lang="pt-BR" dirty="0"/>
          </a:p>
        </p:txBody>
      </p:sp>
      <p:sp>
        <p:nvSpPr>
          <p:cNvPr id="27" name="Oval 26"/>
          <p:cNvSpPr/>
          <p:nvPr/>
        </p:nvSpPr>
        <p:spPr>
          <a:xfrm>
            <a:off x="5873720" y="4206204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3</a:t>
            </a:r>
            <a:endParaRPr lang="pt-B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5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3992736"/>
            <a:ext cx="956482" cy="87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Wireless – 802.11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pt-PT" dirty="0" smtClean="0"/>
              <a:t>Funcionamento (Associação)</a:t>
            </a:r>
          </a:p>
          <a:p>
            <a:pPr>
              <a:buNone/>
            </a:pPr>
            <a:endParaRPr lang="pt-BR" dirty="0"/>
          </a:p>
        </p:txBody>
      </p:sp>
      <p:grpSp>
        <p:nvGrpSpPr>
          <p:cNvPr id="11" name="Grupo 97"/>
          <p:cNvGrpSpPr>
            <a:grpSpLocks/>
          </p:cNvGrpSpPr>
          <p:nvPr/>
        </p:nvGrpSpPr>
        <p:grpSpPr bwMode="auto">
          <a:xfrm>
            <a:off x="1187624" y="3545433"/>
            <a:ext cx="804862" cy="1095375"/>
            <a:chOff x="4195599" y="571480"/>
            <a:chExt cx="805029" cy="1094724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00462" y="571480"/>
              <a:ext cx="266755" cy="647315"/>
            </a:xfrm>
            <a:prstGeom prst="rect">
              <a:avLst/>
            </a:prstGeom>
            <a:noFill/>
            <a:ln w="19050" algn="ctr">
              <a:noFill/>
              <a:prstDash val="lgDash"/>
              <a:miter lim="800000"/>
              <a:headEnd/>
              <a:tailEnd/>
            </a:ln>
            <a:effectLst>
              <a:outerShdw algn="ctr" rotWithShape="0">
                <a:schemeClr val="bg2">
                  <a:alpha val="50000"/>
                </a:schemeClr>
              </a:outerShdw>
            </a:effectLst>
          </p:spPr>
        </p:pic>
        <p:sp>
          <p:nvSpPr>
            <p:cNvPr id="13" name="Text Box 16"/>
            <p:cNvSpPr txBox="1">
              <a:spLocks noChangeArrowheads="1"/>
            </p:cNvSpPr>
            <p:nvPr/>
          </p:nvSpPr>
          <p:spPr bwMode="auto">
            <a:xfrm>
              <a:off x="4195599" y="1142984"/>
              <a:ext cx="805029" cy="523220"/>
            </a:xfrm>
            <a:prstGeom prst="rect">
              <a:avLst/>
            </a:prstGeom>
            <a:noFill/>
            <a:ln w="19050" algn="ctr">
              <a:noFill/>
              <a:prstDash val="lgDash"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0000"/>
                  </a:solidFill>
                  <a:latin typeface="Trebuchet MS" pitchFamily="34" charset="0"/>
                </a:rPr>
                <a:t>ACCESS</a:t>
              </a:r>
            </a:p>
            <a:p>
              <a:pPr algn="ctr"/>
              <a:r>
                <a:rPr lang="pt-BR" sz="1400" b="1" dirty="0">
                  <a:solidFill>
                    <a:srgbClr val="000000"/>
                  </a:solidFill>
                  <a:latin typeface="Trebuchet MS" pitchFamily="34" charset="0"/>
                </a:rPr>
                <a:t>POINT</a:t>
              </a:r>
              <a:endParaRPr lang="en-US" sz="1400" b="1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</p:grpSp>
      <p:grpSp>
        <p:nvGrpSpPr>
          <p:cNvPr id="17" name="Grupo 97"/>
          <p:cNvGrpSpPr>
            <a:grpSpLocks/>
          </p:cNvGrpSpPr>
          <p:nvPr/>
        </p:nvGrpSpPr>
        <p:grpSpPr bwMode="auto">
          <a:xfrm>
            <a:off x="7223522" y="3269729"/>
            <a:ext cx="804862" cy="1095375"/>
            <a:chOff x="4195599" y="571480"/>
            <a:chExt cx="805029" cy="1094724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00462" y="571480"/>
              <a:ext cx="266755" cy="647315"/>
            </a:xfrm>
            <a:prstGeom prst="rect">
              <a:avLst/>
            </a:prstGeom>
            <a:noFill/>
            <a:ln w="19050" algn="ctr">
              <a:noFill/>
              <a:prstDash val="lgDash"/>
              <a:miter lim="800000"/>
              <a:headEnd/>
              <a:tailEnd/>
            </a:ln>
            <a:effectLst>
              <a:outerShdw algn="ctr" rotWithShape="0">
                <a:schemeClr val="bg2">
                  <a:alpha val="50000"/>
                </a:schemeClr>
              </a:outerShdw>
            </a:effectLst>
          </p:spPr>
        </p:pic>
        <p:sp>
          <p:nvSpPr>
            <p:cNvPr id="19" name="Text Box 16"/>
            <p:cNvSpPr txBox="1">
              <a:spLocks noChangeArrowheads="1"/>
            </p:cNvSpPr>
            <p:nvPr/>
          </p:nvSpPr>
          <p:spPr bwMode="auto">
            <a:xfrm>
              <a:off x="4195599" y="1142984"/>
              <a:ext cx="805029" cy="523220"/>
            </a:xfrm>
            <a:prstGeom prst="rect">
              <a:avLst/>
            </a:prstGeom>
            <a:noFill/>
            <a:ln w="19050" algn="ctr">
              <a:noFill/>
              <a:prstDash val="lgDash"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0000"/>
                  </a:solidFill>
                  <a:latin typeface="Trebuchet MS" pitchFamily="34" charset="0"/>
                </a:rPr>
                <a:t>ACCESS</a:t>
              </a:r>
            </a:p>
            <a:p>
              <a:pPr algn="ctr"/>
              <a:r>
                <a:rPr lang="pt-BR" sz="1400" b="1" dirty="0">
                  <a:solidFill>
                    <a:srgbClr val="000000"/>
                  </a:solidFill>
                  <a:latin typeface="Trebuchet MS" pitchFamily="34" charset="0"/>
                </a:rPr>
                <a:t>POINT</a:t>
              </a:r>
              <a:endParaRPr lang="en-US" sz="1400" b="1" dirty="0">
                <a:solidFill>
                  <a:srgbClr val="000000"/>
                </a:solidFill>
                <a:latin typeface="Trebuchet MS" pitchFamily="34" charset="0"/>
              </a:endParaRPr>
            </a:p>
          </p:txBody>
        </p:sp>
      </p:grpSp>
      <p:sp>
        <p:nvSpPr>
          <p:cNvPr id="20" name="Oval 19"/>
          <p:cNvSpPr/>
          <p:nvPr/>
        </p:nvSpPr>
        <p:spPr>
          <a:xfrm>
            <a:off x="323528" y="2348880"/>
            <a:ext cx="4680520" cy="4320480"/>
          </a:xfrm>
          <a:prstGeom prst="ellipse">
            <a:avLst/>
          </a:prstGeom>
          <a:solidFill>
            <a:schemeClr val="accent1">
              <a:alpha val="1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Oval 20"/>
          <p:cNvSpPr/>
          <p:nvPr/>
        </p:nvSpPr>
        <p:spPr>
          <a:xfrm>
            <a:off x="3707904" y="2420888"/>
            <a:ext cx="4680520" cy="4320480"/>
          </a:xfrm>
          <a:prstGeom prst="ellipse">
            <a:avLst/>
          </a:prstGeom>
          <a:solidFill>
            <a:schemeClr val="accent1">
              <a:alpha val="1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4" name="Conexão recta unidireccional 23"/>
          <p:cNvCxnSpPr/>
          <p:nvPr/>
        </p:nvCxnSpPr>
        <p:spPr>
          <a:xfrm>
            <a:off x="1979712" y="4005064"/>
            <a:ext cx="2016224" cy="36004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xão recta unidireccional 24"/>
          <p:cNvCxnSpPr/>
          <p:nvPr/>
        </p:nvCxnSpPr>
        <p:spPr>
          <a:xfrm flipH="1">
            <a:off x="4788024" y="3573016"/>
            <a:ext cx="2439888" cy="57606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xão recta unidireccional 27"/>
          <p:cNvCxnSpPr/>
          <p:nvPr/>
        </p:nvCxnSpPr>
        <p:spPr>
          <a:xfrm flipV="1">
            <a:off x="4860032" y="3861048"/>
            <a:ext cx="2376264" cy="58444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xão recta unidireccional 30"/>
          <p:cNvCxnSpPr/>
          <p:nvPr/>
        </p:nvCxnSpPr>
        <p:spPr>
          <a:xfrm flipH="1">
            <a:off x="4644008" y="4149080"/>
            <a:ext cx="2448272" cy="57606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2699792" y="4005064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1</a:t>
            </a:r>
            <a:endParaRPr lang="pt-BR" dirty="0"/>
          </a:p>
        </p:txBody>
      </p:sp>
      <p:sp>
        <p:nvSpPr>
          <p:cNvPr id="4" name="TextBox 3"/>
          <p:cNvSpPr txBox="1"/>
          <p:nvPr/>
        </p:nvSpPr>
        <p:spPr>
          <a:xfrm>
            <a:off x="4067944" y="5408056"/>
            <a:ext cx="5076056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pt-BR" dirty="0" smtClean="0"/>
              <a:t>Varredura Ativa</a:t>
            </a:r>
          </a:p>
          <a:p>
            <a:r>
              <a:rPr lang="pt-BR" dirty="0" smtClean="0"/>
              <a:t>0 – Broadcast enviado pela Estação (E)</a:t>
            </a:r>
          </a:p>
          <a:p>
            <a:r>
              <a:rPr lang="pt-BR" dirty="0" smtClean="0"/>
              <a:t>1 – Quadros de sinalização enviados pelos APs</a:t>
            </a:r>
          </a:p>
          <a:p>
            <a:r>
              <a:rPr lang="pt-BR" dirty="0" smtClean="0"/>
              <a:t>2 – Quadro de Solicitação de Associação (E &gt;&gt; AP2)</a:t>
            </a:r>
          </a:p>
          <a:p>
            <a:r>
              <a:rPr lang="pt-BR" dirty="0" smtClean="0"/>
              <a:t>3 – Quadro de resposta enviado</a:t>
            </a:r>
            <a:endParaRPr lang="pt-BR" dirty="0"/>
          </a:p>
        </p:txBody>
      </p:sp>
      <p:sp>
        <p:nvSpPr>
          <p:cNvPr id="23" name="Oval 22"/>
          <p:cNvSpPr/>
          <p:nvPr/>
        </p:nvSpPr>
        <p:spPr>
          <a:xfrm>
            <a:off x="5749750" y="3681028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1</a:t>
            </a:r>
            <a:endParaRPr lang="pt-BR" dirty="0"/>
          </a:p>
        </p:txBody>
      </p:sp>
      <p:sp>
        <p:nvSpPr>
          <p:cNvPr id="26" name="Oval 25"/>
          <p:cNvSpPr/>
          <p:nvPr/>
        </p:nvSpPr>
        <p:spPr>
          <a:xfrm>
            <a:off x="6245932" y="3861048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2</a:t>
            </a:r>
            <a:endParaRPr lang="pt-BR" dirty="0"/>
          </a:p>
        </p:txBody>
      </p:sp>
      <p:sp>
        <p:nvSpPr>
          <p:cNvPr id="27" name="Oval 26"/>
          <p:cNvSpPr/>
          <p:nvPr/>
        </p:nvSpPr>
        <p:spPr>
          <a:xfrm>
            <a:off x="5873720" y="4206204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3</a:t>
            </a:r>
            <a:endParaRPr lang="pt-BR" dirty="0"/>
          </a:p>
        </p:txBody>
      </p:sp>
      <p:cxnSp>
        <p:nvCxnSpPr>
          <p:cNvPr id="29" name="Conexão recta unidireccional 23"/>
          <p:cNvCxnSpPr/>
          <p:nvPr/>
        </p:nvCxnSpPr>
        <p:spPr>
          <a:xfrm flipV="1">
            <a:off x="4418568" y="2852936"/>
            <a:ext cx="0" cy="43204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4238548" y="3365413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0</a:t>
            </a:r>
            <a:endParaRPr lang="pt-BR" dirty="0"/>
          </a:p>
        </p:txBody>
      </p:sp>
      <p:cxnSp>
        <p:nvCxnSpPr>
          <p:cNvPr id="33" name="Conexão recta unidireccional 23"/>
          <p:cNvCxnSpPr/>
          <p:nvPr/>
        </p:nvCxnSpPr>
        <p:spPr>
          <a:xfrm flipV="1">
            <a:off x="4637539" y="2933365"/>
            <a:ext cx="222493" cy="43204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xão recta unidireccional 23"/>
          <p:cNvCxnSpPr/>
          <p:nvPr/>
        </p:nvCxnSpPr>
        <p:spPr>
          <a:xfrm flipH="1" flipV="1">
            <a:off x="3920899" y="2933365"/>
            <a:ext cx="278616" cy="43204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xão recta unidireccional 23"/>
          <p:cNvCxnSpPr/>
          <p:nvPr/>
        </p:nvCxnSpPr>
        <p:spPr>
          <a:xfrm flipV="1">
            <a:off x="4748365" y="3535695"/>
            <a:ext cx="461842" cy="1947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xão recta unidireccional 23"/>
          <p:cNvCxnSpPr/>
          <p:nvPr/>
        </p:nvCxnSpPr>
        <p:spPr>
          <a:xfrm flipH="1">
            <a:off x="3679800" y="3545432"/>
            <a:ext cx="482197" cy="1788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70352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Wireless – 802.11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pt-PT" dirty="0" smtClean="0"/>
              <a:t>Tratamento de Colisão</a:t>
            </a:r>
          </a:p>
          <a:p>
            <a:pPr lvl="1"/>
            <a:r>
              <a:rPr lang="pt-PT" dirty="0" smtClean="0"/>
              <a:t>Ethernet – CSMA/CD</a:t>
            </a:r>
          </a:p>
          <a:p>
            <a:pPr lvl="1"/>
            <a:r>
              <a:rPr lang="pt-PT" dirty="0" smtClean="0"/>
              <a:t>Não faz detecção colisões</a:t>
            </a:r>
          </a:p>
          <a:p>
            <a:pPr lvl="2"/>
            <a:r>
              <a:rPr lang="pt-PT" dirty="0" smtClean="0"/>
              <a:t>Caro construir um hadware sem fio</a:t>
            </a:r>
          </a:p>
          <a:p>
            <a:pPr lvl="3"/>
            <a:r>
              <a:rPr lang="pt-PT" dirty="0" smtClean="0"/>
              <a:t>Cálculo de potência</a:t>
            </a:r>
          </a:p>
          <a:p>
            <a:pPr lvl="2"/>
            <a:r>
              <a:rPr lang="pt-PT" dirty="0" smtClean="0"/>
              <a:t>Problema do terminal escondido e desavanecimento</a:t>
            </a:r>
            <a:endParaRPr lang="pt-PT" dirty="0"/>
          </a:p>
          <a:p>
            <a:pPr lvl="1"/>
            <a:r>
              <a:rPr lang="pt-BR" dirty="0" smtClean="0"/>
              <a:t>Faz </a:t>
            </a:r>
            <a:r>
              <a:rPr lang="pt-BR" dirty="0"/>
              <a:t>Tratamento de </a:t>
            </a:r>
            <a:r>
              <a:rPr lang="pt-BR" dirty="0" smtClean="0"/>
              <a:t>Colisões</a:t>
            </a:r>
          </a:p>
          <a:p>
            <a:pPr lvl="2"/>
            <a:r>
              <a:rPr lang="pt-BR" dirty="0" smtClean="0"/>
              <a:t>Se o destino não confirma o recebimento</a:t>
            </a:r>
          </a:p>
          <a:p>
            <a:pPr lvl="3"/>
            <a:r>
              <a:rPr lang="pt-BR" dirty="0" smtClean="0"/>
              <a:t>Retransmite utilizando o CSMA/CA</a:t>
            </a:r>
            <a:endParaRPr lang="pt-BR" dirty="0"/>
          </a:p>
          <a:p>
            <a:pPr>
              <a:buNone/>
            </a:pPr>
            <a:r>
              <a:rPr lang="pt-BR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5731219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Wireless – 802.11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pt-BR" dirty="0" smtClean="0"/>
              <a:t>Formato do Quadro (Frame)</a:t>
            </a:r>
            <a:endParaRPr lang="pt-BR" dirty="0"/>
          </a:p>
          <a:p>
            <a:pPr>
              <a:buNone/>
            </a:pPr>
            <a:r>
              <a:rPr lang="pt-BR" dirty="0"/>
              <a:t>	</a:t>
            </a:r>
          </a:p>
        </p:txBody>
      </p:sp>
      <p:pic>
        <p:nvPicPr>
          <p:cNvPr id="4" name="Picture 63" descr="F:\PUBLISH\PEARSON\Slides\Kurose\figs\Cap06\f061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038" y="2232025"/>
            <a:ext cx="8623300" cy="113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52"/>
          <p:cNvSpPr txBox="1">
            <a:spLocks noChangeArrowheads="1"/>
          </p:cNvSpPr>
          <p:nvPr/>
        </p:nvSpPr>
        <p:spPr bwMode="auto">
          <a:xfrm>
            <a:off x="89297" y="5508625"/>
            <a:ext cx="3330575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900" dirty="0" err="1">
                <a:solidFill>
                  <a:srgbClr val="F5810D"/>
                </a:solidFill>
                <a:latin typeface="Trebuchet MS" pitchFamily="34" charset="0"/>
              </a:rPr>
              <a:t>Endereço</a:t>
            </a:r>
            <a:r>
              <a:rPr lang="en-US" sz="1900" dirty="0">
                <a:solidFill>
                  <a:srgbClr val="F5810D"/>
                </a:solidFill>
                <a:latin typeface="Trebuchet MS" pitchFamily="34" charset="0"/>
              </a:rPr>
              <a:t> 2: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endereço</a:t>
            </a:r>
            <a:r>
              <a:rPr lang="en-US" sz="1900" dirty="0">
                <a:latin typeface="Trebuchet MS" pitchFamily="34" charset="0"/>
              </a:rPr>
              <a:t> MAC</a:t>
            </a:r>
          </a:p>
          <a:p>
            <a:r>
              <a:rPr lang="en-US" sz="1900" dirty="0">
                <a:latin typeface="Trebuchet MS" pitchFamily="34" charset="0"/>
              </a:rPr>
              <a:t>do </a:t>
            </a:r>
            <a:r>
              <a:rPr lang="en-US" sz="1900" dirty="0" err="1">
                <a:latin typeface="Trebuchet MS" pitchFamily="34" charset="0"/>
              </a:rPr>
              <a:t>hospedeiro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sem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fio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ou</a:t>
            </a:r>
            <a:r>
              <a:rPr lang="en-US" sz="1900" dirty="0">
                <a:latin typeface="Trebuchet MS" pitchFamily="34" charset="0"/>
              </a:rPr>
              <a:t> AP </a:t>
            </a:r>
          </a:p>
          <a:p>
            <a:r>
              <a:rPr lang="en-US" sz="1900" dirty="0" err="1">
                <a:latin typeface="Trebuchet MS" pitchFamily="34" charset="0"/>
              </a:rPr>
              <a:t>transmitindo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este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quadro</a:t>
            </a:r>
            <a:endParaRPr lang="en-US" sz="1900" dirty="0">
              <a:latin typeface="Trebuchet MS" pitchFamily="34" charset="0"/>
            </a:endParaRPr>
          </a:p>
        </p:txBody>
      </p:sp>
      <p:sp>
        <p:nvSpPr>
          <p:cNvPr id="6" name="Line 53"/>
          <p:cNvSpPr>
            <a:spLocks noChangeShapeType="1"/>
          </p:cNvSpPr>
          <p:nvPr/>
        </p:nvSpPr>
        <p:spPr bwMode="auto">
          <a:xfrm flipV="1">
            <a:off x="1058863" y="3248025"/>
            <a:ext cx="1963738" cy="992188"/>
          </a:xfrm>
          <a:prstGeom prst="line">
            <a:avLst/>
          </a:prstGeom>
          <a:noFill/>
          <a:ln w="25400">
            <a:solidFill>
              <a:srgbClr val="F5810D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7" name="Line 54"/>
          <p:cNvSpPr>
            <a:spLocks noChangeShapeType="1"/>
          </p:cNvSpPr>
          <p:nvPr/>
        </p:nvSpPr>
        <p:spPr bwMode="auto">
          <a:xfrm flipV="1">
            <a:off x="3022602" y="3349625"/>
            <a:ext cx="881062" cy="2178050"/>
          </a:xfrm>
          <a:prstGeom prst="line">
            <a:avLst/>
          </a:prstGeom>
          <a:noFill/>
          <a:ln w="25400">
            <a:solidFill>
              <a:srgbClr val="F5810D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8" name="Text Box 55"/>
          <p:cNvSpPr txBox="1">
            <a:spLocks noChangeArrowheads="1"/>
          </p:cNvSpPr>
          <p:nvPr/>
        </p:nvSpPr>
        <p:spPr bwMode="auto">
          <a:xfrm>
            <a:off x="82551" y="4202113"/>
            <a:ext cx="342265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900">
                <a:solidFill>
                  <a:srgbClr val="F5810D"/>
                </a:solidFill>
                <a:latin typeface="Trebuchet MS" pitchFamily="34" charset="0"/>
              </a:rPr>
              <a:t>Endereço 1:</a:t>
            </a:r>
            <a:r>
              <a:rPr lang="en-US" sz="1900">
                <a:latin typeface="Trebuchet MS" pitchFamily="34" charset="0"/>
              </a:rPr>
              <a:t> endereço MAC do</a:t>
            </a:r>
          </a:p>
          <a:p>
            <a:r>
              <a:rPr lang="en-US" sz="1900">
                <a:latin typeface="Trebuchet MS" pitchFamily="34" charset="0"/>
              </a:rPr>
              <a:t>Hospedeiro sem fio</a:t>
            </a:r>
          </a:p>
          <a:p>
            <a:r>
              <a:rPr lang="en-US" sz="1900">
                <a:latin typeface="Trebuchet MS" pitchFamily="34" charset="0"/>
              </a:rPr>
              <a:t>ou AP que deve receber o </a:t>
            </a:r>
          </a:p>
          <a:p>
            <a:r>
              <a:rPr lang="en-US" sz="1900">
                <a:latin typeface="Trebuchet MS" pitchFamily="34" charset="0"/>
              </a:rPr>
              <a:t>quadro</a:t>
            </a:r>
          </a:p>
        </p:txBody>
      </p:sp>
      <p:sp>
        <p:nvSpPr>
          <p:cNvPr id="9" name="Line 56"/>
          <p:cNvSpPr>
            <a:spLocks noChangeShapeType="1"/>
          </p:cNvSpPr>
          <p:nvPr/>
        </p:nvSpPr>
        <p:spPr bwMode="auto">
          <a:xfrm flipH="1" flipV="1">
            <a:off x="4995862" y="3349624"/>
            <a:ext cx="1587" cy="2410761"/>
          </a:xfrm>
          <a:prstGeom prst="line">
            <a:avLst/>
          </a:prstGeom>
          <a:noFill/>
          <a:ln w="25400">
            <a:solidFill>
              <a:srgbClr val="F5810D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10" name="Text Box 57"/>
          <p:cNvSpPr txBox="1">
            <a:spLocks noChangeArrowheads="1"/>
          </p:cNvSpPr>
          <p:nvPr/>
        </p:nvSpPr>
        <p:spPr bwMode="auto">
          <a:xfrm>
            <a:off x="3684588" y="5760386"/>
            <a:ext cx="3476625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900" dirty="0" err="1">
                <a:solidFill>
                  <a:srgbClr val="F5810D"/>
                </a:solidFill>
                <a:latin typeface="Trebuchet MS" pitchFamily="34" charset="0"/>
              </a:rPr>
              <a:t>Endereço</a:t>
            </a:r>
            <a:r>
              <a:rPr lang="en-US" sz="1900" dirty="0">
                <a:solidFill>
                  <a:srgbClr val="F5810D"/>
                </a:solidFill>
                <a:latin typeface="Trebuchet MS" pitchFamily="34" charset="0"/>
              </a:rPr>
              <a:t> 3: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endereço</a:t>
            </a:r>
            <a:r>
              <a:rPr lang="en-US" sz="1900" dirty="0">
                <a:latin typeface="Trebuchet MS" pitchFamily="34" charset="0"/>
              </a:rPr>
              <a:t> MAC</a:t>
            </a:r>
          </a:p>
          <a:p>
            <a:r>
              <a:rPr lang="en-US" sz="1900" dirty="0">
                <a:latin typeface="Trebuchet MS" pitchFamily="34" charset="0"/>
              </a:rPr>
              <a:t>da interface do </a:t>
            </a:r>
            <a:r>
              <a:rPr lang="en-US" sz="1900" dirty="0" err="1">
                <a:latin typeface="Trebuchet MS" pitchFamily="34" charset="0"/>
              </a:rPr>
              <a:t>roteador</a:t>
            </a:r>
            <a:r>
              <a:rPr lang="en-US" sz="1900" dirty="0">
                <a:latin typeface="Trebuchet MS" pitchFamily="34" charset="0"/>
              </a:rPr>
              <a:t> à </a:t>
            </a:r>
            <a:r>
              <a:rPr lang="en-US" sz="1900" dirty="0" err="1">
                <a:latin typeface="Trebuchet MS" pitchFamily="34" charset="0"/>
              </a:rPr>
              <a:t>qual</a:t>
            </a:r>
            <a:r>
              <a:rPr lang="en-US" sz="1900" dirty="0">
                <a:latin typeface="Trebuchet MS" pitchFamily="34" charset="0"/>
              </a:rPr>
              <a:t> o AP é </a:t>
            </a:r>
            <a:r>
              <a:rPr lang="en-US" sz="1900" dirty="0" err="1">
                <a:latin typeface="Trebuchet MS" pitchFamily="34" charset="0"/>
              </a:rPr>
              <a:t>ligado</a:t>
            </a:r>
            <a:endParaRPr lang="en-US" sz="1900" dirty="0">
              <a:latin typeface="Trebuchet MS" pitchFamily="34" charset="0"/>
            </a:endParaRPr>
          </a:p>
        </p:txBody>
      </p:sp>
      <p:sp>
        <p:nvSpPr>
          <p:cNvPr id="11" name="Text Box 58"/>
          <p:cNvSpPr txBox="1">
            <a:spLocks noChangeArrowheads="1"/>
          </p:cNvSpPr>
          <p:nvPr/>
        </p:nvSpPr>
        <p:spPr bwMode="auto">
          <a:xfrm>
            <a:off x="5422900" y="3876675"/>
            <a:ext cx="3511551" cy="1554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900" dirty="0" err="1">
                <a:solidFill>
                  <a:srgbClr val="F5810D"/>
                </a:solidFill>
                <a:latin typeface="Trebuchet MS" pitchFamily="34" charset="0"/>
              </a:rPr>
              <a:t>Endereço</a:t>
            </a:r>
            <a:r>
              <a:rPr lang="en-US" sz="1900" dirty="0">
                <a:solidFill>
                  <a:srgbClr val="F5810D"/>
                </a:solidFill>
                <a:latin typeface="Trebuchet MS" pitchFamily="34" charset="0"/>
              </a:rPr>
              <a:t> 4: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usado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apenas</a:t>
            </a:r>
            <a:r>
              <a:rPr lang="en-US" sz="1900" dirty="0">
                <a:latin typeface="Trebuchet MS" pitchFamily="34" charset="0"/>
              </a:rPr>
              <a:t> no </a:t>
            </a:r>
            <a:r>
              <a:rPr lang="en-US" sz="1900" dirty="0" err="1">
                <a:latin typeface="Trebuchet MS" pitchFamily="34" charset="0"/>
              </a:rPr>
              <a:t>modo</a:t>
            </a:r>
            <a:r>
              <a:rPr lang="en-US" sz="1900" dirty="0">
                <a:latin typeface="Trebuchet MS" pitchFamily="34" charset="0"/>
              </a:rPr>
              <a:t> ad </a:t>
            </a:r>
            <a:r>
              <a:rPr lang="en-US" sz="1900" dirty="0" smtClean="0">
                <a:latin typeface="Trebuchet MS" pitchFamily="34" charset="0"/>
              </a:rPr>
              <a:t>hoc</a:t>
            </a:r>
          </a:p>
          <a:p>
            <a:r>
              <a:rPr lang="pt-BR" sz="1900" dirty="0" smtClean="0">
                <a:latin typeface="Trebuchet MS" pitchFamily="34" charset="0"/>
              </a:rPr>
              <a:t>(indica </a:t>
            </a:r>
            <a:r>
              <a:rPr lang="pt-BR" sz="1900" dirty="0">
                <a:latin typeface="Trebuchet MS" pitchFamily="34" charset="0"/>
              </a:rPr>
              <a:t>o endereço MAC do </a:t>
            </a:r>
            <a:r>
              <a:rPr lang="pt-BR" sz="1900" dirty="0" smtClean="0">
                <a:latin typeface="Trebuchet MS" pitchFamily="34" charset="0"/>
              </a:rPr>
              <a:t>host </a:t>
            </a:r>
            <a:r>
              <a:rPr lang="pt-BR" sz="1900" dirty="0">
                <a:latin typeface="Trebuchet MS" pitchFamily="34" charset="0"/>
              </a:rPr>
              <a:t>que transmitiu o quadro para o meio sem </a:t>
            </a:r>
            <a:r>
              <a:rPr lang="pt-BR" sz="1900" dirty="0" smtClean="0">
                <a:latin typeface="Trebuchet MS" pitchFamily="34" charset="0"/>
              </a:rPr>
              <a:t>fio</a:t>
            </a:r>
            <a:r>
              <a:rPr lang="en-US" sz="1900" dirty="0" smtClean="0">
                <a:latin typeface="Trebuchet MS" pitchFamily="34" charset="0"/>
              </a:rPr>
              <a:t>)</a:t>
            </a:r>
            <a:endParaRPr lang="en-US" sz="1900" dirty="0">
              <a:latin typeface="Trebuchet MS" pitchFamily="34" charset="0"/>
            </a:endParaRPr>
          </a:p>
        </p:txBody>
      </p:sp>
      <p:sp>
        <p:nvSpPr>
          <p:cNvPr id="12" name="Line 64"/>
          <p:cNvSpPr>
            <a:spLocks noChangeShapeType="1"/>
          </p:cNvSpPr>
          <p:nvPr/>
        </p:nvSpPr>
        <p:spPr bwMode="auto">
          <a:xfrm flipH="1" flipV="1">
            <a:off x="6946901" y="3370263"/>
            <a:ext cx="225425" cy="546100"/>
          </a:xfrm>
          <a:prstGeom prst="line">
            <a:avLst/>
          </a:prstGeom>
          <a:noFill/>
          <a:ln w="25400">
            <a:solidFill>
              <a:srgbClr val="F5810D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5906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Conceito de Mobilidade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r>
              <a:rPr lang="pt-PT" dirty="0" smtClean="0"/>
              <a:t>Ganhou força com a explosão de celulares e </a:t>
            </a:r>
            <a:r>
              <a:rPr lang="pt-PT" dirty="0" err="1" smtClean="0"/>
              <a:t>notebooks</a:t>
            </a:r>
            <a:endParaRPr lang="pt-PT" dirty="0" smtClean="0"/>
          </a:p>
          <a:p>
            <a:r>
              <a:rPr lang="pt-PT" dirty="0" smtClean="0"/>
              <a:t>O que é um usuário móvel?</a:t>
            </a:r>
          </a:p>
          <a:p>
            <a:pPr lvl="1"/>
            <a:r>
              <a:rPr lang="pt-PT" dirty="0" smtClean="0"/>
              <a:t>Um usuário que se move numa sala com um </a:t>
            </a:r>
            <a:r>
              <a:rPr lang="pt-PT" dirty="0" err="1" smtClean="0"/>
              <a:t>notebook</a:t>
            </a:r>
            <a:r>
              <a:rPr lang="pt-PT" dirty="0" smtClean="0"/>
              <a:t> (</a:t>
            </a:r>
            <a:r>
              <a:rPr lang="pt-PT" dirty="0" err="1" smtClean="0"/>
              <a:t>WiFi</a:t>
            </a:r>
            <a:r>
              <a:rPr lang="pt-PT" dirty="0" smtClean="0"/>
              <a:t>)?</a:t>
            </a:r>
          </a:p>
          <a:p>
            <a:pPr lvl="1"/>
            <a:r>
              <a:rPr lang="pt-PT" dirty="0" smtClean="0"/>
              <a:t>Um usuário que usa seu </a:t>
            </a:r>
            <a:r>
              <a:rPr lang="pt-PT" dirty="0" err="1" smtClean="0"/>
              <a:t>notebook</a:t>
            </a:r>
            <a:r>
              <a:rPr lang="pt-PT" dirty="0" smtClean="0"/>
              <a:t> em casa e no trabalho?</a:t>
            </a:r>
          </a:p>
          <a:p>
            <a:pPr lvl="1"/>
            <a:r>
              <a:rPr lang="pt-PT" dirty="0" smtClean="0"/>
              <a:t>Um usuário que se anda com o celular?</a:t>
            </a:r>
          </a:p>
          <a:p>
            <a:pPr lvl="1"/>
            <a:r>
              <a:rPr lang="pt-PT" dirty="0" smtClean="0"/>
              <a:t>Um usuário que está a 80Km/h num carro (desde que não dirigindo!)?</a:t>
            </a:r>
          </a:p>
          <a:p>
            <a:pPr lvl="1"/>
            <a:r>
              <a:rPr lang="pt-PT" dirty="0" smtClean="0"/>
              <a:t>Um usuário que se move e depende de outro dispositivo (também móvel) para ter acesso à rede?</a:t>
            </a:r>
          </a:p>
          <a:p>
            <a:pPr lvl="1"/>
            <a:endParaRPr lang="pt-B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Wireless – 802.11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188275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Recursos Interessantes</a:t>
            </a:r>
          </a:p>
          <a:p>
            <a:pPr lvl="1"/>
            <a:r>
              <a:rPr lang="pt-BR" dirty="0" smtClean="0"/>
              <a:t>Mobilidade numa subrede IP</a:t>
            </a:r>
          </a:p>
          <a:p>
            <a:pPr lvl="2"/>
            <a:r>
              <a:rPr lang="pt-BR" dirty="0" smtClean="0"/>
              <a:t>Como o switch (camada 2) vai entender que H1 foi transferido de AP?</a:t>
            </a:r>
          </a:p>
          <a:p>
            <a:pPr lvl="3"/>
            <a:r>
              <a:rPr lang="pt-BR" dirty="0" smtClean="0"/>
              <a:t>Ele não entende 802.11</a:t>
            </a:r>
          </a:p>
          <a:p>
            <a:pPr lvl="3"/>
            <a:r>
              <a:rPr lang="pt-BR" dirty="0" smtClean="0"/>
              <a:t>“Adaptação”</a:t>
            </a:r>
          </a:p>
          <a:p>
            <a:pPr lvl="4"/>
            <a:r>
              <a:rPr lang="pt-BR" dirty="0" smtClean="0"/>
              <a:t>AP2 notifica novos hosts</a:t>
            </a:r>
          </a:p>
          <a:p>
            <a:pPr lvl="3"/>
            <a:r>
              <a:rPr lang="pt-BR" dirty="0" smtClean="0"/>
              <a:t>Desenvolvido protocolo</a:t>
            </a:r>
          </a:p>
          <a:p>
            <a:pPr lvl="4"/>
            <a:r>
              <a:rPr lang="pt-BR" dirty="0" smtClean="0"/>
              <a:t>802.11f – IAPP </a:t>
            </a:r>
            <a:r>
              <a:rPr lang="pt-BR" dirty="0"/>
              <a:t>(Inter-Access-Point </a:t>
            </a:r>
            <a:r>
              <a:rPr lang="pt-BR" dirty="0" smtClean="0"/>
              <a:t>Protocol)</a:t>
            </a:r>
          </a:p>
          <a:p>
            <a:pPr lvl="3"/>
            <a:r>
              <a:rPr lang="pt-BR" dirty="0" smtClean="0"/>
              <a:t>O que aconteceria ao invés de um switch, existisse um roteador*?</a:t>
            </a:r>
            <a:endParaRPr lang="pt-BR" dirty="0"/>
          </a:p>
        </p:txBody>
      </p:sp>
      <p:pic>
        <p:nvPicPr>
          <p:cNvPr id="4" name="Picture 98" descr="F:\PUBLISH\PEARSON\Slides\Kurose\figs\Cap06\f061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5475" y="3233588"/>
            <a:ext cx="3463029" cy="235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88224" y="3068960"/>
            <a:ext cx="158417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1400" dirty="0" smtClean="0"/>
              <a:t>Switch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11513635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Wireless – 802.11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Recursos Interessantes</a:t>
            </a:r>
          </a:p>
          <a:p>
            <a:pPr lvl="1"/>
            <a:r>
              <a:rPr lang="pt-BR" dirty="0" smtClean="0"/>
              <a:t>Controle Adaptativo da Taxa de Transmissão</a:t>
            </a:r>
          </a:p>
          <a:p>
            <a:pPr lvl="2"/>
            <a:r>
              <a:rPr lang="pt-BR" dirty="0" smtClean="0"/>
              <a:t>Se o usuário chegar mais perdo de um AP é provavél uma menor SNR</a:t>
            </a:r>
          </a:p>
          <a:p>
            <a:pPr lvl="2"/>
            <a:r>
              <a:rPr lang="pt-BR" dirty="0" smtClean="0"/>
              <a:t>Possível adaptar a modulação da camada física</a:t>
            </a:r>
          </a:p>
          <a:p>
            <a:pPr lvl="2"/>
            <a:r>
              <a:rPr lang="pt-BR" dirty="0" smtClean="0"/>
              <a:t>Mecanismo de adaptação tem funcionamento semelhante ao TCP</a:t>
            </a:r>
          </a:p>
          <a:p>
            <a:pPr lvl="3"/>
            <a:r>
              <a:rPr lang="pt-BR" dirty="0" smtClean="0"/>
              <a:t>Se a potência di sinal aumenta, envie mais!!!</a:t>
            </a:r>
            <a:endParaRPr lang="pt-BR" dirty="0"/>
          </a:p>
          <a:p>
            <a:pPr>
              <a:buNone/>
            </a:pPr>
            <a:r>
              <a:rPr lang="pt-BR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5393784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Wireless – 802.11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Recursos Interessantes</a:t>
            </a:r>
          </a:p>
          <a:p>
            <a:pPr lvl="1"/>
            <a:r>
              <a:rPr lang="pt-BR" dirty="0" smtClean="0"/>
              <a:t>Gerenciamento de Energia	</a:t>
            </a:r>
          </a:p>
          <a:p>
            <a:pPr lvl="2"/>
            <a:r>
              <a:rPr lang="pt-BR" dirty="0" smtClean="0"/>
              <a:t>No frame (quadro) 802.11 exite um campo de 1 bit que permite habilitar o gerenciamento de energia</a:t>
            </a:r>
          </a:p>
          <a:p>
            <a:pPr lvl="2"/>
            <a:r>
              <a:rPr lang="pt-BR" dirty="0" smtClean="0"/>
              <a:t>Um host pode alternar entre o  modo ativo e sleep</a:t>
            </a:r>
          </a:p>
          <a:p>
            <a:pPr lvl="2"/>
            <a:r>
              <a:rPr lang="pt-BR" dirty="0" smtClean="0"/>
              <a:t>Se não tem nada a enviar, manda um quadro ao AP com o bit de gerenciamento de energia igual a 1</a:t>
            </a:r>
          </a:p>
          <a:p>
            <a:pPr lvl="2"/>
            <a:r>
              <a:rPr lang="pt-BR" dirty="0" smtClean="0"/>
              <a:t>Se o AP precisar enviar um quadro, ele “acorda” o host</a:t>
            </a:r>
          </a:p>
          <a:p>
            <a:pPr lvl="3"/>
            <a:r>
              <a:rPr lang="pt-BR" dirty="0" smtClean="0"/>
              <a:t>Armazenar os quadros </a:t>
            </a:r>
          </a:p>
          <a:p>
            <a:pPr lvl="2"/>
            <a:r>
              <a:rPr lang="pt-BR" dirty="0" smtClean="0"/>
              <a:t>Se o host nao tem nada a receber, pode deixar o host 99% do tempo em modo sleep</a:t>
            </a:r>
          </a:p>
        </p:txBody>
      </p:sp>
    </p:spTree>
    <p:extLst>
      <p:ext uri="{BB962C8B-B14F-4D97-AF65-F5344CB8AC3E}">
        <p14:creationId xmlns:p14="http://schemas.microsoft.com/office/powerpoint/2010/main" val="38459453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WiMAX – 802.16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Arquitetura de Rede – Visão Geral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2060849"/>
            <a:ext cx="7699769" cy="4772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56" y="6381328"/>
            <a:ext cx="2114550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7602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WiMAX – 802.16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Arquitetura de Rede – Visão Geral</a:t>
            </a:r>
          </a:p>
          <a:p>
            <a:pPr lvl="1"/>
            <a:r>
              <a:rPr lang="pt-BR" dirty="0" smtClean="0"/>
              <a:t>BASE </a:t>
            </a:r>
            <a:r>
              <a:rPr lang="pt-BR" dirty="0"/>
              <a:t>STATION (BS)</a:t>
            </a:r>
          </a:p>
          <a:p>
            <a:pPr lvl="2"/>
            <a:r>
              <a:rPr lang="pt-BR" dirty="0"/>
              <a:t>Realiza interface entre a rede sem fio e uma </a:t>
            </a:r>
            <a:r>
              <a:rPr lang="pt-BR" dirty="0" smtClean="0"/>
              <a:t>cabeada.</a:t>
            </a:r>
            <a:endParaRPr lang="pt-BR" dirty="0"/>
          </a:p>
          <a:p>
            <a:pPr lvl="2"/>
            <a:r>
              <a:rPr lang="pt-BR" dirty="0"/>
              <a:t>Suporta interfaces como IP, </a:t>
            </a:r>
            <a:r>
              <a:rPr lang="pt-BR" dirty="0" smtClean="0"/>
              <a:t>Ethernet, ATM...</a:t>
            </a:r>
            <a:endParaRPr lang="pt-BR" dirty="0"/>
          </a:p>
          <a:p>
            <a:pPr lvl="1"/>
            <a:r>
              <a:rPr lang="pt-BR" dirty="0" smtClean="0"/>
              <a:t>SUBSCRIBER </a:t>
            </a:r>
            <a:r>
              <a:rPr lang="pt-BR" dirty="0"/>
              <a:t>STATION (SS</a:t>
            </a:r>
            <a:r>
              <a:rPr lang="pt-BR" dirty="0" smtClean="0"/>
              <a:t>) ou REMOTE STATION (RS)</a:t>
            </a:r>
            <a:endParaRPr lang="pt-BR" dirty="0"/>
          </a:p>
          <a:p>
            <a:pPr lvl="2"/>
            <a:r>
              <a:rPr lang="pt-BR" dirty="0"/>
              <a:t>Permite acesso a rede </a:t>
            </a:r>
            <a:r>
              <a:rPr lang="pt-BR" dirty="0" smtClean="0"/>
              <a:t>através de </a:t>
            </a:r>
            <a:r>
              <a:rPr lang="pt-BR" dirty="0"/>
              <a:t>enlaces com a BS.</a:t>
            </a:r>
          </a:p>
          <a:p>
            <a:pPr lvl="2"/>
            <a:r>
              <a:rPr lang="pt-BR" dirty="0" smtClean="0"/>
              <a:t>Uma </a:t>
            </a:r>
            <a:r>
              <a:rPr lang="pt-BR" dirty="0"/>
              <a:t>SS pode se conectar com uma ou mais SS intermediárias.</a:t>
            </a:r>
          </a:p>
          <a:p>
            <a:pPr lvl="2"/>
            <a:r>
              <a:rPr lang="pt-BR" dirty="0"/>
              <a:t>Limita-se pela taxa de transmissão da BS</a:t>
            </a:r>
            <a:r>
              <a:rPr lang="pt-BR" dirty="0" smtClean="0"/>
              <a:t>.</a:t>
            </a:r>
          </a:p>
          <a:p>
            <a:pPr lvl="2"/>
            <a:r>
              <a:rPr lang="pt-BR" dirty="0" smtClean="0"/>
              <a:t>E se uma SS for móvel?</a:t>
            </a:r>
          </a:p>
          <a:p>
            <a:pPr lvl="2"/>
            <a:r>
              <a:rPr lang="pt-BR" dirty="0" smtClean="0"/>
              <a:t>E se a quantidade de SS em RELAY aumentar?</a:t>
            </a:r>
            <a:endParaRPr lang="pt-BR" dirty="0"/>
          </a:p>
          <a:p>
            <a:pPr lvl="1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6036767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WiMAX – 802.16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Arquitetura de Rede – Visão Geral</a:t>
            </a:r>
          </a:p>
          <a:p>
            <a:pPr lvl="1"/>
            <a:r>
              <a:rPr lang="pt-BR" dirty="0" smtClean="0"/>
              <a:t>Arquitetura Femto cell (femtocell)</a:t>
            </a:r>
          </a:p>
          <a:p>
            <a:pPr lvl="2"/>
            <a:r>
              <a:rPr lang="pt-BR" dirty="0" smtClean="0"/>
              <a:t>Estações celular de baixa potência</a:t>
            </a:r>
          </a:p>
          <a:p>
            <a:pPr lvl="2"/>
            <a:r>
              <a:rPr lang="pt-BR" dirty="0" smtClean="0"/>
              <a:t>Pode ser utilizada em locais remotos com internet de pouca largura de banda</a:t>
            </a:r>
          </a:p>
          <a:p>
            <a:pPr lvl="2"/>
            <a:r>
              <a:rPr lang="pt-BR" dirty="0" smtClean="0"/>
              <a:t>Alternativa para locais remotos com suporte a outras tecnologias</a:t>
            </a:r>
          </a:p>
        </p:txBody>
      </p:sp>
    </p:spTree>
    <p:extLst>
      <p:ext uri="{BB962C8B-B14F-4D97-AF65-F5344CB8AC3E}">
        <p14:creationId xmlns:p14="http://schemas.microsoft.com/office/powerpoint/2010/main" val="17151326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WiMAX – 802.16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Suporte a handoff</a:t>
            </a:r>
          </a:p>
          <a:p>
            <a:pPr lvl="1"/>
            <a:r>
              <a:rPr lang="pt-BR" dirty="0" smtClean="0"/>
              <a:t>Quando isso ocorre existe perda de QoS</a:t>
            </a:r>
          </a:p>
          <a:p>
            <a:pPr lvl="1"/>
            <a:r>
              <a:rPr lang="pt-BR" dirty="0" smtClean="0"/>
              <a:t>A versão 802.11m suporta velocidades até 350km/h!</a:t>
            </a:r>
          </a:p>
          <a:p>
            <a:pPr lvl="2"/>
            <a:r>
              <a:rPr lang="pt-BR" dirty="0"/>
              <a:t>Hand-Off Interruption: &lt; 30 ms </a:t>
            </a:r>
            <a:endParaRPr lang="pt-BR" dirty="0" smtClean="0"/>
          </a:p>
        </p:txBody>
      </p:sp>
      <p:pic>
        <p:nvPicPr>
          <p:cNvPr id="4" name="Picture 9" descr="C:\Documents and Settings\Romildo\Configurações locais\Temporary Internet Files\Content.IE5\CPJBENPG\MCj03499930000[1].wm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2375" y="4004493"/>
            <a:ext cx="1066800" cy="179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C:\Documents and Settings\Romildo\Configurações locais\Temporary Internet Files\Content.IE5\CPJBENPG\MCj03499930000[1].wm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14313" y="3933056"/>
            <a:ext cx="1076325" cy="179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upo 168"/>
          <p:cNvGrpSpPr>
            <a:grpSpLocks/>
          </p:cNvGrpSpPr>
          <p:nvPr/>
        </p:nvGrpSpPr>
        <p:grpSpPr bwMode="auto">
          <a:xfrm>
            <a:off x="1143000" y="4361681"/>
            <a:ext cx="6643688" cy="1500187"/>
            <a:chOff x="1071538" y="1643050"/>
            <a:chExt cx="6643734" cy="1500198"/>
          </a:xfrm>
        </p:grpSpPr>
        <p:grpSp>
          <p:nvGrpSpPr>
            <p:cNvPr id="7" name="Grupo 169"/>
            <p:cNvGrpSpPr>
              <a:grpSpLocks/>
            </p:cNvGrpSpPr>
            <p:nvPr/>
          </p:nvGrpSpPr>
          <p:grpSpPr bwMode="auto">
            <a:xfrm>
              <a:off x="3714744" y="2500306"/>
              <a:ext cx="1285884" cy="642942"/>
              <a:chOff x="4714875" y="3429000"/>
              <a:chExt cx="1309688" cy="714375"/>
            </a:xfrm>
          </p:grpSpPr>
          <p:sp>
            <p:nvSpPr>
              <p:cNvPr id="10" name="AutoShape 69"/>
              <p:cNvSpPr>
                <a:spLocks noChangeAspect="1" noChangeArrowheads="1" noTextEdit="1"/>
              </p:cNvSpPr>
              <p:nvPr/>
            </p:nvSpPr>
            <p:spPr bwMode="auto">
              <a:xfrm>
                <a:off x="4714875" y="3429000"/>
                <a:ext cx="1309688" cy="71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1" name="Freeform 72"/>
              <p:cNvSpPr>
                <a:spLocks/>
              </p:cNvSpPr>
              <p:nvPr/>
            </p:nvSpPr>
            <p:spPr bwMode="auto">
              <a:xfrm>
                <a:off x="5902325" y="3789363"/>
                <a:ext cx="60325" cy="95250"/>
              </a:xfrm>
              <a:custGeom>
                <a:avLst/>
                <a:gdLst>
                  <a:gd name="T0" fmla="*/ 2147483647 w 38"/>
                  <a:gd name="T1" fmla="*/ 2147483647 h 60"/>
                  <a:gd name="T2" fmla="*/ 0 w 38"/>
                  <a:gd name="T3" fmla="*/ 2147483647 h 60"/>
                  <a:gd name="T4" fmla="*/ 0 w 38"/>
                  <a:gd name="T5" fmla="*/ 0 h 60"/>
                  <a:gd name="T6" fmla="*/ 2147483647 w 38"/>
                  <a:gd name="T7" fmla="*/ 0 h 60"/>
                  <a:gd name="T8" fmla="*/ 2147483647 w 38"/>
                  <a:gd name="T9" fmla="*/ 2147483647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60"/>
                  <a:gd name="T17" fmla="*/ 38 w 38"/>
                  <a:gd name="T18" fmla="*/ 60 h 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60">
                    <a:moveTo>
                      <a:pt x="38" y="60"/>
                    </a:moveTo>
                    <a:lnTo>
                      <a:pt x="0" y="54"/>
                    </a:lnTo>
                    <a:lnTo>
                      <a:pt x="0" y="0"/>
                    </a:lnTo>
                    <a:lnTo>
                      <a:pt x="37" y="0"/>
                    </a:lnTo>
                    <a:lnTo>
                      <a:pt x="38" y="60"/>
                    </a:lnTo>
                    <a:close/>
                  </a:path>
                </a:pathLst>
              </a:custGeom>
              <a:solidFill>
                <a:srgbClr val="D1C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2" name="Freeform 73"/>
              <p:cNvSpPr>
                <a:spLocks/>
              </p:cNvSpPr>
              <p:nvPr/>
            </p:nvSpPr>
            <p:spPr bwMode="auto">
              <a:xfrm>
                <a:off x="4808538" y="3875088"/>
                <a:ext cx="163513" cy="138113"/>
              </a:xfrm>
              <a:custGeom>
                <a:avLst/>
                <a:gdLst>
                  <a:gd name="T0" fmla="*/ 2147483647 w 103"/>
                  <a:gd name="T1" fmla="*/ 0 h 87"/>
                  <a:gd name="T2" fmla="*/ 2147483647 w 103"/>
                  <a:gd name="T3" fmla="*/ 0 h 87"/>
                  <a:gd name="T4" fmla="*/ 0 w 103"/>
                  <a:gd name="T5" fmla="*/ 2147483647 h 87"/>
                  <a:gd name="T6" fmla="*/ 0 w 103"/>
                  <a:gd name="T7" fmla="*/ 2147483647 h 87"/>
                  <a:gd name="T8" fmla="*/ 0 w 103"/>
                  <a:gd name="T9" fmla="*/ 2147483647 h 87"/>
                  <a:gd name="T10" fmla="*/ 2147483647 w 103"/>
                  <a:gd name="T11" fmla="*/ 2147483647 h 87"/>
                  <a:gd name="T12" fmla="*/ 2147483647 w 103"/>
                  <a:gd name="T13" fmla="*/ 2147483647 h 87"/>
                  <a:gd name="T14" fmla="*/ 2147483647 w 103"/>
                  <a:gd name="T15" fmla="*/ 2147483647 h 87"/>
                  <a:gd name="T16" fmla="*/ 2147483647 w 103"/>
                  <a:gd name="T17" fmla="*/ 2147483647 h 87"/>
                  <a:gd name="T18" fmla="*/ 2147483647 w 103"/>
                  <a:gd name="T19" fmla="*/ 2147483647 h 87"/>
                  <a:gd name="T20" fmla="*/ 2147483647 w 103"/>
                  <a:gd name="T21" fmla="*/ 2147483647 h 87"/>
                  <a:gd name="T22" fmla="*/ 2147483647 w 103"/>
                  <a:gd name="T23" fmla="*/ 2147483647 h 87"/>
                  <a:gd name="T24" fmla="*/ 2147483647 w 103"/>
                  <a:gd name="T25" fmla="*/ 2147483647 h 87"/>
                  <a:gd name="T26" fmla="*/ 2147483647 w 103"/>
                  <a:gd name="T27" fmla="*/ 2147483647 h 87"/>
                  <a:gd name="T28" fmla="*/ 2147483647 w 103"/>
                  <a:gd name="T29" fmla="*/ 2147483647 h 87"/>
                  <a:gd name="T30" fmla="*/ 2147483647 w 103"/>
                  <a:gd name="T31" fmla="*/ 2147483647 h 87"/>
                  <a:gd name="T32" fmla="*/ 2147483647 w 103"/>
                  <a:gd name="T33" fmla="*/ 2147483647 h 87"/>
                  <a:gd name="T34" fmla="*/ 2147483647 w 103"/>
                  <a:gd name="T35" fmla="*/ 2147483647 h 87"/>
                  <a:gd name="T36" fmla="*/ 2147483647 w 103"/>
                  <a:gd name="T37" fmla="*/ 2147483647 h 87"/>
                  <a:gd name="T38" fmla="*/ 2147483647 w 103"/>
                  <a:gd name="T39" fmla="*/ 2147483647 h 87"/>
                  <a:gd name="T40" fmla="*/ 2147483647 w 103"/>
                  <a:gd name="T41" fmla="*/ 2147483647 h 87"/>
                  <a:gd name="T42" fmla="*/ 2147483647 w 103"/>
                  <a:gd name="T43" fmla="*/ 2147483647 h 87"/>
                  <a:gd name="T44" fmla="*/ 2147483647 w 103"/>
                  <a:gd name="T45" fmla="*/ 2147483647 h 87"/>
                  <a:gd name="T46" fmla="*/ 2147483647 w 103"/>
                  <a:gd name="T47" fmla="*/ 2147483647 h 87"/>
                  <a:gd name="T48" fmla="*/ 2147483647 w 103"/>
                  <a:gd name="T49" fmla="*/ 2147483647 h 87"/>
                  <a:gd name="T50" fmla="*/ 2147483647 w 103"/>
                  <a:gd name="T51" fmla="*/ 2147483647 h 87"/>
                  <a:gd name="T52" fmla="*/ 2147483647 w 103"/>
                  <a:gd name="T53" fmla="*/ 2147483647 h 87"/>
                  <a:gd name="T54" fmla="*/ 2147483647 w 103"/>
                  <a:gd name="T55" fmla="*/ 2147483647 h 87"/>
                  <a:gd name="T56" fmla="*/ 2147483647 w 103"/>
                  <a:gd name="T57" fmla="*/ 2147483647 h 87"/>
                  <a:gd name="T58" fmla="*/ 2147483647 w 103"/>
                  <a:gd name="T59" fmla="*/ 2147483647 h 87"/>
                  <a:gd name="T60" fmla="*/ 2147483647 w 103"/>
                  <a:gd name="T61" fmla="*/ 2147483647 h 87"/>
                  <a:gd name="T62" fmla="*/ 2147483647 w 103"/>
                  <a:gd name="T63" fmla="*/ 2147483647 h 87"/>
                  <a:gd name="T64" fmla="*/ 2147483647 w 103"/>
                  <a:gd name="T65" fmla="*/ 2147483647 h 87"/>
                  <a:gd name="T66" fmla="*/ 2147483647 w 103"/>
                  <a:gd name="T67" fmla="*/ 2147483647 h 87"/>
                  <a:gd name="T68" fmla="*/ 2147483647 w 103"/>
                  <a:gd name="T69" fmla="*/ 2147483647 h 87"/>
                  <a:gd name="T70" fmla="*/ 2147483647 w 103"/>
                  <a:gd name="T71" fmla="*/ 2147483647 h 87"/>
                  <a:gd name="T72" fmla="*/ 2147483647 w 103"/>
                  <a:gd name="T73" fmla="*/ 0 h 87"/>
                  <a:gd name="T74" fmla="*/ 2147483647 w 103"/>
                  <a:gd name="T75" fmla="*/ 0 h 8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3"/>
                  <a:gd name="T115" fmla="*/ 0 h 87"/>
                  <a:gd name="T116" fmla="*/ 103 w 103"/>
                  <a:gd name="T117" fmla="*/ 87 h 8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3" h="87">
                    <a:moveTo>
                      <a:pt x="2" y="0"/>
                    </a:moveTo>
                    <a:lnTo>
                      <a:pt x="2" y="0"/>
                    </a:lnTo>
                    <a:lnTo>
                      <a:pt x="0" y="12"/>
                    </a:lnTo>
                    <a:lnTo>
                      <a:pt x="0" y="23"/>
                    </a:lnTo>
                    <a:lnTo>
                      <a:pt x="3" y="33"/>
                    </a:lnTo>
                    <a:lnTo>
                      <a:pt x="4" y="42"/>
                    </a:lnTo>
                    <a:lnTo>
                      <a:pt x="7" y="50"/>
                    </a:lnTo>
                    <a:lnTo>
                      <a:pt x="11" y="58"/>
                    </a:lnTo>
                    <a:lnTo>
                      <a:pt x="15" y="65"/>
                    </a:lnTo>
                    <a:lnTo>
                      <a:pt x="23" y="74"/>
                    </a:lnTo>
                    <a:lnTo>
                      <a:pt x="33" y="81"/>
                    </a:lnTo>
                    <a:lnTo>
                      <a:pt x="37" y="83"/>
                    </a:lnTo>
                    <a:lnTo>
                      <a:pt x="42" y="85"/>
                    </a:lnTo>
                    <a:lnTo>
                      <a:pt x="46" y="87"/>
                    </a:lnTo>
                    <a:lnTo>
                      <a:pt x="52" y="87"/>
                    </a:lnTo>
                    <a:lnTo>
                      <a:pt x="57" y="87"/>
                    </a:lnTo>
                    <a:lnTo>
                      <a:pt x="62" y="85"/>
                    </a:lnTo>
                    <a:lnTo>
                      <a:pt x="68" y="83"/>
                    </a:lnTo>
                    <a:lnTo>
                      <a:pt x="72" y="81"/>
                    </a:lnTo>
                    <a:lnTo>
                      <a:pt x="81" y="74"/>
                    </a:lnTo>
                    <a:lnTo>
                      <a:pt x="88" y="65"/>
                    </a:lnTo>
                    <a:lnTo>
                      <a:pt x="95" y="55"/>
                    </a:lnTo>
                    <a:lnTo>
                      <a:pt x="99" y="44"/>
                    </a:lnTo>
                    <a:lnTo>
                      <a:pt x="101" y="34"/>
                    </a:lnTo>
                    <a:lnTo>
                      <a:pt x="103" y="23"/>
                    </a:lnTo>
                    <a:lnTo>
                      <a:pt x="103" y="16"/>
                    </a:lnTo>
                    <a:lnTo>
                      <a:pt x="35" y="6"/>
                    </a:lnTo>
                    <a:lnTo>
                      <a:pt x="35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3" name="Freeform 74"/>
              <p:cNvSpPr>
                <a:spLocks/>
              </p:cNvSpPr>
              <p:nvPr/>
            </p:nvSpPr>
            <p:spPr bwMode="auto">
              <a:xfrm>
                <a:off x="5508625" y="3802063"/>
                <a:ext cx="114300" cy="211138"/>
              </a:xfrm>
              <a:custGeom>
                <a:avLst/>
                <a:gdLst>
                  <a:gd name="T0" fmla="*/ 2147483647 w 72"/>
                  <a:gd name="T1" fmla="*/ 2147483647 h 133"/>
                  <a:gd name="T2" fmla="*/ 2147483647 w 72"/>
                  <a:gd name="T3" fmla="*/ 2147483647 h 133"/>
                  <a:gd name="T4" fmla="*/ 2147483647 w 72"/>
                  <a:gd name="T5" fmla="*/ 2147483647 h 133"/>
                  <a:gd name="T6" fmla="*/ 2147483647 w 72"/>
                  <a:gd name="T7" fmla="*/ 2147483647 h 133"/>
                  <a:gd name="T8" fmla="*/ 2147483647 w 72"/>
                  <a:gd name="T9" fmla="*/ 2147483647 h 133"/>
                  <a:gd name="T10" fmla="*/ 2147483647 w 72"/>
                  <a:gd name="T11" fmla="*/ 0 h 133"/>
                  <a:gd name="T12" fmla="*/ 2147483647 w 72"/>
                  <a:gd name="T13" fmla="*/ 0 h 133"/>
                  <a:gd name="T14" fmla="*/ 2147483647 w 72"/>
                  <a:gd name="T15" fmla="*/ 2147483647 h 133"/>
                  <a:gd name="T16" fmla="*/ 2147483647 w 72"/>
                  <a:gd name="T17" fmla="*/ 2147483647 h 133"/>
                  <a:gd name="T18" fmla="*/ 2147483647 w 72"/>
                  <a:gd name="T19" fmla="*/ 2147483647 h 133"/>
                  <a:gd name="T20" fmla="*/ 2147483647 w 72"/>
                  <a:gd name="T21" fmla="*/ 2147483647 h 133"/>
                  <a:gd name="T22" fmla="*/ 2147483647 w 72"/>
                  <a:gd name="T23" fmla="*/ 2147483647 h 133"/>
                  <a:gd name="T24" fmla="*/ 2147483647 w 72"/>
                  <a:gd name="T25" fmla="*/ 2147483647 h 133"/>
                  <a:gd name="T26" fmla="*/ 2147483647 w 72"/>
                  <a:gd name="T27" fmla="*/ 2147483647 h 133"/>
                  <a:gd name="T28" fmla="*/ 0 w 72"/>
                  <a:gd name="T29" fmla="*/ 2147483647 h 133"/>
                  <a:gd name="T30" fmla="*/ 0 w 72"/>
                  <a:gd name="T31" fmla="*/ 2147483647 h 133"/>
                  <a:gd name="T32" fmla="*/ 0 w 72"/>
                  <a:gd name="T33" fmla="*/ 2147483647 h 133"/>
                  <a:gd name="T34" fmla="*/ 0 w 72"/>
                  <a:gd name="T35" fmla="*/ 2147483647 h 133"/>
                  <a:gd name="T36" fmla="*/ 2147483647 w 72"/>
                  <a:gd name="T37" fmla="*/ 2147483647 h 133"/>
                  <a:gd name="T38" fmla="*/ 2147483647 w 72"/>
                  <a:gd name="T39" fmla="*/ 2147483647 h 133"/>
                  <a:gd name="T40" fmla="*/ 2147483647 w 72"/>
                  <a:gd name="T41" fmla="*/ 2147483647 h 133"/>
                  <a:gd name="T42" fmla="*/ 2147483647 w 72"/>
                  <a:gd name="T43" fmla="*/ 2147483647 h 133"/>
                  <a:gd name="T44" fmla="*/ 2147483647 w 72"/>
                  <a:gd name="T45" fmla="*/ 2147483647 h 133"/>
                  <a:gd name="T46" fmla="*/ 2147483647 w 72"/>
                  <a:gd name="T47" fmla="*/ 2147483647 h 133"/>
                  <a:gd name="T48" fmla="*/ 2147483647 w 72"/>
                  <a:gd name="T49" fmla="*/ 2147483647 h 133"/>
                  <a:gd name="T50" fmla="*/ 2147483647 w 72"/>
                  <a:gd name="T51" fmla="*/ 2147483647 h 133"/>
                  <a:gd name="T52" fmla="*/ 2147483647 w 72"/>
                  <a:gd name="T53" fmla="*/ 2147483647 h 133"/>
                  <a:gd name="T54" fmla="*/ 2147483647 w 72"/>
                  <a:gd name="T55" fmla="*/ 2147483647 h 133"/>
                  <a:gd name="T56" fmla="*/ 2147483647 w 72"/>
                  <a:gd name="T57" fmla="*/ 2147483647 h 133"/>
                  <a:gd name="T58" fmla="*/ 2147483647 w 72"/>
                  <a:gd name="T59" fmla="*/ 2147483647 h 133"/>
                  <a:gd name="T60" fmla="*/ 2147483647 w 72"/>
                  <a:gd name="T61" fmla="*/ 2147483647 h 133"/>
                  <a:gd name="T62" fmla="*/ 2147483647 w 72"/>
                  <a:gd name="T63" fmla="*/ 2147483647 h 133"/>
                  <a:gd name="T64" fmla="*/ 2147483647 w 72"/>
                  <a:gd name="T65" fmla="*/ 2147483647 h 133"/>
                  <a:gd name="T66" fmla="*/ 2147483647 w 72"/>
                  <a:gd name="T67" fmla="*/ 2147483647 h 133"/>
                  <a:gd name="T68" fmla="*/ 2147483647 w 72"/>
                  <a:gd name="T69" fmla="*/ 2147483647 h 133"/>
                  <a:gd name="T70" fmla="*/ 2147483647 w 72"/>
                  <a:gd name="T71" fmla="*/ 2147483647 h 133"/>
                  <a:gd name="T72" fmla="*/ 2147483647 w 72"/>
                  <a:gd name="T73" fmla="*/ 2147483647 h 133"/>
                  <a:gd name="T74" fmla="*/ 2147483647 w 72"/>
                  <a:gd name="T75" fmla="*/ 2147483647 h 133"/>
                  <a:gd name="T76" fmla="*/ 2147483647 w 72"/>
                  <a:gd name="T77" fmla="*/ 2147483647 h 133"/>
                  <a:gd name="T78" fmla="*/ 2147483647 w 72"/>
                  <a:gd name="T79" fmla="*/ 2147483647 h 133"/>
                  <a:gd name="T80" fmla="*/ 2147483647 w 72"/>
                  <a:gd name="T81" fmla="*/ 2147483647 h 133"/>
                  <a:gd name="T82" fmla="*/ 2147483647 w 72"/>
                  <a:gd name="T83" fmla="*/ 2147483647 h 133"/>
                  <a:gd name="T84" fmla="*/ 2147483647 w 72"/>
                  <a:gd name="T85" fmla="*/ 2147483647 h 133"/>
                  <a:gd name="T86" fmla="*/ 2147483647 w 72"/>
                  <a:gd name="T87" fmla="*/ 2147483647 h 133"/>
                  <a:gd name="T88" fmla="*/ 2147483647 w 72"/>
                  <a:gd name="T89" fmla="*/ 2147483647 h 133"/>
                  <a:gd name="T90" fmla="*/ 2147483647 w 72"/>
                  <a:gd name="T91" fmla="*/ 2147483647 h 133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72"/>
                  <a:gd name="T139" fmla="*/ 0 h 133"/>
                  <a:gd name="T140" fmla="*/ 72 w 72"/>
                  <a:gd name="T141" fmla="*/ 133 h 133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72" h="133">
                    <a:moveTo>
                      <a:pt x="62" y="19"/>
                    </a:moveTo>
                    <a:lnTo>
                      <a:pt x="62" y="19"/>
                    </a:lnTo>
                    <a:lnTo>
                      <a:pt x="57" y="10"/>
                    </a:lnTo>
                    <a:lnTo>
                      <a:pt x="50" y="4"/>
                    </a:lnTo>
                    <a:lnTo>
                      <a:pt x="43" y="1"/>
                    </a:lnTo>
                    <a:lnTo>
                      <a:pt x="37" y="0"/>
                    </a:lnTo>
                    <a:lnTo>
                      <a:pt x="28" y="1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1" y="19"/>
                    </a:lnTo>
                    <a:lnTo>
                      <a:pt x="6" y="29"/>
                    </a:lnTo>
                    <a:lnTo>
                      <a:pt x="3" y="40"/>
                    </a:lnTo>
                    <a:lnTo>
                      <a:pt x="0" y="52"/>
                    </a:lnTo>
                    <a:lnTo>
                      <a:pt x="0" y="66"/>
                    </a:lnTo>
                    <a:lnTo>
                      <a:pt x="0" y="78"/>
                    </a:lnTo>
                    <a:lnTo>
                      <a:pt x="3" y="90"/>
                    </a:lnTo>
                    <a:lnTo>
                      <a:pt x="6" y="101"/>
                    </a:lnTo>
                    <a:lnTo>
                      <a:pt x="10" y="110"/>
                    </a:lnTo>
                    <a:lnTo>
                      <a:pt x="11" y="113"/>
                    </a:lnTo>
                    <a:lnTo>
                      <a:pt x="16" y="121"/>
                    </a:lnTo>
                    <a:lnTo>
                      <a:pt x="22" y="127"/>
                    </a:lnTo>
                    <a:lnTo>
                      <a:pt x="28" y="131"/>
                    </a:lnTo>
                    <a:lnTo>
                      <a:pt x="37" y="133"/>
                    </a:lnTo>
                    <a:lnTo>
                      <a:pt x="43" y="131"/>
                    </a:lnTo>
                    <a:lnTo>
                      <a:pt x="50" y="127"/>
                    </a:lnTo>
                    <a:lnTo>
                      <a:pt x="57" y="121"/>
                    </a:lnTo>
                    <a:lnTo>
                      <a:pt x="62" y="113"/>
                    </a:lnTo>
                    <a:lnTo>
                      <a:pt x="63" y="110"/>
                    </a:lnTo>
                    <a:lnTo>
                      <a:pt x="68" y="101"/>
                    </a:lnTo>
                    <a:lnTo>
                      <a:pt x="70" y="90"/>
                    </a:lnTo>
                    <a:lnTo>
                      <a:pt x="72" y="78"/>
                    </a:lnTo>
                    <a:lnTo>
                      <a:pt x="72" y="66"/>
                    </a:lnTo>
                    <a:lnTo>
                      <a:pt x="72" y="52"/>
                    </a:lnTo>
                    <a:lnTo>
                      <a:pt x="69" y="40"/>
                    </a:lnTo>
                    <a:lnTo>
                      <a:pt x="66" y="29"/>
                    </a:lnTo>
                    <a:lnTo>
                      <a:pt x="62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4" name="Freeform 75"/>
              <p:cNvSpPr>
                <a:spLocks noEditPoints="1"/>
              </p:cNvSpPr>
              <p:nvPr/>
            </p:nvSpPr>
            <p:spPr bwMode="auto">
              <a:xfrm>
                <a:off x="4759325" y="3432175"/>
                <a:ext cx="1168400" cy="544513"/>
              </a:xfrm>
              <a:custGeom>
                <a:avLst/>
                <a:gdLst>
                  <a:gd name="T0" fmla="*/ 2147483647 w 736"/>
                  <a:gd name="T1" fmla="*/ 2147483647 h 343"/>
                  <a:gd name="T2" fmla="*/ 2147483647 w 736"/>
                  <a:gd name="T3" fmla="*/ 2147483647 h 343"/>
                  <a:gd name="T4" fmla="*/ 2147483647 w 736"/>
                  <a:gd name="T5" fmla="*/ 2147483647 h 343"/>
                  <a:gd name="T6" fmla="*/ 2147483647 w 736"/>
                  <a:gd name="T7" fmla="*/ 2147483647 h 343"/>
                  <a:gd name="T8" fmla="*/ 0 w 736"/>
                  <a:gd name="T9" fmla="*/ 2147483647 h 343"/>
                  <a:gd name="T10" fmla="*/ 0 w 736"/>
                  <a:gd name="T11" fmla="*/ 2147483647 h 343"/>
                  <a:gd name="T12" fmla="*/ 2147483647 w 736"/>
                  <a:gd name="T13" fmla="*/ 2147483647 h 343"/>
                  <a:gd name="T14" fmla="*/ 2147483647 w 736"/>
                  <a:gd name="T15" fmla="*/ 2147483647 h 343"/>
                  <a:gd name="T16" fmla="*/ 2147483647 w 736"/>
                  <a:gd name="T17" fmla="*/ 2147483647 h 343"/>
                  <a:gd name="T18" fmla="*/ 2147483647 w 736"/>
                  <a:gd name="T19" fmla="*/ 2147483647 h 343"/>
                  <a:gd name="T20" fmla="*/ 2147483647 w 736"/>
                  <a:gd name="T21" fmla="*/ 2147483647 h 343"/>
                  <a:gd name="T22" fmla="*/ 2147483647 w 736"/>
                  <a:gd name="T23" fmla="*/ 2147483647 h 343"/>
                  <a:gd name="T24" fmla="*/ 2147483647 w 736"/>
                  <a:gd name="T25" fmla="*/ 2147483647 h 343"/>
                  <a:gd name="T26" fmla="*/ 2147483647 w 736"/>
                  <a:gd name="T27" fmla="*/ 2147483647 h 343"/>
                  <a:gd name="T28" fmla="*/ 2147483647 w 736"/>
                  <a:gd name="T29" fmla="*/ 2147483647 h 343"/>
                  <a:gd name="T30" fmla="*/ 2147483647 w 736"/>
                  <a:gd name="T31" fmla="*/ 2147483647 h 343"/>
                  <a:gd name="T32" fmla="*/ 2147483647 w 736"/>
                  <a:gd name="T33" fmla="*/ 2147483647 h 343"/>
                  <a:gd name="T34" fmla="*/ 2147483647 w 736"/>
                  <a:gd name="T35" fmla="*/ 2147483647 h 343"/>
                  <a:gd name="T36" fmla="*/ 2147483647 w 736"/>
                  <a:gd name="T37" fmla="*/ 2147483647 h 343"/>
                  <a:gd name="T38" fmla="*/ 2147483647 w 736"/>
                  <a:gd name="T39" fmla="*/ 2147483647 h 343"/>
                  <a:gd name="T40" fmla="*/ 2147483647 w 736"/>
                  <a:gd name="T41" fmla="*/ 2147483647 h 343"/>
                  <a:gd name="T42" fmla="*/ 2147483647 w 736"/>
                  <a:gd name="T43" fmla="*/ 2147483647 h 343"/>
                  <a:gd name="T44" fmla="*/ 2147483647 w 736"/>
                  <a:gd name="T45" fmla="*/ 2147483647 h 343"/>
                  <a:gd name="T46" fmla="*/ 2147483647 w 736"/>
                  <a:gd name="T47" fmla="*/ 2147483647 h 343"/>
                  <a:gd name="T48" fmla="*/ 2147483647 w 736"/>
                  <a:gd name="T49" fmla="*/ 2147483647 h 343"/>
                  <a:gd name="T50" fmla="*/ 2147483647 w 736"/>
                  <a:gd name="T51" fmla="*/ 2147483647 h 343"/>
                  <a:gd name="T52" fmla="*/ 2147483647 w 736"/>
                  <a:gd name="T53" fmla="*/ 2147483647 h 343"/>
                  <a:gd name="T54" fmla="*/ 2147483647 w 736"/>
                  <a:gd name="T55" fmla="*/ 2147483647 h 343"/>
                  <a:gd name="T56" fmla="*/ 2147483647 w 736"/>
                  <a:gd name="T57" fmla="*/ 2147483647 h 343"/>
                  <a:gd name="T58" fmla="*/ 2147483647 w 736"/>
                  <a:gd name="T59" fmla="*/ 2147483647 h 343"/>
                  <a:gd name="T60" fmla="*/ 2147483647 w 736"/>
                  <a:gd name="T61" fmla="*/ 2147483647 h 343"/>
                  <a:gd name="T62" fmla="*/ 2147483647 w 736"/>
                  <a:gd name="T63" fmla="*/ 2147483647 h 343"/>
                  <a:gd name="T64" fmla="*/ 2147483647 w 736"/>
                  <a:gd name="T65" fmla="*/ 2147483647 h 343"/>
                  <a:gd name="T66" fmla="*/ 2147483647 w 736"/>
                  <a:gd name="T67" fmla="*/ 2147483647 h 343"/>
                  <a:gd name="T68" fmla="*/ 2147483647 w 736"/>
                  <a:gd name="T69" fmla="*/ 2147483647 h 343"/>
                  <a:gd name="T70" fmla="*/ 2147483647 w 736"/>
                  <a:gd name="T71" fmla="*/ 2147483647 h 343"/>
                  <a:gd name="T72" fmla="*/ 2147483647 w 736"/>
                  <a:gd name="T73" fmla="*/ 2147483647 h 343"/>
                  <a:gd name="T74" fmla="*/ 2147483647 w 736"/>
                  <a:gd name="T75" fmla="*/ 2147483647 h 343"/>
                  <a:gd name="T76" fmla="*/ 2147483647 w 736"/>
                  <a:gd name="T77" fmla="*/ 2147483647 h 343"/>
                  <a:gd name="T78" fmla="*/ 2147483647 w 736"/>
                  <a:gd name="T79" fmla="*/ 2147483647 h 343"/>
                  <a:gd name="T80" fmla="*/ 2147483647 w 736"/>
                  <a:gd name="T81" fmla="*/ 2147483647 h 343"/>
                  <a:gd name="T82" fmla="*/ 2147483647 w 736"/>
                  <a:gd name="T83" fmla="*/ 0 h 343"/>
                  <a:gd name="T84" fmla="*/ 2147483647 w 736"/>
                  <a:gd name="T85" fmla="*/ 2147483647 h 343"/>
                  <a:gd name="T86" fmla="*/ 2147483647 w 736"/>
                  <a:gd name="T87" fmla="*/ 2147483647 h 343"/>
                  <a:gd name="T88" fmla="*/ 2147483647 w 736"/>
                  <a:gd name="T89" fmla="*/ 2147483647 h 343"/>
                  <a:gd name="T90" fmla="*/ 2147483647 w 736"/>
                  <a:gd name="T91" fmla="*/ 2147483647 h 343"/>
                  <a:gd name="T92" fmla="*/ 2147483647 w 736"/>
                  <a:gd name="T93" fmla="*/ 2147483647 h 343"/>
                  <a:gd name="T94" fmla="*/ 2147483647 w 736"/>
                  <a:gd name="T95" fmla="*/ 2147483647 h 343"/>
                  <a:gd name="T96" fmla="*/ 2147483647 w 736"/>
                  <a:gd name="T97" fmla="*/ 2147483647 h 343"/>
                  <a:gd name="T98" fmla="*/ 2147483647 w 736"/>
                  <a:gd name="T99" fmla="*/ 2147483647 h 34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36"/>
                  <a:gd name="T151" fmla="*/ 0 h 343"/>
                  <a:gd name="T152" fmla="*/ 736 w 736"/>
                  <a:gd name="T153" fmla="*/ 343 h 34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36" h="343">
                    <a:moveTo>
                      <a:pt x="72" y="158"/>
                    </a:moveTo>
                    <a:lnTo>
                      <a:pt x="72" y="158"/>
                    </a:lnTo>
                    <a:lnTo>
                      <a:pt x="49" y="167"/>
                    </a:lnTo>
                    <a:lnTo>
                      <a:pt x="31" y="174"/>
                    </a:lnTo>
                    <a:lnTo>
                      <a:pt x="19" y="180"/>
                    </a:lnTo>
                    <a:lnTo>
                      <a:pt x="12" y="185"/>
                    </a:lnTo>
                    <a:lnTo>
                      <a:pt x="7" y="193"/>
                    </a:lnTo>
                    <a:lnTo>
                      <a:pt x="3" y="204"/>
                    </a:lnTo>
                    <a:lnTo>
                      <a:pt x="0" y="216"/>
                    </a:lnTo>
                    <a:lnTo>
                      <a:pt x="0" y="231"/>
                    </a:lnTo>
                    <a:lnTo>
                      <a:pt x="6" y="275"/>
                    </a:lnTo>
                    <a:lnTo>
                      <a:pt x="10" y="310"/>
                    </a:lnTo>
                    <a:lnTo>
                      <a:pt x="256" y="338"/>
                    </a:lnTo>
                    <a:lnTo>
                      <a:pt x="258" y="319"/>
                    </a:lnTo>
                    <a:lnTo>
                      <a:pt x="259" y="301"/>
                    </a:lnTo>
                    <a:lnTo>
                      <a:pt x="263" y="288"/>
                    </a:lnTo>
                    <a:lnTo>
                      <a:pt x="266" y="274"/>
                    </a:lnTo>
                    <a:lnTo>
                      <a:pt x="271" y="263"/>
                    </a:lnTo>
                    <a:lnTo>
                      <a:pt x="277" y="253"/>
                    </a:lnTo>
                    <a:lnTo>
                      <a:pt x="287" y="240"/>
                    </a:lnTo>
                    <a:lnTo>
                      <a:pt x="293" y="234"/>
                    </a:lnTo>
                    <a:lnTo>
                      <a:pt x="298" y="230"/>
                    </a:lnTo>
                    <a:lnTo>
                      <a:pt x="304" y="226"/>
                    </a:lnTo>
                    <a:lnTo>
                      <a:pt x="310" y="224"/>
                    </a:lnTo>
                    <a:lnTo>
                      <a:pt x="317" y="222"/>
                    </a:lnTo>
                    <a:lnTo>
                      <a:pt x="324" y="222"/>
                    </a:lnTo>
                    <a:lnTo>
                      <a:pt x="331" y="222"/>
                    </a:lnTo>
                    <a:lnTo>
                      <a:pt x="337" y="223"/>
                    </a:lnTo>
                    <a:lnTo>
                      <a:pt x="343" y="225"/>
                    </a:lnTo>
                    <a:lnTo>
                      <a:pt x="349" y="229"/>
                    </a:lnTo>
                    <a:lnTo>
                      <a:pt x="355" y="232"/>
                    </a:lnTo>
                    <a:lnTo>
                      <a:pt x="360" y="237"/>
                    </a:lnTo>
                    <a:lnTo>
                      <a:pt x="366" y="243"/>
                    </a:lnTo>
                    <a:lnTo>
                      <a:pt x="371" y="250"/>
                    </a:lnTo>
                    <a:lnTo>
                      <a:pt x="376" y="259"/>
                    </a:lnTo>
                    <a:lnTo>
                      <a:pt x="382" y="269"/>
                    </a:lnTo>
                    <a:lnTo>
                      <a:pt x="386" y="279"/>
                    </a:lnTo>
                    <a:lnTo>
                      <a:pt x="389" y="290"/>
                    </a:lnTo>
                    <a:lnTo>
                      <a:pt x="394" y="315"/>
                    </a:lnTo>
                    <a:lnTo>
                      <a:pt x="397" y="343"/>
                    </a:lnTo>
                    <a:lnTo>
                      <a:pt x="606" y="343"/>
                    </a:lnTo>
                    <a:lnTo>
                      <a:pt x="606" y="317"/>
                    </a:lnTo>
                    <a:lnTo>
                      <a:pt x="607" y="293"/>
                    </a:lnTo>
                    <a:lnTo>
                      <a:pt x="611" y="272"/>
                    </a:lnTo>
                    <a:lnTo>
                      <a:pt x="618" y="254"/>
                    </a:lnTo>
                    <a:lnTo>
                      <a:pt x="624" y="242"/>
                    </a:lnTo>
                    <a:lnTo>
                      <a:pt x="628" y="236"/>
                    </a:lnTo>
                    <a:lnTo>
                      <a:pt x="633" y="232"/>
                    </a:lnTo>
                    <a:lnTo>
                      <a:pt x="638" y="230"/>
                    </a:lnTo>
                    <a:lnTo>
                      <a:pt x="642" y="227"/>
                    </a:lnTo>
                    <a:lnTo>
                      <a:pt x="647" y="226"/>
                    </a:lnTo>
                    <a:lnTo>
                      <a:pt x="653" y="225"/>
                    </a:lnTo>
                    <a:lnTo>
                      <a:pt x="658" y="226"/>
                    </a:lnTo>
                    <a:lnTo>
                      <a:pt x="662" y="227"/>
                    </a:lnTo>
                    <a:lnTo>
                      <a:pt x="668" y="230"/>
                    </a:lnTo>
                    <a:lnTo>
                      <a:pt x="673" y="233"/>
                    </a:lnTo>
                    <a:lnTo>
                      <a:pt x="681" y="242"/>
                    </a:lnTo>
                    <a:lnTo>
                      <a:pt x="691" y="254"/>
                    </a:lnTo>
                    <a:lnTo>
                      <a:pt x="699" y="272"/>
                    </a:lnTo>
                    <a:lnTo>
                      <a:pt x="704" y="291"/>
                    </a:lnTo>
                    <a:lnTo>
                      <a:pt x="709" y="313"/>
                    </a:lnTo>
                    <a:lnTo>
                      <a:pt x="712" y="338"/>
                    </a:lnTo>
                    <a:lnTo>
                      <a:pt x="736" y="319"/>
                    </a:lnTo>
                    <a:lnTo>
                      <a:pt x="736" y="167"/>
                    </a:lnTo>
                    <a:lnTo>
                      <a:pt x="616" y="12"/>
                    </a:lnTo>
                    <a:lnTo>
                      <a:pt x="616" y="11"/>
                    </a:lnTo>
                    <a:lnTo>
                      <a:pt x="568" y="7"/>
                    </a:lnTo>
                    <a:lnTo>
                      <a:pt x="517" y="4"/>
                    </a:lnTo>
                    <a:lnTo>
                      <a:pt x="465" y="1"/>
                    </a:lnTo>
                    <a:lnTo>
                      <a:pt x="413" y="0"/>
                    </a:lnTo>
                    <a:lnTo>
                      <a:pt x="362" y="1"/>
                    </a:lnTo>
                    <a:lnTo>
                      <a:pt x="313" y="4"/>
                    </a:lnTo>
                    <a:lnTo>
                      <a:pt x="267" y="7"/>
                    </a:lnTo>
                    <a:lnTo>
                      <a:pt x="224" y="12"/>
                    </a:lnTo>
                    <a:lnTo>
                      <a:pt x="165" y="138"/>
                    </a:lnTo>
                    <a:lnTo>
                      <a:pt x="138" y="143"/>
                    </a:lnTo>
                    <a:lnTo>
                      <a:pt x="114" y="147"/>
                    </a:lnTo>
                    <a:lnTo>
                      <a:pt x="92" y="153"/>
                    </a:lnTo>
                    <a:lnTo>
                      <a:pt x="72" y="158"/>
                    </a:lnTo>
                    <a:close/>
                    <a:moveTo>
                      <a:pt x="46" y="239"/>
                    </a:moveTo>
                    <a:lnTo>
                      <a:pt x="46" y="239"/>
                    </a:lnTo>
                    <a:close/>
                  </a:path>
                </a:pathLst>
              </a:custGeom>
              <a:solidFill>
                <a:srgbClr val="9BB8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5" name="Freeform 76"/>
              <p:cNvSpPr>
                <a:spLocks/>
              </p:cNvSpPr>
              <p:nvPr/>
            </p:nvSpPr>
            <p:spPr bwMode="auto">
              <a:xfrm>
                <a:off x="5194300" y="3825875"/>
                <a:ext cx="161925" cy="234950"/>
              </a:xfrm>
              <a:custGeom>
                <a:avLst/>
                <a:gdLst>
                  <a:gd name="T0" fmla="*/ 2147483647 w 102"/>
                  <a:gd name="T1" fmla="*/ 0 h 148"/>
                  <a:gd name="T2" fmla="*/ 2147483647 w 102"/>
                  <a:gd name="T3" fmla="*/ 0 h 148"/>
                  <a:gd name="T4" fmla="*/ 2147483647 w 102"/>
                  <a:gd name="T5" fmla="*/ 0 h 148"/>
                  <a:gd name="T6" fmla="*/ 2147483647 w 102"/>
                  <a:gd name="T7" fmla="*/ 2147483647 h 148"/>
                  <a:gd name="T8" fmla="*/ 2147483647 w 102"/>
                  <a:gd name="T9" fmla="*/ 2147483647 h 148"/>
                  <a:gd name="T10" fmla="*/ 2147483647 w 102"/>
                  <a:gd name="T11" fmla="*/ 2147483647 h 148"/>
                  <a:gd name="T12" fmla="*/ 2147483647 w 102"/>
                  <a:gd name="T13" fmla="*/ 2147483647 h 148"/>
                  <a:gd name="T14" fmla="*/ 2147483647 w 102"/>
                  <a:gd name="T15" fmla="*/ 2147483647 h 148"/>
                  <a:gd name="T16" fmla="*/ 2147483647 w 102"/>
                  <a:gd name="T17" fmla="*/ 2147483647 h 148"/>
                  <a:gd name="T18" fmla="*/ 2147483647 w 102"/>
                  <a:gd name="T19" fmla="*/ 2147483647 h 148"/>
                  <a:gd name="T20" fmla="*/ 2147483647 w 102"/>
                  <a:gd name="T21" fmla="*/ 2147483647 h 148"/>
                  <a:gd name="T22" fmla="*/ 2147483647 w 102"/>
                  <a:gd name="T23" fmla="*/ 2147483647 h 148"/>
                  <a:gd name="T24" fmla="*/ 0 w 102"/>
                  <a:gd name="T25" fmla="*/ 2147483647 h 148"/>
                  <a:gd name="T26" fmla="*/ 0 w 102"/>
                  <a:gd name="T27" fmla="*/ 2147483647 h 148"/>
                  <a:gd name="T28" fmla="*/ 2147483647 w 102"/>
                  <a:gd name="T29" fmla="*/ 2147483647 h 148"/>
                  <a:gd name="T30" fmla="*/ 2147483647 w 102"/>
                  <a:gd name="T31" fmla="*/ 2147483647 h 148"/>
                  <a:gd name="T32" fmla="*/ 2147483647 w 102"/>
                  <a:gd name="T33" fmla="*/ 2147483647 h 148"/>
                  <a:gd name="T34" fmla="*/ 2147483647 w 102"/>
                  <a:gd name="T35" fmla="*/ 2147483647 h 148"/>
                  <a:gd name="T36" fmla="*/ 2147483647 w 102"/>
                  <a:gd name="T37" fmla="*/ 2147483647 h 148"/>
                  <a:gd name="T38" fmla="*/ 2147483647 w 102"/>
                  <a:gd name="T39" fmla="*/ 2147483647 h 148"/>
                  <a:gd name="T40" fmla="*/ 2147483647 w 102"/>
                  <a:gd name="T41" fmla="*/ 2147483647 h 148"/>
                  <a:gd name="T42" fmla="*/ 2147483647 w 102"/>
                  <a:gd name="T43" fmla="*/ 2147483647 h 148"/>
                  <a:gd name="T44" fmla="*/ 2147483647 w 102"/>
                  <a:gd name="T45" fmla="*/ 2147483647 h 148"/>
                  <a:gd name="T46" fmla="*/ 2147483647 w 102"/>
                  <a:gd name="T47" fmla="*/ 2147483647 h 148"/>
                  <a:gd name="T48" fmla="*/ 2147483647 w 102"/>
                  <a:gd name="T49" fmla="*/ 2147483647 h 148"/>
                  <a:gd name="T50" fmla="*/ 2147483647 w 102"/>
                  <a:gd name="T51" fmla="*/ 2147483647 h 148"/>
                  <a:gd name="T52" fmla="*/ 2147483647 w 102"/>
                  <a:gd name="T53" fmla="*/ 2147483647 h 148"/>
                  <a:gd name="T54" fmla="*/ 2147483647 w 102"/>
                  <a:gd name="T55" fmla="*/ 2147483647 h 148"/>
                  <a:gd name="T56" fmla="*/ 2147483647 w 102"/>
                  <a:gd name="T57" fmla="*/ 2147483647 h 148"/>
                  <a:gd name="T58" fmla="*/ 2147483647 w 102"/>
                  <a:gd name="T59" fmla="*/ 2147483647 h 148"/>
                  <a:gd name="T60" fmla="*/ 2147483647 w 102"/>
                  <a:gd name="T61" fmla="*/ 2147483647 h 148"/>
                  <a:gd name="T62" fmla="*/ 2147483647 w 102"/>
                  <a:gd name="T63" fmla="*/ 2147483647 h 148"/>
                  <a:gd name="T64" fmla="*/ 2147483647 w 102"/>
                  <a:gd name="T65" fmla="*/ 2147483647 h 148"/>
                  <a:gd name="T66" fmla="*/ 2147483647 w 102"/>
                  <a:gd name="T67" fmla="*/ 2147483647 h 148"/>
                  <a:gd name="T68" fmla="*/ 2147483647 w 102"/>
                  <a:gd name="T69" fmla="*/ 2147483647 h 148"/>
                  <a:gd name="T70" fmla="*/ 2147483647 w 102"/>
                  <a:gd name="T71" fmla="*/ 2147483647 h 148"/>
                  <a:gd name="T72" fmla="*/ 2147483647 w 102"/>
                  <a:gd name="T73" fmla="*/ 2147483647 h 148"/>
                  <a:gd name="T74" fmla="*/ 2147483647 w 102"/>
                  <a:gd name="T75" fmla="*/ 2147483647 h 148"/>
                  <a:gd name="T76" fmla="*/ 2147483647 w 102"/>
                  <a:gd name="T77" fmla="*/ 2147483647 h 148"/>
                  <a:gd name="T78" fmla="*/ 2147483647 w 102"/>
                  <a:gd name="T79" fmla="*/ 2147483647 h 148"/>
                  <a:gd name="T80" fmla="*/ 2147483647 w 102"/>
                  <a:gd name="T81" fmla="*/ 2147483647 h 148"/>
                  <a:gd name="T82" fmla="*/ 2147483647 w 102"/>
                  <a:gd name="T83" fmla="*/ 2147483647 h 148"/>
                  <a:gd name="T84" fmla="*/ 2147483647 w 102"/>
                  <a:gd name="T85" fmla="*/ 2147483647 h 148"/>
                  <a:gd name="T86" fmla="*/ 2147483647 w 102"/>
                  <a:gd name="T87" fmla="*/ 2147483647 h 148"/>
                  <a:gd name="T88" fmla="*/ 2147483647 w 102"/>
                  <a:gd name="T89" fmla="*/ 2147483647 h 148"/>
                  <a:gd name="T90" fmla="*/ 2147483647 w 102"/>
                  <a:gd name="T91" fmla="*/ 2147483647 h 148"/>
                  <a:gd name="T92" fmla="*/ 2147483647 w 102"/>
                  <a:gd name="T93" fmla="*/ 2147483647 h 148"/>
                  <a:gd name="T94" fmla="*/ 2147483647 w 102"/>
                  <a:gd name="T95" fmla="*/ 0 h 148"/>
                  <a:gd name="T96" fmla="*/ 2147483647 w 102"/>
                  <a:gd name="T97" fmla="*/ 0 h 148"/>
                  <a:gd name="T98" fmla="*/ 2147483647 w 102"/>
                  <a:gd name="T99" fmla="*/ 0 h 14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2"/>
                  <a:gd name="T151" fmla="*/ 0 h 148"/>
                  <a:gd name="T152" fmla="*/ 102 w 102"/>
                  <a:gd name="T153" fmla="*/ 148 h 14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2" h="148">
                    <a:moveTo>
                      <a:pt x="51" y="0"/>
                    </a:moveTo>
                    <a:lnTo>
                      <a:pt x="51" y="0"/>
                    </a:lnTo>
                    <a:lnTo>
                      <a:pt x="46" y="0"/>
                    </a:lnTo>
                    <a:lnTo>
                      <a:pt x="40" y="1"/>
                    </a:lnTo>
                    <a:lnTo>
                      <a:pt x="36" y="3"/>
                    </a:lnTo>
                    <a:lnTo>
                      <a:pt x="31" y="5"/>
                    </a:lnTo>
                    <a:lnTo>
                      <a:pt x="23" y="12"/>
                    </a:lnTo>
                    <a:lnTo>
                      <a:pt x="15" y="21"/>
                    </a:lnTo>
                    <a:lnTo>
                      <a:pt x="8" y="33"/>
                    </a:lnTo>
                    <a:lnTo>
                      <a:pt x="4" y="45"/>
                    </a:lnTo>
                    <a:lnTo>
                      <a:pt x="1" y="59"/>
                    </a:lnTo>
                    <a:lnTo>
                      <a:pt x="0" y="74"/>
                    </a:lnTo>
                    <a:lnTo>
                      <a:pt x="1" y="89"/>
                    </a:lnTo>
                    <a:lnTo>
                      <a:pt x="4" y="102"/>
                    </a:lnTo>
                    <a:lnTo>
                      <a:pt x="8" y="115"/>
                    </a:lnTo>
                    <a:lnTo>
                      <a:pt x="15" y="126"/>
                    </a:lnTo>
                    <a:lnTo>
                      <a:pt x="23" y="137"/>
                    </a:lnTo>
                    <a:lnTo>
                      <a:pt x="31" y="143"/>
                    </a:lnTo>
                    <a:lnTo>
                      <a:pt x="36" y="145"/>
                    </a:lnTo>
                    <a:lnTo>
                      <a:pt x="40" y="147"/>
                    </a:lnTo>
                    <a:lnTo>
                      <a:pt x="46" y="148"/>
                    </a:lnTo>
                    <a:lnTo>
                      <a:pt x="51" y="148"/>
                    </a:lnTo>
                    <a:lnTo>
                      <a:pt x="57" y="148"/>
                    </a:lnTo>
                    <a:lnTo>
                      <a:pt x="62" y="147"/>
                    </a:lnTo>
                    <a:lnTo>
                      <a:pt x="66" y="145"/>
                    </a:lnTo>
                    <a:lnTo>
                      <a:pt x="71" y="143"/>
                    </a:lnTo>
                    <a:lnTo>
                      <a:pt x="79" y="137"/>
                    </a:lnTo>
                    <a:lnTo>
                      <a:pt x="88" y="126"/>
                    </a:lnTo>
                    <a:lnTo>
                      <a:pt x="94" y="115"/>
                    </a:lnTo>
                    <a:lnTo>
                      <a:pt x="98" y="102"/>
                    </a:lnTo>
                    <a:lnTo>
                      <a:pt x="102" y="89"/>
                    </a:lnTo>
                    <a:lnTo>
                      <a:pt x="102" y="74"/>
                    </a:lnTo>
                    <a:lnTo>
                      <a:pt x="102" y="59"/>
                    </a:lnTo>
                    <a:lnTo>
                      <a:pt x="98" y="45"/>
                    </a:lnTo>
                    <a:lnTo>
                      <a:pt x="94" y="33"/>
                    </a:lnTo>
                    <a:lnTo>
                      <a:pt x="88" y="21"/>
                    </a:lnTo>
                    <a:lnTo>
                      <a:pt x="79" y="12"/>
                    </a:lnTo>
                    <a:lnTo>
                      <a:pt x="71" y="5"/>
                    </a:lnTo>
                    <a:lnTo>
                      <a:pt x="66" y="3"/>
                    </a:lnTo>
                    <a:lnTo>
                      <a:pt x="62" y="1"/>
                    </a:lnTo>
                    <a:lnTo>
                      <a:pt x="57" y="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6" name="Freeform 77"/>
              <p:cNvSpPr>
                <a:spLocks/>
              </p:cNvSpPr>
              <p:nvPr/>
            </p:nvSpPr>
            <p:spPr bwMode="auto">
              <a:xfrm>
                <a:off x="5741988" y="3821113"/>
                <a:ext cx="114300" cy="211138"/>
              </a:xfrm>
              <a:custGeom>
                <a:avLst/>
                <a:gdLst>
                  <a:gd name="T0" fmla="*/ 2147483647 w 72"/>
                  <a:gd name="T1" fmla="*/ 2147483647 h 133"/>
                  <a:gd name="T2" fmla="*/ 2147483647 w 72"/>
                  <a:gd name="T3" fmla="*/ 2147483647 h 133"/>
                  <a:gd name="T4" fmla="*/ 2147483647 w 72"/>
                  <a:gd name="T5" fmla="*/ 2147483647 h 133"/>
                  <a:gd name="T6" fmla="*/ 2147483647 w 72"/>
                  <a:gd name="T7" fmla="*/ 2147483647 h 133"/>
                  <a:gd name="T8" fmla="*/ 2147483647 w 72"/>
                  <a:gd name="T9" fmla="*/ 2147483647 h 133"/>
                  <a:gd name="T10" fmla="*/ 2147483647 w 72"/>
                  <a:gd name="T11" fmla="*/ 2147483647 h 133"/>
                  <a:gd name="T12" fmla="*/ 2147483647 w 72"/>
                  <a:gd name="T13" fmla="*/ 2147483647 h 133"/>
                  <a:gd name="T14" fmla="*/ 2147483647 w 72"/>
                  <a:gd name="T15" fmla="*/ 2147483647 h 133"/>
                  <a:gd name="T16" fmla="*/ 2147483647 w 72"/>
                  <a:gd name="T17" fmla="*/ 2147483647 h 133"/>
                  <a:gd name="T18" fmla="*/ 2147483647 w 72"/>
                  <a:gd name="T19" fmla="*/ 2147483647 h 133"/>
                  <a:gd name="T20" fmla="*/ 2147483647 w 72"/>
                  <a:gd name="T21" fmla="*/ 0 h 133"/>
                  <a:gd name="T22" fmla="*/ 2147483647 w 72"/>
                  <a:gd name="T23" fmla="*/ 0 h 133"/>
                  <a:gd name="T24" fmla="*/ 2147483647 w 72"/>
                  <a:gd name="T25" fmla="*/ 2147483647 h 133"/>
                  <a:gd name="T26" fmla="*/ 2147483647 w 72"/>
                  <a:gd name="T27" fmla="*/ 2147483647 h 133"/>
                  <a:gd name="T28" fmla="*/ 2147483647 w 72"/>
                  <a:gd name="T29" fmla="*/ 2147483647 h 133"/>
                  <a:gd name="T30" fmla="*/ 2147483647 w 72"/>
                  <a:gd name="T31" fmla="*/ 2147483647 h 133"/>
                  <a:gd name="T32" fmla="*/ 2147483647 w 72"/>
                  <a:gd name="T33" fmla="*/ 2147483647 h 133"/>
                  <a:gd name="T34" fmla="*/ 2147483647 w 72"/>
                  <a:gd name="T35" fmla="*/ 2147483647 h 133"/>
                  <a:gd name="T36" fmla="*/ 2147483647 w 72"/>
                  <a:gd name="T37" fmla="*/ 2147483647 h 133"/>
                  <a:gd name="T38" fmla="*/ 0 w 72"/>
                  <a:gd name="T39" fmla="*/ 2147483647 h 133"/>
                  <a:gd name="T40" fmla="*/ 0 w 72"/>
                  <a:gd name="T41" fmla="*/ 2147483647 h 133"/>
                  <a:gd name="T42" fmla="*/ 0 w 72"/>
                  <a:gd name="T43" fmla="*/ 2147483647 h 133"/>
                  <a:gd name="T44" fmla="*/ 0 w 72"/>
                  <a:gd name="T45" fmla="*/ 2147483647 h 133"/>
                  <a:gd name="T46" fmla="*/ 2147483647 w 72"/>
                  <a:gd name="T47" fmla="*/ 2147483647 h 133"/>
                  <a:gd name="T48" fmla="*/ 2147483647 w 72"/>
                  <a:gd name="T49" fmla="*/ 2147483647 h 133"/>
                  <a:gd name="T50" fmla="*/ 2147483647 w 72"/>
                  <a:gd name="T51" fmla="*/ 2147483647 h 133"/>
                  <a:gd name="T52" fmla="*/ 2147483647 w 72"/>
                  <a:gd name="T53" fmla="*/ 2147483647 h 133"/>
                  <a:gd name="T54" fmla="*/ 2147483647 w 72"/>
                  <a:gd name="T55" fmla="*/ 2147483647 h 133"/>
                  <a:gd name="T56" fmla="*/ 2147483647 w 72"/>
                  <a:gd name="T57" fmla="*/ 2147483647 h 133"/>
                  <a:gd name="T58" fmla="*/ 2147483647 w 72"/>
                  <a:gd name="T59" fmla="*/ 2147483647 h 133"/>
                  <a:gd name="T60" fmla="*/ 2147483647 w 72"/>
                  <a:gd name="T61" fmla="*/ 2147483647 h 133"/>
                  <a:gd name="T62" fmla="*/ 2147483647 w 72"/>
                  <a:gd name="T63" fmla="*/ 2147483647 h 133"/>
                  <a:gd name="T64" fmla="*/ 2147483647 w 72"/>
                  <a:gd name="T65" fmla="*/ 2147483647 h 133"/>
                  <a:gd name="T66" fmla="*/ 2147483647 w 72"/>
                  <a:gd name="T67" fmla="*/ 2147483647 h 133"/>
                  <a:gd name="T68" fmla="*/ 2147483647 w 72"/>
                  <a:gd name="T69" fmla="*/ 2147483647 h 133"/>
                  <a:gd name="T70" fmla="*/ 2147483647 w 72"/>
                  <a:gd name="T71" fmla="*/ 2147483647 h 133"/>
                  <a:gd name="T72" fmla="*/ 2147483647 w 72"/>
                  <a:gd name="T73" fmla="*/ 2147483647 h 133"/>
                  <a:gd name="T74" fmla="*/ 2147483647 w 72"/>
                  <a:gd name="T75" fmla="*/ 2147483647 h 133"/>
                  <a:gd name="T76" fmla="*/ 2147483647 w 72"/>
                  <a:gd name="T77" fmla="*/ 2147483647 h 133"/>
                  <a:gd name="T78" fmla="*/ 2147483647 w 72"/>
                  <a:gd name="T79" fmla="*/ 2147483647 h 133"/>
                  <a:gd name="T80" fmla="*/ 2147483647 w 72"/>
                  <a:gd name="T81" fmla="*/ 2147483647 h 133"/>
                  <a:gd name="T82" fmla="*/ 2147483647 w 72"/>
                  <a:gd name="T83" fmla="*/ 2147483647 h 13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2"/>
                  <a:gd name="T127" fmla="*/ 0 h 133"/>
                  <a:gd name="T128" fmla="*/ 72 w 72"/>
                  <a:gd name="T129" fmla="*/ 133 h 133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2" h="133">
                    <a:moveTo>
                      <a:pt x="72" y="66"/>
                    </a:moveTo>
                    <a:lnTo>
                      <a:pt x="72" y="66"/>
                    </a:lnTo>
                    <a:lnTo>
                      <a:pt x="72" y="53"/>
                    </a:lnTo>
                    <a:lnTo>
                      <a:pt x="69" y="40"/>
                    </a:lnTo>
                    <a:lnTo>
                      <a:pt x="66" y="29"/>
                    </a:lnTo>
                    <a:lnTo>
                      <a:pt x="62" y="19"/>
                    </a:lnTo>
                    <a:lnTo>
                      <a:pt x="55" y="10"/>
                    </a:lnTo>
                    <a:lnTo>
                      <a:pt x="50" y="5"/>
                    </a:lnTo>
                    <a:lnTo>
                      <a:pt x="43" y="1"/>
                    </a:lnTo>
                    <a:lnTo>
                      <a:pt x="35" y="0"/>
                    </a:lnTo>
                    <a:lnTo>
                      <a:pt x="28" y="1"/>
                    </a:lnTo>
                    <a:lnTo>
                      <a:pt x="22" y="5"/>
                    </a:lnTo>
                    <a:lnTo>
                      <a:pt x="16" y="10"/>
                    </a:lnTo>
                    <a:lnTo>
                      <a:pt x="11" y="19"/>
                    </a:lnTo>
                    <a:lnTo>
                      <a:pt x="5" y="29"/>
                    </a:lnTo>
                    <a:lnTo>
                      <a:pt x="3" y="40"/>
                    </a:lnTo>
                    <a:lnTo>
                      <a:pt x="0" y="53"/>
                    </a:lnTo>
                    <a:lnTo>
                      <a:pt x="0" y="66"/>
                    </a:lnTo>
                    <a:lnTo>
                      <a:pt x="0" y="79"/>
                    </a:lnTo>
                    <a:lnTo>
                      <a:pt x="3" y="92"/>
                    </a:lnTo>
                    <a:lnTo>
                      <a:pt x="5" y="103"/>
                    </a:lnTo>
                    <a:lnTo>
                      <a:pt x="11" y="114"/>
                    </a:lnTo>
                    <a:lnTo>
                      <a:pt x="16" y="122"/>
                    </a:lnTo>
                    <a:lnTo>
                      <a:pt x="22" y="128"/>
                    </a:lnTo>
                    <a:lnTo>
                      <a:pt x="28" y="132"/>
                    </a:lnTo>
                    <a:lnTo>
                      <a:pt x="35" y="133"/>
                    </a:lnTo>
                    <a:lnTo>
                      <a:pt x="43" y="132"/>
                    </a:lnTo>
                    <a:lnTo>
                      <a:pt x="50" y="128"/>
                    </a:lnTo>
                    <a:lnTo>
                      <a:pt x="55" y="122"/>
                    </a:lnTo>
                    <a:lnTo>
                      <a:pt x="62" y="114"/>
                    </a:lnTo>
                    <a:lnTo>
                      <a:pt x="66" y="103"/>
                    </a:lnTo>
                    <a:lnTo>
                      <a:pt x="69" y="92"/>
                    </a:lnTo>
                    <a:lnTo>
                      <a:pt x="72" y="79"/>
                    </a:lnTo>
                    <a:lnTo>
                      <a:pt x="72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7" name="Freeform 78"/>
              <p:cNvSpPr>
                <a:spLocks/>
              </p:cNvSpPr>
              <p:nvPr/>
            </p:nvSpPr>
            <p:spPr bwMode="auto">
              <a:xfrm>
                <a:off x="5121275" y="3449638"/>
                <a:ext cx="806450" cy="527050"/>
              </a:xfrm>
              <a:custGeom>
                <a:avLst/>
                <a:gdLst>
                  <a:gd name="T0" fmla="*/ 2147483647 w 508"/>
                  <a:gd name="T1" fmla="*/ 2147483647 h 332"/>
                  <a:gd name="T2" fmla="*/ 0 w 508"/>
                  <a:gd name="T3" fmla="*/ 2147483647 h 332"/>
                  <a:gd name="T4" fmla="*/ 2147483647 w 508"/>
                  <a:gd name="T5" fmla="*/ 2147483647 h 332"/>
                  <a:gd name="T6" fmla="*/ 2147483647 w 508"/>
                  <a:gd name="T7" fmla="*/ 2147483647 h 332"/>
                  <a:gd name="T8" fmla="*/ 2147483647 w 508"/>
                  <a:gd name="T9" fmla="*/ 2147483647 h 332"/>
                  <a:gd name="T10" fmla="*/ 2147483647 w 508"/>
                  <a:gd name="T11" fmla="*/ 2147483647 h 332"/>
                  <a:gd name="T12" fmla="*/ 2147483647 w 508"/>
                  <a:gd name="T13" fmla="*/ 2147483647 h 332"/>
                  <a:gd name="T14" fmla="*/ 2147483647 w 508"/>
                  <a:gd name="T15" fmla="*/ 2147483647 h 332"/>
                  <a:gd name="T16" fmla="*/ 2147483647 w 508"/>
                  <a:gd name="T17" fmla="*/ 2147483647 h 332"/>
                  <a:gd name="T18" fmla="*/ 2147483647 w 508"/>
                  <a:gd name="T19" fmla="*/ 2147483647 h 332"/>
                  <a:gd name="T20" fmla="*/ 2147483647 w 508"/>
                  <a:gd name="T21" fmla="*/ 2147483647 h 332"/>
                  <a:gd name="T22" fmla="*/ 2147483647 w 508"/>
                  <a:gd name="T23" fmla="*/ 2147483647 h 332"/>
                  <a:gd name="T24" fmla="*/ 2147483647 w 508"/>
                  <a:gd name="T25" fmla="*/ 2147483647 h 332"/>
                  <a:gd name="T26" fmla="*/ 2147483647 w 508"/>
                  <a:gd name="T27" fmla="*/ 2147483647 h 332"/>
                  <a:gd name="T28" fmla="*/ 2147483647 w 508"/>
                  <a:gd name="T29" fmla="*/ 2147483647 h 332"/>
                  <a:gd name="T30" fmla="*/ 2147483647 w 508"/>
                  <a:gd name="T31" fmla="*/ 2147483647 h 332"/>
                  <a:gd name="T32" fmla="*/ 2147483647 w 508"/>
                  <a:gd name="T33" fmla="*/ 2147483647 h 332"/>
                  <a:gd name="T34" fmla="*/ 2147483647 w 508"/>
                  <a:gd name="T35" fmla="*/ 2147483647 h 332"/>
                  <a:gd name="T36" fmla="*/ 2147483647 w 508"/>
                  <a:gd name="T37" fmla="*/ 2147483647 h 332"/>
                  <a:gd name="T38" fmla="*/ 2147483647 w 508"/>
                  <a:gd name="T39" fmla="*/ 2147483647 h 332"/>
                  <a:gd name="T40" fmla="*/ 2147483647 w 508"/>
                  <a:gd name="T41" fmla="*/ 2147483647 h 332"/>
                  <a:gd name="T42" fmla="*/ 2147483647 w 508"/>
                  <a:gd name="T43" fmla="*/ 2147483647 h 332"/>
                  <a:gd name="T44" fmla="*/ 2147483647 w 508"/>
                  <a:gd name="T45" fmla="*/ 2147483647 h 332"/>
                  <a:gd name="T46" fmla="*/ 2147483647 w 508"/>
                  <a:gd name="T47" fmla="*/ 2147483647 h 332"/>
                  <a:gd name="T48" fmla="*/ 2147483647 w 508"/>
                  <a:gd name="T49" fmla="*/ 2147483647 h 332"/>
                  <a:gd name="T50" fmla="*/ 2147483647 w 508"/>
                  <a:gd name="T51" fmla="*/ 2147483647 h 332"/>
                  <a:gd name="T52" fmla="*/ 2147483647 w 508"/>
                  <a:gd name="T53" fmla="*/ 2147483647 h 332"/>
                  <a:gd name="T54" fmla="*/ 2147483647 w 508"/>
                  <a:gd name="T55" fmla="*/ 2147483647 h 332"/>
                  <a:gd name="T56" fmla="*/ 2147483647 w 508"/>
                  <a:gd name="T57" fmla="*/ 2147483647 h 332"/>
                  <a:gd name="T58" fmla="*/ 2147483647 w 508"/>
                  <a:gd name="T59" fmla="*/ 2147483647 h 332"/>
                  <a:gd name="T60" fmla="*/ 2147483647 w 508"/>
                  <a:gd name="T61" fmla="*/ 2147483647 h 332"/>
                  <a:gd name="T62" fmla="*/ 2147483647 w 508"/>
                  <a:gd name="T63" fmla="*/ 2147483647 h 332"/>
                  <a:gd name="T64" fmla="*/ 2147483647 w 508"/>
                  <a:gd name="T65" fmla="*/ 2147483647 h 332"/>
                  <a:gd name="T66" fmla="*/ 2147483647 w 508"/>
                  <a:gd name="T67" fmla="*/ 2147483647 h 332"/>
                  <a:gd name="T68" fmla="*/ 2147483647 w 508"/>
                  <a:gd name="T69" fmla="*/ 2147483647 h 332"/>
                  <a:gd name="T70" fmla="*/ 2147483647 w 508"/>
                  <a:gd name="T71" fmla="*/ 2147483647 h 332"/>
                  <a:gd name="T72" fmla="*/ 2147483647 w 508"/>
                  <a:gd name="T73" fmla="*/ 2147483647 h 332"/>
                  <a:gd name="T74" fmla="*/ 2147483647 w 508"/>
                  <a:gd name="T75" fmla="*/ 2147483647 h 332"/>
                  <a:gd name="T76" fmla="*/ 2147483647 w 508"/>
                  <a:gd name="T77" fmla="*/ 2147483647 h 332"/>
                  <a:gd name="T78" fmla="*/ 2147483647 w 508"/>
                  <a:gd name="T79" fmla="*/ 2147483647 h 332"/>
                  <a:gd name="T80" fmla="*/ 2147483647 w 508"/>
                  <a:gd name="T81" fmla="*/ 2147483647 h 332"/>
                  <a:gd name="T82" fmla="*/ 2147483647 w 508"/>
                  <a:gd name="T83" fmla="*/ 2147483647 h 332"/>
                  <a:gd name="T84" fmla="*/ 2147483647 w 508"/>
                  <a:gd name="T85" fmla="*/ 2147483647 h 332"/>
                  <a:gd name="T86" fmla="*/ 2147483647 w 508"/>
                  <a:gd name="T87" fmla="*/ 2147483647 h 332"/>
                  <a:gd name="T88" fmla="*/ 2147483647 w 508"/>
                  <a:gd name="T89" fmla="*/ 2147483647 h 332"/>
                  <a:gd name="T90" fmla="*/ 2147483647 w 508"/>
                  <a:gd name="T91" fmla="*/ 0 h 332"/>
                  <a:gd name="T92" fmla="*/ 2147483647 w 508"/>
                  <a:gd name="T93" fmla="*/ 2147483647 h 332"/>
                  <a:gd name="T94" fmla="*/ 2147483647 w 508"/>
                  <a:gd name="T95" fmla="*/ 2147483647 h 332"/>
                  <a:gd name="T96" fmla="*/ 2147483647 w 508"/>
                  <a:gd name="T97" fmla="*/ 2147483647 h 332"/>
                  <a:gd name="T98" fmla="*/ 2147483647 w 508"/>
                  <a:gd name="T99" fmla="*/ 2147483647 h 332"/>
                  <a:gd name="T100" fmla="*/ 2147483647 w 508"/>
                  <a:gd name="T101" fmla="*/ 2147483647 h 332"/>
                  <a:gd name="T102" fmla="*/ 2147483647 w 508"/>
                  <a:gd name="T103" fmla="*/ 2147483647 h 332"/>
                  <a:gd name="T104" fmla="*/ 2147483647 w 508"/>
                  <a:gd name="T105" fmla="*/ 2147483647 h 332"/>
                  <a:gd name="T106" fmla="*/ 2147483647 w 508"/>
                  <a:gd name="T107" fmla="*/ 2147483647 h 332"/>
                  <a:gd name="T108" fmla="*/ 2147483647 w 508"/>
                  <a:gd name="T109" fmla="*/ 2147483647 h 332"/>
                  <a:gd name="T110" fmla="*/ 2147483647 w 508"/>
                  <a:gd name="T111" fmla="*/ 2147483647 h 332"/>
                  <a:gd name="T112" fmla="*/ 2147483647 w 508"/>
                  <a:gd name="T113" fmla="*/ 2147483647 h 332"/>
                  <a:gd name="T114" fmla="*/ 2147483647 w 508"/>
                  <a:gd name="T115" fmla="*/ 2147483647 h 332"/>
                  <a:gd name="T116" fmla="*/ 2147483647 w 508"/>
                  <a:gd name="T117" fmla="*/ 2147483647 h 332"/>
                  <a:gd name="T118" fmla="*/ 2147483647 w 508"/>
                  <a:gd name="T119" fmla="*/ 2147483647 h 332"/>
                  <a:gd name="T120" fmla="*/ 2147483647 w 508"/>
                  <a:gd name="T121" fmla="*/ 2147483647 h 332"/>
                  <a:gd name="T122" fmla="*/ 2147483647 w 508"/>
                  <a:gd name="T123" fmla="*/ 2147483647 h 33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508"/>
                  <a:gd name="T187" fmla="*/ 0 h 332"/>
                  <a:gd name="T188" fmla="*/ 508 w 508"/>
                  <a:gd name="T189" fmla="*/ 332 h 33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508" h="332">
                    <a:moveTo>
                      <a:pt x="7" y="239"/>
                    </a:moveTo>
                    <a:lnTo>
                      <a:pt x="7" y="239"/>
                    </a:lnTo>
                    <a:lnTo>
                      <a:pt x="3" y="259"/>
                    </a:lnTo>
                    <a:lnTo>
                      <a:pt x="0" y="287"/>
                    </a:lnTo>
                    <a:lnTo>
                      <a:pt x="31" y="290"/>
                    </a:lnTo>
                    <a:lnTo>
                      <a:pt x="35" y="277"/>
                    </a:lnTo>
                    <a:lnTo>
                      <a:pt x="38" y="263"/>
                    </a:lnTo>
                    <a:lnTo>
                      <a:pt x="43" y="252"/>
                    </a:lnTo>
                    <a:lnTo>
                      <a:pt x="49" y="242"/>
                    </a:lnTo>
                    <a:lnTo>
                      <a:pt x="59" y="229"/>
                    </a:lnTo>
                    <a:lnTo>
                      <a:pt x="65" y="223"/>
                    </a:lnTo>
                    <a:lnTo>
                      <a:pt x="70" y="219"/>
                    </a:lnTo>
                    <a:lnTo>
                      <a:pt x="76" y="215"/>
                    </a:lnTo>
                    <a:lnTo>
                      <a:pt x="82" y="213"/>
                    </a:lnTo>
                    <a:lnTo>
                      <a:pt x="89" y="211"/>
                    </a:lnTo>
                    <a:lnTo>
                      <a:pt x="96" y="211"/>
                    </a:lnTo>
                    <a:lnTo>
                      <a:pt x="103" y="211"/>
                    </a:lnTo>
                    <a:lnTo>
                      <a:pt x="109" y="212"/>
                    </a:lnTo>
                    <a:lnTo>
                      <a:pt x="115" y="214"/>
                    </a:lnTo>
                    <a:lnTo>
                      <a:pt x="121" y="218"/>
                    </a:lnTo>
                    <a:lnTo>
                      <a:pt x="127" y="221"/>
                    </a:lnTo>
                    <a:lnTo>
                      <a:pt x="132" y="226"/>
                    </a:lnTo>
                    <a:lnTo>
                      <a:pt x="138" y="232"/>
                    </a:lnTo>
                    <a:lnTo>
                      <a:pt x="143" y="239"/>
                    </a:lnTo>
                    <a:lnTo>
                      <a:pt x="148" y="248"/>
                    </a:lnTo>
                    <a:lnTo>
                      <a:pt x="154" y="258"/>
                    </a:lnTo>
                    <a:lnTo>
                      <a:pt x="158" y="268"/>
                    </a:lnTo>
                    <a:lnTo>
                      <a:pt x="161" y="279"/>
                    </a:lnTo>
                    <a:lnTo>
                      <a:pt x="166" y="304"/>
                    </a:lnTo>
                    <a:lnTo>
                      <a:pt x="169" y="332"/>
                    </a:lnTo>
                    <a:lnTo>
                      <a:pt x="197" y="332"/>
                    </a:lnTo>
                    <a:lnTo>
                      <a:pt x="194" y="293"/>
                    </a:lnTo>
                    <a:lnTo>
                      <a:pt x="192" y="251"/>
                    </a:lnTo>
                    <a:lnTo>
                      <a:pt x="189" y="156"/>
                    </a:lnTo>
                    <a:lnTo>
                      <a:pt x="189" y="143"/>
                    </a:lnTo>
                    <a:lnTo>
                      <a:pt x="190" y="125"/>
                    </a:lnTo>
                    <a:lnTo>
                      <a:pt x="192" y="108"/>
                    </a:lnTo>
                    <a:lnTo>
                      <a:pt x="194" y="95"/>
                    </a:lnTo>
                    <a:lnTo>
                      <a:pt x="197" y="82"/>
                    </a:lnTo>
                    <a:lnTo>
                      <a:pt x="200" y="71"/>
                    </a:lnTo>
                    <a:lnTo>
                      <a:pt x="205" y="62"/>
                    </a:lnTo>
                    <a:lnTo>
                      <a:pt x="210" y="54"/>
                    </a:lnTo>
                    <a:lnTo>
                      <a:pt x="216" y="48"/>
                    </a:lnTo>
                    <a:lnTo>
                      <a:pt x="228" y="42"/>
                    </a:lnTo>
                    <a:lnTo>
                      <a:pt x="243" y="36"/>
                    </a:lnTo>
                    <a:lnTo>
                      <a:pt x="262" y="30"/>
                    </a:lnTo>
                    <a:lnTo>
                      <a:pt x="285" y="27"/>
                    </a:lnTo>
                    <a:lnTo>
                      <a:pt x="305" y="24"/>
                    </a:lnTo>
                    <a:lnTo>
                      <a:pt x="324" y="23"/>
                    </a:lnTo>
                    <a:lnTo>
                      <a:pt x="341" y="23"/>
                    </a:lnTo>
                    <a:lnTo>
                      <a:pt x="357" y="24"/>
                    </a:lnTo>
                    <a:lnTo>
                      <a:pt x="357" y="332"/>
                    </a:lnTo>
                    <a:lnTo>
                      <a:pt x="378" y="332"/>
                    </a:lnTo>
                    <a:lnTo>
                      <a:pt x="378" y="306"/>
                    </a:lnTo>
                    <a:lnTo>
                      <a:pt x="379" y="282"/>
                    </a:lnTo>
                    <a:lnTo>
                      <a:pt x="383" y="261"/>
                    </a:lnTo>
                    <a:lnTo>
                      <a:pt x="390" y="243"/>
                    </a:lnTo>
                    <a:lnTo>
                      <a:pt x="396" y="231"/>
                    </a:lnTo>
                    <a:lnTo>
                      <a:pt x="400" y="225"/>
                    </a:lnTo>
                    <a:lnTo>
                      <a:pt x="405" y="221"/>
                    </a:lnTo>
                    <a:lnTo>
                      <a:pt x="410" y="219"/>
                    </a:lnTo>
                    <a:lnTo>
                      <a:pt x="414" y="216"/>
                    </a:lnTo>
                    <a:lnTo>
                      <a:pt x="419" y="215"/>
                    </a:lnTo>
                    <a:lnTo>
                      <a:pt x="425" y="214"/>
                    </a:lnTo>
                    <a:lnTo>
                      <a:pt x="430" y="215"/>
                    </a:lnTo>
                    <a:lnTo>
                      <a:pt x="434" y="216"/>
                    </a:lnTo>
                    <a:lnTo>
                      <a:pt x="440" y="219"/>
                    </a:lnTo>
                    <a:lnTo>
                      <a:pt x="445" y="222"/>
                    </a:lnTo>
                    <a:lnTo>
                      <a:pt x="453" y="231"/>
                    </a:lnTo>
                    <a:lnTo>
                      <a:pt x="463" y="243"/>
                    </a:lnTo>
                    <a:lnTo>
                      <a:pt x="471" y="261"/>
                    </a:lnTo>
                    <a:lnTo>
                      <a:pt x="476" y="280"/>
                    </a:lnTo>
                    <a:lnTo>
                      <a:pt x="481" y="302"/>
                    </a:lnTo>
                    <a:lnTo>
                      <a:pt x="484" y="327"/>
                    </a:lnTo>
                    <a:lnTo>
                      <a:pt x="508" y="308"/>
                    </a:lnTo>
                    <a:lnTo>
                      <a:pt x="508" y="156"/>
                    </a:lnTo>
                    <a:lnTo>
                      <a:pt x="388" y="1"/>
                    </a:lnTo>
                    <a:lnTo>
                      <a:pt x="388" y="0"/>
                    </a:lnTo>
                    <a:lnTo>
                      <a:pt x="316" y="6"/>
                    </a:lnTo>
                    <a:lnTo>
                      <a:pt x="286" y="9"/>
                    </a:lnTo>
                    <a:lnTo>
                      <a:pt x="260" y="13"/>
                    </a:lnTo>
                    <a:lnTo>
                      <a:pt x="237" y="17"/>
                    </a:lnTo>
                    <a:lnTo>
                      <a:pt x="220" y="22"/>
                    </a:lnTo>
                    <a:lnTo>
                      <a:pt x="206" y="26"/>
                    </a:lnTo>
                    <a:lnTo>
                      <a:pt x="197" y="30"/>
                    </a:lnTo>
                    <a:lnTo>
                      <a:pt x="190" y="36"/>
                    </a:lnTo>
                    <a:lnTo>
                      <a:pt x="185" y="45"/>
                    </a:lnTo>
                    <a:lnTo>
                      <a:pt x="181" y="56"/>
                    </a:lnTo>
                    <a:lnTo>
                      <a:pt x="177" y="71"/>
                    </a:lnTo>
                    <a:lnTo>
                      <a:pt x="173" y="87"/>
                    </a:lnTo>
                    <a:lnTo>
                      <a:pt x="170" y="107"/>
                    </a:lnTo>
                    <a:lnTo>
                      <a:pt x="167" y="130"/>
                    </a:lnTo>
                    <a:lnTo>
                      <a:pt x="166" y="155"/>
                    </a:lnTo>
                    <a:lnTo>
                      <a:pt x="139" y="156"/>
                    </a:lnTo>
                    <a:lnTo>
                      <a:pt x="115" y="159"/>
                    </a:lnTo>
                    <a:lnTo>
                      <a:pt x="94" y="162"/>
                    </a:lnTo>
                    <a:lnTo>
                      <a:pt x="78" y="164"/>
                    </a:lnTo>
                    <a:lnTo>
                      <a:pt x="63" y="169"/>
                    </a:lnTo>
                    <a:lnTo>
                      <a:pt x="50" y="174"/>
                    </a:lnTo>
                    <a:lnTo>
                      <a:pt x="39" y="181"/>
                    </a:lnTo>
                    <a:lnTo>
                      <a:pt x="30" y="189"/>
                    </a:lnTo>
                    <a:lnTo>
                      <a:pt x="22" y="199"/>
                    </a:lnTo>
                    <a:lnTo>
                      <a:pt x="16" y="210"/>
                    </a:lnTo>
                    <a:lnTo>
                      <a:pt x="11" y="223"/>
                    </a:lnTo>
                    <a:lnTo>
                      <a:pt x="7" y="239"/>
                    </a:lnTo>
                    <a:close/>
                  </a:path>
                </a:pathLst>
              </a:custGeom>
              <a:solidFill>
                <a:srgbClr val="657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8" name="Freeform 79"/>
              <p:cNvSpPr>
                <a:spLocks/>
              </p:cNvSpPr>
              <p:nvPr/>
            </p:nvSpPr>
            <p:spPr bwMode="auto">
              <a:xfrm>
                <a:off x="5048250" y="3486150"/>
                <a:ext cx="336550" cy="195263"/>
              </a:xfrm>
              <a:custGeom>
                <a:avLst/>
                <a:gdLst>
                  <a:gd name="T0" fmla="*/ 2147483647 w 212"/>
                  <a:gd name="T1" fmla="*/ 2147483647 h 123"/>
                  <a:gd name="T2" fmla="*/ 2147483647 w 212"/>
                  <a:gd name="T3" fmla="*/ 2147483647 h 123"/>
                  <a:gd name="T4" fmla="*/ 2147483647 w 212"/>
                  <a:gd name="T5" fmla="*/ 0 h 123"/>
                  <a:gd name="T6" fmla="*/ 0 w 212"/>
                  <a:gd name="T7" fmla="*/ 2147483647 h 123"/>
                  <a:gd name="T8" fmla="*/ 2147483647 w 212"/>
                  <a:gd name="T9" fmla="*/ 2147483647 h 123"/>
                  <a:gd name="T10" fmla="*/ 2147483647 w 212"/>
                  <a:gd name="T11" fmla="*/ 2147483647 h 1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2"/>
                  <a:gd name="T19" fmla="*/ 0 h 123"/>
                  <a:gd name="T20" fmla="*/ 212 w 212"/>
                  <a:gd name="T21" fmla="*/ 123 h 1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2" h="123">
                    <a:moveTo>
                      <a:pt x="192" y="123"/>
                    </a:moveTo>
                    <a:lnTo>
                      <a:pt x="212" y="12"/>
                    </a:lnTo>
                    <a:lnTo>
                      <a:pt x="50" y="0"/>
                    </a:lnTo>
                    <a:lnTo>
                      <a:pt x="0" y="107"/>
                    </a:lnTo>
                    <a:lnTo>
                      <a:pt x="192" y="123"/>
                    </a:lnTo>
                    <a:close/>
                  </a:path>
                </a:pathLst>
              </a:custGeom>
              <a:solidFill>
                <a:srgbClr val="D5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9" name="Freeform 80"/>
              <p:cNvSpPr>
                <a:spLocks/>
              </p:cNvSpPr>
              <p:nvPr/>
            </p:nvSpPr>
            <p:spPr bwMode="auto">
              <a:xfrm>
                <a:off x="5421313" y="3486150"/>
                <a:ext cx="266700" cy="211138"/>
              </a:xfrm>
              <a:custGeom>
                <a:avLst/>
                <a:gdLst>
                  <a:gd name="T0" fmla="*/ 0 w 168"/>
                  <a:gd name="T1" fmla="*/ 2147483647 h 133"/>
                  <a:gd name="T2" fmla="*/ 0 w 168"/>
                  <a:gd name="T3" fmla="*/ 2147483647 h 133"/>
                  <a:gd name="T4" fmla="*/ 2147483647 w 168"/>
                  <a:gd name="T5" fmla="*/ 2147483647 h 133"/>
                  <a:gd name="T6" fmla="*/ 2147483647 w 168"/>
                  <a:gd name="T7" fmla="*/ 2147483647 h 133"/>
                  <a:gd name="T8" fmla="*/ 2147483647 w 168"/>
                  <a:gd name="T9" fmla="*/ 2147483647 h 133"/>
                  <a:gd name="T10" fmla="*/ 2147483647 w 168"/>
                  <a:gd name="T11" fmla="*/ 0 h 133"/>
                  <a:gd name="T12" fmla="*/ 2147483647 w 168"/>
                  <a:gd name="T13" fmla="*/ 0 h 133"/>
                  <a:gd name="T14" fmla="*/ 2147483647 w 168"/>
                  <a:gd name="T15" fmla="*/ 2147483647 h 133"/>
                  <a:gd name="T16" fmla="*/ 2147483647 w 168"/>
                  <a:gd name="T17" fmla="*/ 2147483647 h 133"/>
                  <a:gd name="T18" fmla="*/ 2147483647 w 168"/>
                  <a:gd name="T19" fmla="*/ 2147483647 h 133"/>
                  <a:gd name="T20" fmla="*/ 2147483647 w 168"/>
                  <a:gd name="T21" fmla="*/ 2147483647 h 133"/>
                  <a:gd name="T22" fmla="*/ 2147483647 w 168"/>
                  <a:gd name="T23" fmla="*/ 2147483647 h 133"/>
                  <a:gd name="T24" fmla="*/ 2147483647 w 168"/>
                  <a:gd name="T25" fmla="*/ 2147483647 h 133"/>
                  <a:gd name="T26" fmla="*/ 2147483647 w 168"/>
                  <a:gd name="T27" fmla="*/ 2147483647 h 133"/>
                  <a:gd name="T28" fmla="*/ 2147483647 w 168"/>
                  <a:gd name="T29" fmla="*/ 2147483647 h 133"/>
                  <a:gd name="T30" fmla="*/ 2147483647 w 168"/>
                  <a:gd name="T31" fmla="*/ 2147483647 h 133"/>
                  <a:gd name="T32" fmla="*/ 2147483647 w 168"/>
                  <a:gd name="T33" fmla="*/ 2147483647 h 133"/>
                  <a:gd name="T34" fmla="*/ 2147483647 w 168"/>
                  <a:gd name="T35" fmla="*/ 2147483647 h 133"/>
                  <a:gd name="T36" fmla="*/ 2147483647 w 168"/>
                  <a:gd name="T37" fmla="*/ 2147483647 h 133"/>
                  <a:gd name="T38" fmla="*/ 2147483647 w 168"/>
                  <a:gd name="T39" fmla="*/ 2147483647 h 133"/>
                  <a:gd name="T40" fmla="*/ 2147483647 w 168"/>
                  <a:gd name="T41" fmla="*/ 2147483647 h 133"/>
                  <a:gd name="T42" fmla="*/ 2147483647 w 168"/>
                  <a:gd name="T43" fmla="*/ 2147483647 h 133"/>
                  <a:gd name="T44" fmla="*/ 0 w 168"/>
                  <a:gd name="T45" fmla="*/ 2147483647 h 133"/>
                  <a:gd name="T46" fmla="*/ 0 w 168"/>
                  <a:gd name="T47" fmla="*/ 2147483647 h 13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8"/>
                  <a:gd name="T73" fmla="*/ 0 h 133"/>
                  <a:gd name="T74" fmla="*/ 168 w 168"/>
                  <a:gd name="T75" fmla="*/ 133 h 13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8" h="133">
                    <a:moveTo>
                      <a:pt x="0" y="120"/>
                    </a:moveTo>
                    <a:lnTo>
                      <a:pt x="0" y="133"/>
                    </a:lnTo>
                    <a:lnTo>
                      <a:pt x="168" y="127"/>
                    </a:lnTo>
                    <a:lnTo>
                      <a:pt x="168" y="1"/>
                    </a:lnTo>
                    <a:lnTo>
                      <a:pt x="152" y="0"/>
                    </a:lnTo>
                    <a:lnTo>
                      <a:pt x="135" y="0"/>
                    </a:lnTo>
                    <a:lnTo>
                      <a:pt x="116" y="1"/>
                    </a:lnTo>
                    <a:lnTo>
                      <a:pt x="96" y="4"/>
                    </a:lnTo>
                    <a:lnTo>
                      <a:pt x="73" y="7"/>
                    </a:lnTo>
                    <a:lnTo>
                      <a:pt x="54" y="13"/>
                    </a:lnTo>
                    <a:lnTo>
                      <a:pt x="39" y="19"/>
                    </a:lnTo>
                    <a:lnTo>
                      <a:pt x="27" y="25"/>
                    </a:lnTo>
                    <a:lnTo>
                      <a:pt x="21" y="31"/>
                    </a:lnTo>
                    <a:lnTo>
                      <a:pt x="16" y="39"/>
                    </a:lnTo>
                    <a:lnTo>
                      <a:pt x="11" y="48"/>
                    </a:lnTo>
                    <a:lnTo>
                      <a:pt x="8" y="59"/>
                    </a:lnTo>
                    <a:lnTo>
                      <a:pt x="5" y="72"/>
                    </a:lnTo>
                    <a:lnTo>
                      <a:pt x="3" y="85"/>
                    </a:lnTo>
                    <a:lnTo>
                      <a:pt x="1" y="102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D5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0" name="Freeform 81"/>
              <p:cNvSpPr>
                <a:spLocks/>
              </p:cNvSpPr>
              <p:nvPr/>
            </p:nvSpPr>
            <p:spPr bwMode="auto">
              <a:xfrm>
                <a:off x="4864100" y="3786188"/>
                <a:ext cx="158750" cy="123825"/>
              </a:xfrm>
              <a:custGeom>
                <a:avLst/>
                <a:gdLst>
                  <a:gd name="T0" fmla="*/ 2147483647 w 100"/>
                  <a:gd name="T1" fmla="*/ 0 h 78"/>
                  <a:gd name="T2" fmla="*/ 0 w 100"/>
                  <a:gd name="T3" fmla="*/ 2147483647 h 78"/>
                  <a:gd name="T4" fmla="*/ 2147483647 w 100"/>
                  <a:gd name="T5" fmla="*/ 2147483647 h 78"/>
                  <a:gd name="T6" fmla="*/ 2147483647 w 100"/>
                  <a:gd name="T7" fmla="*/ 2147483647 h 78"/>
                  <a:gd name="T8" fmla="*/ 2147483647 w 100"/>
                  <a:gd name="T9" fmla="*/ 0 h 78"/>
                  <a:gd name="T10" fmla="*/ 2147483647 w 100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"/>
                  <a:gd name="T19" fmla="*/ 0 h 78"/>
                  <a:gd name="T20" fmla="*/ 100 w 100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" h="78">
                    <a:moveTo>
                      <a:pt x="10" y="0"/>
                    </a:moveTo>
                    <a:lnTo>
                      <a:pt x="0" y="62"/>
                    </a:lnTo>
                    <a:lnTo>
                      <a:pt x="100" y="78"/>
                    </a:lnTo>
                    <a:lnTo>
                      <a:pt x="84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93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1" name="Freeform 82"/>
              <p:cNvSpPr>
                <a:spLocks/>
              </p:cNvSpPr>
              <p:nvPr/>
            </p:nvSpPr>
            <p:spPr bwMode="auto">
              <a:xfrm>
                <a:off x="4897438" y="3786188"/>
                <a:ext cx="42863" cy="109538"/>
              </a:xfrm>
              <a:custGeom>
                <a:avLst/>
                <a:gdLst>
                  <a:gd name="T0" fmla="*/ 2147483647 w 27"/>
                  <a:gd name="T1" fmla="*/ 2147483647 h 69"/>
                  <a:gd name="T2" fmla="*/ 2147483647 w 27"/>
                  <a:gd name="T3" fmla="*/ 0 h 69"/>
                  <a:gd name="T4" fmla="*/ 0 w 27"/>
                  <a:gd name="T5" fmla="*/ 2147483647 h 69"/>
                  <a:gd name="T6" fmla="*/ 2147483647 w 27"/>
                  <a:gd name="T7" fmla="*/ 2147483647 h 69"/>
                  <a:gd name="T8" fmla="*/ 2147483647 w 27"/>
                  <a:gd name="T9" fmla="*/ 2147483647 h 69"/>
                  <a:gd name="T10" fmla="*/ 2147483647 w 27"/>
                  <a:gd name="T11" fmla="*/ 2147483647 h 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69"/>
                  <a:gd name="T20" fmla="*/ 27 w 27"/>
                  <a:gd name="T21" fmla="*/ 69 h 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69">
                    <a:moveTo>
                      <a:pt x="27" y="1"/>
                    </a:moveTo>
                    <a:lnTo>
                      <a:pt x="8" y="0"/>
                    </a:lnTo>
                    <a:lnTo>
                      <a:pt x="0" y="66"/>
                    </a:lnTo>
                    <a:lnTo>
                      <a:pt x="21" y="69"/>
                    </a:lnTo>
                    <a:lnTo>
                      <a:pt x="27" y="1"/>
                    </a:lnTo>
                    <a:close/>
                  </a:path>
                </a:pathLst>
              </a:custGeom>
              <a:solidFill>
                <a:srgbClr val="5D41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2" name="Freeform 83"/>
              <p:cNvSpPr>
                <a:spLocks/>
              </p:cNvSpPr>
              <p:nvPr/>
            </p:nvSpPr>
            <p:spPr bwMode="auto">
              <a:xfrm>
                <a:off x="4967288" y="3789363"/>
                <a:ext cx="55563" cy="120650"/>
              </a:xfrm>
              <a:custGeom>
                <a:avLst/>
                <a:gdLst>
                  <a:gd name="T0" fmla="*/ 2147483647 w 35"/>
                  <a:gd name="T1" fmla="*/ 0 h 76"/>
                  <a:gd name="T2" fmla="*/ 0 w 35"/>
                  <a:gd name="T3" fmla="*/ 0 h 76"/>
                  <a:gd name="T4" fmla="*/ 2147483647 w 35"/>
                  <a:gd name="T5" fmla="*/ 2147483647 h 76"/>
                  <a:gd name="T6" fmla="*/ 2147483647 w 35"/>
                  <a:gd name="T7" fmla="*/ 2147483647 h 76"/>
                  <a:gd name="T8" fmla="*/ 2147483647 w 35"/>
                  <a:gd name="T9" fmla="*/ 0 h 76"/>
                  <a:gd name="T10" fmla="*/ 2147483647 w 35"/>
                  <a:gd name="T11" fmla="*/ 0 h 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76"/>
                  <a:gd name="T20" fmla="*/ 35 w 35"/>
                  <a:gd name="T21" fmla="*/ 76 h 7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76">
                    <a:moveTo>
                      <a:pt x="19" y="0"/>
                    </a:moveTo>
                    <a:lnTo>
                      <a:pt x="0" y="0"/>
                    </a:lnTo>
                    <a:lnTo>
                      <a:pt x="5" y="72"/>
                    </a:lnTo>
                    <a:lnTo>
                      <a:pt x="35" y="76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5D41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3" name="Freeform 84"/>
              <p:cNvSpPr>
                <a:spLocks/>
              </p:cNvSpPr>
              <p:nvPr/>
            </p:nvSpPr>
            <p:spPr bwMode="auto">
              <a:xfrm>
                <a:off x="4746625" y="3868738"/>
                <a:ext cx="423863" cy="100013"/>
              </a:xfrm>
              <a:custGeom>
                <a:avLst/>
                <a:gdLst>
                  <a:gd name="T0" fmla="*/ 0 w 267"/>
                  <a:gd name="T1" fmla="*/ 0 h 63"/>
                  <a:gd name="T2" fmla="*/ 0 w 267"/>
                  <a:gd name="T3" fmla="*/ 0 h 63"/>
                  <a:gd name="T4" fmla="*/ 2147483647 w 267"/>
                  <a:gd name="T5" fmla="*/ 2147483647 h 63"/>
                  <a:gd name="T6" fmla="*/ 2147483647 w 267"/>
                  <a:gd name="T7" fmla="*/ 2147483647 h 63"/>
                  <a:gd name="T8" fmla="*/ 2147483647 w 267"/>
                  <a:gd name="T9" fmla="*/ 2147483647 h 63"/>
                  <a:gd name="T10" fmla="*/ 2147483647 w 267"/>
                  <a:gd name="T11" fmla="*/ 2147483647 h 63"/>
                  <a:gd name="T12" fmla="*/ 2147483647 w 267"/>
                  <a:gd name="T13" fmla="*/ 2147483647 h 63"/>
                  <a:gd name="T14" fmla="*/ 2147483647 w 267"/>
                  <a:gd name="T15" fmla="*/ 2147483647 h 63"/>
                  <a:gd name="T16" fmla="*/ 2147483647 w 267"/>
                  <a:gd name="T17" fmla="*/ 2147483647 h 63"/>
                  <a:gd name="T18" fmla="*/ 2147483647 w 267"/>
                  <a:gd name="T19" fmla="*/ 2147483647 h 63"/>
                  <a:gd name="T20" fmla="*/ 0 w 267"/>
                  <a:gd name="T21" fmla="*/ 0 h 6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7"/>
                  <a:gd name="T34" fmla="*/ 0 h 63"/>
                  <a:gd name="T35" fmla="*/ 267 w 267"/>
                  <a:gd name="T36" fmla="*/ 63 h 6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7" h="63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16"/>
                    </a:lnTo>
                    <a:lnTo>
                      <a:pt x="7" y="25"/>
                    </a:lnTo>
                    <a:lnTo>
                      <a:pt x="10" y="35"/>
                    </a:lnTo>
                    <a:lnTo>
                      <a:pt x="264" y="63"/>
                    </a:lnTo>
                    <a:lnTo>
                      <a:pt x="266" y="44"/>
                    </a:lnTo>
                    <a:lnTo>
                      <a:pt x="267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18B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4" name="Freeform 85"/>
              <p:cNvSpPr>
                <a:spLocks/>
              </p:cNvSpPr>
              <p:nvPr/>
            </p:nvSpPr>
            <p:spPr bwMode="auto">
              <a:xfrm>
                <a:off x="4851400" y="3898900"/>
                <a:ext cx="180975" cy="73025"/>
              </a:xfrm>
              <a:custGeom>
                <a:avLst/>
                <a:gdLst>
                  <a:gd name="T0" fmla="*/ 2147483647 w 114"/>
                  <a:gd name="T1" fmla="*/ 2147483647 h 46"/>
                  <a:gd name="T2" fmla="*/ 0 w 114"/>
                  <a:gd name="T3" fmla="*/ 0 h 46"/>
                  <a:gd name="T4" fmla="*/ 2147483647 w 114"/>
                  <a:gd name="T5" fmla="*/ 2147483647 h 46"/>
                  <a:gd name="T6" fmla="*/ 2147483647 w 114"/>
                  <a:gd name="T7" fmla="*/ 2147483647 h 46"/>
                  <a:gd name="T8" fmla="*/ 2147483647 w 114"/>
                  <a:gd name="T9" fmla="*/ 2147483647 h 46"/>
                  <a:gd name="T10" fmla="*/ 2147483647 w 114"/>
                  <a:gd name="T11" fmla="*/ 2147483647 h 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4"/>
                  <a:gd name="T19" fmla="*/ 0 h 46"/>
                  <a:gd name="T20" fmla="*/ 114 w 114"/>
                  <a:gd name="T21" fmla="*/ 46 h 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4" h="46">
                    <a:moveTo>
                      <a:pt x="114" y="13"/>
                    </a:moveTo>
                    <a:lnTo>
                      <a:pt x="0" y="0"/>
                    </a:lnTo>
                    <a:lnTo>
                      <a:pt x="2" y="30"/>
                    </a:lnTo>
                    <a:lnTo>
                      <a:pt x="105" y="46"/>
                    </a:lnTo>
                    <a:lnTo>
                      <a:pt x="114" y="13"/>
                    </a:lnTo>
                    <a:close/>
                  </a:path>
                </a:pathLst>
              </a:custGeom>
              <a:solidFill>
                <a:srgbClr val="F4F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5" name="Freeform 86"/>
              <p:cNvSpPr>
                <a:spLocks/>
              </p:cNvSpPr>
              <p:nvPr/>
            </p:nvSpPr>
            <p:spPr bwMode="auto">
              <a:xfrm>
                <a:off x="4792663" y="3740150"/>
                <a:ext cx="69850" cy="71438"/>
              </a:xfrm>
              <a:custGeom>
                <a:avLst/>
                <a:gdLst>
                  <a:gd name="T0" fmla="*/ 2147483647 w 44"/>
                  <a:gd name="T1" fmla="*/ 2147483647 h 45"/>
                  <a:gd name="T2" fmla="*/ 2147483647 w 44"/>
                  <a:gd name="T3" fmla="*/ 2147483647 h 45"/>
                  <a:gd name="T4" fmla="*/ 2147483647 w 44"/>
                  <a:gd name="T5" fmla="*/ 2147483647 h 45"/>
                  <a:gd name="T6" fmla="*/ 2147483647 w 44"/>
                  <a:gd name="T7" fmla="*/ 2147483647 h 45"/>
                  <a:gd name="T8" fmla="*/ 2147483647 w 44"/>
                  <a:gd name="T9" fmla="*/ 2147483647 h 45"/>
                  <a:gd name="T10" fmla="*/ 2147483647 w 44"/>
                  <a:gd name="T11" fmla="*/ 2147483647 h 45"/>
                  <a:gd name="T12" fmla="*/ 2147483647 w 44"/>
                  <a:gd name="T13" fmla="*/ 2147483647 h 45"/>
                  <a:gd name="T14" fmla="*/ 2147483647 w 44"/>
                  <a:gd name="T15" fmla="*/ 2147483647 h 45"/>
                  <a:gd name="T16" fmla="*/ 2147483647 w 44"/>
                  <a:gd name="T17" fmla="*/ 2147483647 h 45"/>
                  <a:gd name="T18" fmla="*/ 2147483647 w 44"/>
                  <a:gd name="T19" fmla="*/ 2147483647 h 45"/>
                  <a:gd name="T20" fmla="*/ 2147483647 w 44"/>
                  <a:gd name="T21" fmla="*/ 2147483647 h 45"/>
                  <a:gd name="T22" fmla="*/ 2147483647 w 44"/>
                  <a:gd name="T23" fmla="*/ 2147483647 h 45"/>
                  <a:gd name="T24" fmla="*/ 2147483647 w 44"/>
                  <a:gd name="T25" fmla="*/ 0 h 45"/>
                  <a:gd name="T26" fmla="*/ 2147483647 w 44"/>
                  <a:gd name="T27" fmla="*/ 0 h 45"/>
                  <a:gd name="T28" fmla="*/ 2147483647 w 44"/>
                  <a:gd name="T29" fmla="*/ 2147483647 h 45"/>
                  <a:gd name="T30" fmla="*/ 2147483647 w 44"/>
                  <a:gd name="T31" fmla="*/ 2147483647 h 45"/>
                  <a:gd name="T32" fmla="*/ 2147483647 w 44"/>
                  <a:gd name="T33" fmla="*/ 2147483647 h 45"/>
                  <a:gd name="T34" fmla="*/ 2147483647 w 44"/>
                  <a:gd name="T35" fmla="*/ 2147483647 h 45"/>
                  <a:gd name="T36" fmla="*/ 2147483647 w 44"/>
                  <a:gd name="T37" fmla="*/ 2147483647 h 45"/>
                  <a:gd name="T38" fmla="*/ 2147483647 w 44"/>
                  <a:gd name="T39" fmla="*/ 2147483647 h 45"/>
                  <a:gd name="T40" fmla="*/ 2147483647 w 44"/>
                  <a:gd name="T41" fmla="*/ 2147483647 h 45"/>
                  <a:gd name="T42" fmla="*/ 2147483647 w 44"/>
                  <a:gd name="T43" fmla="*/ 2147483647 h 45"/>
                  <a:gd name="T44" fmla="*/ 0 w 44"/>
                  <a:gd name="T45" fmla="*/ 2147483647 h 45"/>
                  <a:gd name="T46" fmla="*/ 0 w 44"/>
                  <a:gd name="T47" fmla="*/ 2147483647 h 45"/>
                  <a:gd name="T48" fmla="*/ 2147483647 w 44"/>
                  <a:gd name="T49" fmla="*/ 2147483647 h 45"/>
                  <a:gd name="T50" fmla="*/ 2147483647 w 44"/>
                  <a:gd name="T51" fmla="*/ 2147483647 h 45"/>
                  <a:gd name="T52" fmla="*/ 2147483647 w 44"/>
                  <a:gd name="T53" fmla="*/ 2147483647 h 45"/>
                  <a:gd name="T54" fmla="*/ 2147483647 w 44"/>
                  <a:gd name="T55" fmla="*/ 2147483647 h 45"/>
                  <a:gd name="T56" fmla="*/ 2147483647 w 44"/>
                  <a:gd name="T57" fmla="*/ 2147483647 h 45"/>
                  <a:gd name="T58" fmla="*/ 2147483647 w 44"/>
                  <a:gd name="T59" fmla="*/ 2147483647 h 45"/>
                  <a:gd name="T60" fmla="*/ 2147483647 w 44"/>
                  <a:gd name="T61" fmla="*/ 2147483647 h 45"/>
                  <a:gd name="T62" fmla="*/ 2147483647 w 44"/>
                  <a:gd name="T63" fmla="*/ 2147483647 h 45"/>
                  <a:gd name="T64" fmla="*/ 2147483647 w 44"/>
                  <a:gd name="T65" fmla="*/ 2147483647 h 45"/>
                  <a:gd name="T66" fmla="*/ 2147483647 w 44"/>
                  <a:gd name="T67" fmla="*/ 2147483647 h 45"/>
                  <a:gd name="T68" fmla="*/ 2147483647 w 44"/>
                  <a:gd name="T69" fmla="*/ 2147483647 h 45"/>
                  <a:gd name="T70" fmla="*/ 2147483647 w 44"/>
                  <a:gd name="T71" fmla="*/ 2147483647 h 45"/>
                  <a:gd name="T72" fmla="*/ 2147483647 w 44"/>
                  <a:gd name="T73" fmla="*/ 2147483647 h 45"/>
                  <a:gd name="T74" fmla="*/ 2147483647 w 44"/>
                  <a:gd name="T75" fmla="*/ 2147483647 h 45"/>
                  <a:gd name="T76" fmla="*/ 2147483647 w 44"/>
                  <a:gd name="T77" fmla="*/ 2147483647 h 45"/>
                  <a:gd name="T78" fmla="*/ 2147483647 w 44"/>
                  <a:gd name="T79" fmla="*/ 2147483647 h 45"/>
                  <a:gd name="T80" fmla="*/ 2147483647 w 44"/>
                  <a:gd name="T81" fmla="*/ 2147483647 h 45"/>
                  <a:gd name="T82" fmla="*/ 2147483647 w 44"/>
                  <a:gd name="T83" fmla="*/ 2147483647 h 4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4"/>
                  <a:gd name="T127" fmla="*/ 0 h 45"/>
                  <a:gd name="T128" fmla="*/ 44 w 44"/>
                  <a:gd name="T129" fmla="*/ 45 h 4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4" h="45">
                    <a:moveTo>
                      <a:pt x="44" y="27"/>
                    </a:moveTo>
                    <a:lnTo>
                      <a:pt x="44" y="27"/>
                    </a:lnTo>
                    <a:lnTo>
                      <a:pt x="44" y="22"/>
                    </a:lnTo>
                    <a:lnTo>
                      <a:pt x="44" y="18"/>
                    </a:lnTo>
                    <a:lnTo>
                      <a:pt x="43" y="15"/>
                    </a:lnTo>
                    <a:lnTo>
                      <a:pt x="41" y="10"/>
                    </a:lnTo>
                    <a:lnTo>
                      <a:pt x="39" y="7"/>
                    </a:lnTo>
                    <a:lnTo>
                      <a:pt x="35" y="4"/>
                    </a:lnTo>
                    <a:lnTo>
                      <a:pt x="31" y="2"/>
                    </a:lnTo>
                    <a:lnTo>
                      <a:pt x="26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4" y="2"/>
                    </a:lnTo>
                    <a:lnTo>
                      <a:pt x="10" y="4"/>
                    </a:lnTo>
                    <a:lnTo>
                      <a:pt x="6" y="7"/>
                    </a:lnTo>
                    <a:lnTo>
                      <a:pt x="4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2"/>
                    </a:lnTo>
                    <a:lnTo>
                      <a:pt x="1" y="27"/>
                    </a:lnTo>
                    <a:lnTo>
                      <a:pt x="2" y="31"/>
                    </a:lnTo>
                    <a:lnTo>
                      <a:pt x="4" y="35"/>
                    </a:lnTo>
                    <a:lnTo>
                      <a:pt x="6" y="38"/>
                    </a:lnTo>
                    <a:lnTo>
                      <a:pt x="10" y="41"/>
                    </a:lnTo>
                    <a:lnTo>
                      <a:pt x="14" y="43"/>
                    </a:lnTo>
                    <a:lnTo>
                      <a:pt x="18" y="45"/>
                    </a:lnTo>
                    <a:lnTo>
                      <a:pt x="22" y="45"/>
                    </a:lnTo>
                    <a:lnTo>
                      <a:pt x="25" y="45"/>
                    </a:lnTo>
                    <a:lnTo>
                      <a:pt x="32" y="42"/>
                    </a:lnTo>
                    <a:lnTo>
                      <a:pt x="39" y="38"/>
                    </a:lnTo>
                    <a:lnTo>
                      <a:pt x="41" y="33"/>
                    </a:lnTo>
                    <a:lnTo>
                      <a:pt x="44" y="27"/>
                    </a:lnTo>
                    <a:close/>
                  </a:path>
                </a:pathLst>
              </a:custGeom>
              <a:solidFill>
                <a:srgbClr val="F4F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6" name="Freeform 87"/>
              <p:cNvSpPr>
                <a:spLocks/>
              </p:cNvSpPr>
              <p:nvPr/>
            </p:nvSpPr>
            <p:spPr bwMode="auto">
              <a:xfrm>
                <a:off x="5038725" y="3759200"/>
                <a:ext cx="69850" cy="69850"/>
              </a:xfrm>
              <a:custGeom>
                <a:avLst/>
                <a:gdLst>
                  <a:gd name="T0" fmla="*/ 2147483647 w 44"/>
                  <a:gd name="T1" fmla="*/ 2147483647 h 44"/>
                  <a:gd name="T2" fmla="*/ 2147483647 w 44"/>
                  <a:gd name="T3" fmla="*/ 2147483647 h 44"/>
                  <a:gd name="T4" fmla="*/ 2147483647 w 44"/>
                  <a:gd name="T5" fmla="*/ 2147483647 h 44"/>
                  <a:gd name="T6" fmla="*/ 2147483647 w 44"/>
                  <a:gd name="T7" fmla="*/ 2147483647 h 44"/>
                  <a:gd name="T8" fmla="*/ 2147483647 w 44"/>
                  <a:gd name="T9" fmla="*/ 2147483647 h 44"/>
                  <a:gd name="T10" fmla="*/ 2147483647 w 44"/>
                  <a:gd name="T11" fmla="*/ 2147483647 h 44"/>
                  <a:gd name="T12" fmla="*/ 2147483647 w 44"/>
                  <a:gd name="T13" fmla="*/ 2147483647 h 44"/>
                  <a:gd name="T14" fmla="*/ 2147483647 w 44"/>
                  <a:gd name="T15" fmla="*/ 2147483647 h 44"/>
                  <a:gd name="T16" fmla="*/ 2147483647 w 44"/>
                  <a:gd name="T17" fmla="*/ 2147483647 h 44"/>
                  <a:gd name="T18" fmla="*/ 2147483647 w 44"/>
                  <a:gd name="T19" fmla="*/ 0 h 44"/>
                  <a:gd name="T20" fmla="*/ 2147483647 w 44"/>
                  <a:gd name="T21" fmla="*/ 0 h 44"/>
                  <a:gd name="T22" fmla="*/ 2147483647 w 44"/>
                  <a:gd name="T23" fmla="*/ 0 h 44"/>
                  <a:gd name="T24" fmla="*/ 2147483647 w 44"/>
                  <a:gd name="T25" fmla="*/ 0 h 44"/>
                  <a:gd name="T26" fmla="*/ 2147483647 w 44"/>
                  <a:gd name="T27" fmla="*/ 2147483647 h 44"/>
                  <a:gd name="T28" fmla="*/ 2147483647 w 44"/>
                  <a:gd name="T29" fmla="*/ 2147483647 h 44"/>
                  <a:gd name="T30" fmla="*/ 2147483647 w 44"/>
                  <a:gd name="T31" fmla="*/ 2147483647 h 44"/>
                  <a:gd name="T32" fmla="*/ 2147483647 w 44"/>
                  <a:gd name="T33" fmla="*/ 2147483647 h 44"/>
                  <a:gd name="T34" fmla="*/ 2147483647 w 44"/>
                  <a:gd name="T35" fmla="*/ 2147483647 h 44"/>
                  <a:gd name="T36" fmla="*/ 2147483647 w 44"/>
                  <a:gd name="T37" fmla="*/ 2147483647 h 44"/>
                  <a:gd name="T38" fmla="*/ 0 w 44"/>
                  <a:gd name="T39" fmla="*/ 2147483647 h 44"/>
                  <a:gd name="T40" fmla="*/ 0 w 44"/>
                  <a:gd name="T41" fmla="*/ 2147483647 h 44"/>
                  <a:gd name="T42" fmla="*/ 0 w 44"/>
                  <a:gd name="T43" fmla="*/ 2147483647 h 44"/>
                  <a:gd name="T44" fmla="*/ 0 w 44"/>
                  <a:gd name="T45" fmla="*/ 2147483647 h 44"/>
                  <a:gd name="T46" fmla="*/ 2147483647 w 44"/>
                  <a:gd name="T47" fmla="*/ 2147483647 h 44"/>
                  <a:gd name="T48" fmla="*/ 2147483647 w 44"/>
                  <a:gd name="T49" fmla="*/ 2147483647 h 44"/>
                  <a:gd name="T50" fmla="*/ 2147483647 w 44"/>
                  <a:gd name="T51" fmla="*/ 2147483647 h 44"/>
                  <a:gd name="T52" fmla="*/ 2147483647 w 44"/>
                  <a:gd name="T53" fmla="*/ 2147483647 h 44"/>
                  <a:gd name="T54" fmla="*/ 2147483647 w 44"/>
                  <a:gd name="T55" fmla="*/ 2147483647 h 44"/>
                  <a:gd name="T56" fmla="*/ 2147483647 w 44"/>
                  <a:gd name="T57" fmla="*/ 2147483647 h 44"/>
                  <a:gd name="T58" fmla="*/ 2147483647 w 44"/>
                  <a:gd name="T59" fmla="*/ 2147483647 h 44"/>
                  <a:gd name="T60" fmla="*/ 2147483647 w 44"/>
                  <a:gd name="T61" fmla="*/ 2147483647 h 44"/>
                  <a:gd name="T62" fmla="*/ 2147483647 w 44"/>
                  <a:gd name="T63" fmla="*/ 2147483647 h 44"/>
                  <a:gd name="T64" fmla="*/ 2147483647 w 44"/>
                  <a:gd name="T65" fmla="*/ 2147483647 h 44"/>
                  <a:gd name="T66" fmla="*/ 2147483647 w 44"/>
                  <a:gd name="T67" fmla="*/ 2147483647 h 44"/>
                  <a:gd name="T68" fmla="*/ 2147483647 w 44"/>
                  <a:gd name="T69" fmla="*/ 2147483647 h 44"/>
                  <a:gd name="T70" fmla="*/ 2147483647 w 44"/>
                  <a:gd name="T71" fmla="*/ 2147483647 h 44"/>
                  <a:gd name="T72" fmla="*/ 2147483647 w 44"/>
                  <a:gd name="T73" fmla="*/ 2147483647 h 44"/>
                  <a:gd name="T74" fmla="*/ 2147483647 w 44"/>
                  <a:gd name="T75" fmla="*/ 2147483647 h 44"/>
                  <a:gd name="T76" fmla="*/ 2147483647 w 44"/>
                  <a:gd name="T77" fmla="*/ 2147483647 h 44"/>
                  <a:gd name="T78" fmla="*/ 2147483647 w 44"/>
                  <a:gd name="T79" fmla="*/ 2147483647 h 44"/>
                  <a:gd name="T80" fmla="*/ 2147483647 w 44"/>
                  <a:gd name="T81" fmla="*/ 2147483647 h 44"/>
                  <a:gd name="T82" fmla="*/ 2147483647 w 44"/>
                  <a:gd name="T83" fmla="*/ 2147483647 h 4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4"/>
                  <a:gd name="T127" fmla="*/ 0 h 44"/>
                  <a:gd name="T128" fmla="*/ 44 w 44"/>
                  <a:gd name="T129" fmla="*/ 44 h 4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4" h="44">
                    <a:moveTo>
                      <a:pt x="44" y="21"/>
                    </a:moveTo>
                    <a:lnTo>
                      <a:pt x="44" y="21"/>
                    </a:lnTo>
                    <a:lnTo>
                      <a:pt x="44" y="18"/>
                    </a:lnTo>
                    <a:lnTo>
                      <a:pt x="43" y="14"/>
                    </a:lnTo>
                    <a:lnTo>
                      <a:pt x="40" y="10"/>
                    </a:lnTo>
                    <a:lnTo>
                      <a:pt x="37" y="6"/>
                    </a:lnTo>
                    <a:lnTo>
                      <a:pt x="35" y="4"/>
                    </a:lnTo>
                    <a:lnTo>
                      <a:pt x="31" y="1"/>
                    </a:lnTo>
                    <a:lnTo>
                      <a:pt x="27" y="0"/>
                    </a:lnTo>
                    <a:lnTo>
                      <a:pt x="22" y="0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0" y="4"/>
                    </a:lnTo>
                    <a:lnTo>
                      <a:pt x="6" y="6"/>
                    </a:lnTo>
                    <a:lnTo>
                      <a:pt x="4" y="10"/>
                    </a:lnTo>
                    <a:lnTo>
                      <a:pt x="1" y="14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0" y="26"/>
                    </a:lnTo>
                    <a:lnTo>
                      <a:pt x="1" y="30"/>
                    </a:lnTo>
                    <a:lnTo>
                      <a:pt x="4" y="34"/>
                    </a:lnTo>
                    <a:lnTo>
                      <a:pt x="6" y="37"/>
                    </a:lnTo>
                    <a:lnTo>
                      <a:pt x="10" y="40"/>
                    </a:lnTo>
                    <a:lnTo>
                      <a:pt x="13" y="43"/>
                    </a:lnTo>
                    <a:lnTo>
                      <a:pt x="17" y="44"/>
                    </a:lnTo>
                    <a:lnTo>
                      <a:pt x="22" y="44"/>
                    </a:lnTo>
                    <a:lnTo>
                      <a:pt x="27" y="44"/>
                    </a:lnTo>
                    <a:lnTo>
                      <a:pt x="31" y="43"/>
                    </a:lnTo>
                    <a:lnTo>
                      <a:pt x="35" y="40"/>
                    </a:lnTo>
                    <a:lnTo>
                      <a:pt x="37" y="37"/>
                    </a:lnTo>
                    <a:lnTo>
                      <a:pt x="40" y="34"/>
                    </a:lnTo>
                    <a:lnTo>
                      <a:pt x="43" y="30"/>
                    </a:lnTo>
                    <a:lnTo>
                      <a:pt x="44" y="26"/>
                    </a:lnTo>
                    <a:lnTo>
                      <a:pt x="44" y="21"/>
                    </a:lnTo>
                    <a:close/>
                  </a:path>
                </a:pathLst>
              </a:custGeom>
              <a:solidFill>
                <a:srgbClr val="F4F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7" name="Freeform 88"/>
              <p:cNvSpPr>
                <a:spLocks/>
              </p:cNvSpPr>
              <p:nvPr/>
            </p:nvSpPr>
            <p:spPr bwMode="auto">
              <a:xfrm>
                <a:off x="5599113" y="3727450"/>
                <a:ext cx="69850" cy="19050"/>
              </a:xfrm>
              <a:custGeom>
                <a:avLst/>
                <a:gdLst>
                  <a:gd name="T0" fmla="*/ 0 w 44"/>
                  <a:gd name="T1" fmla="*/ 2147483647 h 12"/>
                  <a:gd name="T2" fmla="*/ 2147483647 w 44"/>
                  <a:gd name="T3" fmla="*/ 2147483647 h 12"/>
                  <a:gd name="T4" fmla="*/ 2147483647 w 44"/>
                  <a:gd name="T5" fmla="*/ 2147483647 h 12"/>
                  <a:gd name="T6" fmla="*/ 2147483647 w 44"/>
                  <a:gd name="T7" fmla="*/ 0 h 12"/>
                  <a:gd name="T8" fmla="*/ 0 w 44"/>
                  <a:gd name="T9" fmla="*/ 2147483647 h 12"/>
                  <a:gd name="T10" fmla="*/ 0 w 44"/>
                  <a:gd name="T11" fmla="*/ 2147483647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"/>
                  <a:gd name="T19" fmla="*/ 0 h 12"/>
                  <a:gd name="T20" fmla="*/ 44 w 44"/>
                  <a:gd name="T21" fmla="*/ 12 h 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" h="12">
                    <a:moveTo>
                      <a:pt x="0" y="2"/>
                    </a:moveTo>
                    <a:lnTo>
                      <a:pt x="1" y="12"/>
                    </a:lnTo>
                    <a:lnTo>
                      <a:pt x="43" y="12"/>
                    </a:lnTo>
                    <a:lnTo>
                      <a:pt x="44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8" name="Freeform 89"/>
              <p:cNvSpPr>
                <a:spLocks/>
              </p:cNvSpPr>
              <p:nvPr/>
            </p:nvSpPr>
            <p:spPr bwMode="auto">
              <a:xfrm>
                <a:off x="5729288" y="3527425"/>
                <a:ext cx="92075" cy="149225"/>
              </a:xfrm>
              <a:custGeom>
                <a:avLst/>
                <a:gdLst>
                  <a:gd name="T0" fmla="*/ 0 w 58"/>
                  <a:gd name="T1" fmla="*/ 0 h 94"/>
                  <a:gd name="T2" fmla="*/ 0 w 58"/>
                  <a:gd name="T3" fmla="*/ 2147483647 h 94"/>
                  <a:gd name="T4" fmla="*/ 2147483647 w 58"/>
                  <a:gd name="T5" fmla="*/ 2147483647 h 94"/>
                  <a:gd name="T6" fmla="*/ 0 w 58"/>
                  <a:gd name="T7" fmla="*/ 0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"/>
                  <a:gd name="T13" fmla="*/ 0 h 94"/>
                  <a:gd name="T14" fmla="*/ 58 w 58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" h="94">
                    <a:moveTo>
                      <a:pt x="0" y="0"/>
                    </a:moveTo>
                    <a:lnTo>
                      <a:pt x="0" y="94"/>
                    </a:lnTo>
                    <a:lnTo>
                      <a:pt x="58" y="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9" name="Freeform 90"/>
              <p:cNvSpPr>
                <a:spLocks/>
              </p:cNvSpPr>
              <p:nvPr/>
            </p:nvSpPr>
            <p:spPr bwMode="auto">
              <a:xfrm>
                <a:off x="5260975" y="3895725"/>
                <a:ext cx="38100" cy="76200"/>
              </a:xfrm>
              <a:custGeom>
                <a:avLst/>
                <a:gdLst>
                  <a:gd name="T0" fmla="*/ 2147483647 w 24"/>
                  <a:gd name="T1" fmla="*/ 2147483647 h 48"/>
                  <a:gd name="T2" fmla="*/ 2147483647 w 24"/>
                  <a:gd name="T3" fmla="*/ 2147483647 h 48"/>
                  <a:gd name="T4" fmla="*/ 2147483647 w 24"/>
                  <a:gd name="T5" fmla="*/ 2147483647 h 48"/>
                  <a:gd name="T6" fmla="*/ 2147483647 w 24"/>
                  <a:gd name="T7" fmla="*/ 2147483647 h 48"/>
                  <a:gd name="T8" fmla="*/ 2147483647 w 24"/>
                  <a:gd name="T9" fmla="*/ 2147483647 h 48"/>
                  <a:gd name="T10" fmla="*/ 2147483647 w 24"/>
                  <a:gd name="T11" fmla="*/ 2147483647 h 48"/>
                  <a:gd name="T12" fmla="*/ 2147483647 w 24"/>
                  <a:gd name="T13" fmla="*/ 2147483647 h 48"/>
                  <a:gd name="T14" fmla="*/ 2147483647 w 24"/>
                  <a:gd name="T15" fmla="*/ 2147483647 h 48"/>
                  <a:gd name="T16" fmla="*/ 2147483647 w 24"/>
                  <a:gd name="T17" fmla="*/ 2147483647 h 48"/>
                  <a:gd name="T18" fmla="*/ 2147483647 w 24"/>
                  <a:gd name="T19" fmla="*/ 2147483647 h 48"/>
                  <a:gd name="T20" fmla="*/ 2147483647 w 24"/>
                  <a:gd name="T21" fmla="*/ 2147483647 h 48"/>
                  <a:gd name="T22" fmla="*/ 0 w 24"/>
                  <a:gd name="T23" fmla="*/ 2147483647 h 48"/>
                  <a:gd name="T24" fmla="*/ 0 w 24"/>
                  <a:gd name="T25" fmla="*/ 2147483647 h 48"/>
                  <a:gd name="T26" fmla="*/ 0 w 24"/>
                  <a:gd name="T27" fmla="*/ 2147483647 h 48"/>
                  <a:gd name="T28" fmla="*/ 0 w 24"/>
                  <a:gd name="T29" fmla="*/ 2147483647 h 48"/>
                  <a:gd name="T30" fmla="*/ 2147483647 w 24"/>
                  <a:gd name="T31" fmla="*/ 2147483647 h 48"/>
                  <a:gd name="T32" fmla="*/ 2147483647 w 24"/>
                  <a:gd name="T33" fmla="*/ 2147483647 h 48"/>
                  <a:gd name="T34" fmla="*/ 2147483647 w 24"/>
                  <a:gd name="T35" fmla="*/ 2147483647 h 48"/>
                  <a:gd name="T36" fmla="*/ 2147483647 w 24"/>
                  <a:gd name="T37" fmla="*/ 0 h 48"/>
                  <a:gd name="T38" fmla="*/ 2147483647 w 24"/>
                  <a:gd name="T39" fmla="*/ 0 h 48"/>
                  <a:gd name="T40" fmla="*/ 2147483647 w 24"/>
                  <a:gd name="T41" fmla="*/ 2147483647 h 48"/>
                  <a:gd name="T42" fmla="*/ 2147483647 w 24"/>
                  <a:gd name="T43" fmla="*/ 2147483647 h 48"/>
                  <a:gd name="T44" fmla="*/ 2147483647 w 24"/>
                  <a:gd name="T45" fmla="*/ 2147483647 h 48"/>
                  <a:gd name="T46" fmla="*/ 2147483647 w 24"/>
                  <a:gd name="T47" fmla="*/ 2147483647 h 48"/>
                  <a:gd name="T48" fmla="*/ 2147483647 w 24"/>
                  <a:gd name="T49" fmla="*/ 2147483647 h 48"/>
                  <a:gd name="T50" fmla="*/ 2147483647 w 24"/>
                  <a:gd name="T51" fmla="*/ 2147483647 h 4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4"/>
                  <a:gd name="T79" fmla="*/ 0 h 48"/>
                  <a:gd name="T80" fmla="*/ 24 w 24"/>
                  <a:gd name="T81" fmla="*/ 48 h 4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4" h="48">
                    <a:moveTo>
                      <a:pt x="24" y="25"/>
                    </a:moveTo>
                    <a:lnTo>
                      <a:pt x="24" y="25"/>
                    </a:lnTo>
                    <a:lnTo>
                      <a:pt x="23" y="33"/>
                    </a:lnTo>
                    <a:lnTo>
                      <a:pt x="20" y="41"/>
                    </a:lnTo>
                    <a:lnTo>
                      <a:pt x="16" y="47"/>
                    </a:lnTo>
                    <a:lnTo>
                      <a:pt x="13" y="48"/>
                    </a:lnTo>
                    <a:lnTo>
                      <a:pt x="12" y="48"/>
                    </a:lnTo>
                    <a:lnTo>
                      <a:pt x="9" y="48"/>
                    </a:lnTo>
                    <a:lnTo>
                      <a:pt x="6" y="47"/>
                    </a:lnTo>
                    <a:lnTo>
                      <a:pt x="2" y="41"/>
                    </a:lnTo>
                    <a:lnTo>
                      <a:pt x="0" y="33"/>
                    </a:lnTo>
                    <a:lnTo>
                      <a:pt x="0" y="25"/>
                    </a:lnTo>
                    <a:lnTo>
                      <a:pt x="0" y="16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2" y="0"/>
                    </a:lnTo>
                    <a:lnTo>
                      <a:pt x="13" y="1"/>
                    </a:lnTo>
                    <a:lnTo>
                      <a:pt x="16" y="2"/>
                    </a:lnTo>
                    <a:lnTo>
                      <a:pt x="20" y="8"/>
                    </a:lnTo>
                    <a:lnTo>
                      <a:pt x="23" y="16"/>
                    </a:lnTo>
                    <a:lnTo>
                      <a:pt x="24" y="25"/>
                    </a:lnTo>
                    <a:close/>
                  </a:path>
                </a:pathLst>
              </a:custGeom>
              <a:solidFill>
                <a:srgbClr val="A18B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0" name="Freeform 91"/>
              <p:cNvSpPr>
                <a:spLocks/>
              </p:cNvSpPr>
              <p:nvPr/>
            </p:nvSpPr>
            <p:spPr bwMode="auto">
              <a:xfrm>
                <a:off x="5784850" y="3894138"/>
                <a:ext cx="30163" cy="58738"/>
              </a:xfrm>
              <a:custGeom>
                <a:avLst/>
                <a:gdLst>
                  <a:gd name="T0" fmla="*/ 2147483647 w 19"/>
                  <a:gd name="T1" fmla="*/ 2147483647 h 37"/>
                  <a:gd name="T2" fmla="*/ 2147483647 w 19"/>
                  <a:gd name="T3" fmla="*/ 2147483647 h 37"/>
                  <a:gd name="T4" fmla="*/ 2147483647 w 19"/>
                  <a:gd name="T5" fmla="*/ 2147483647 h 37"/>
                  <a:gd name="T6" fmla="*/ 2147483647 w 19"/>
                  <a:gd name="T7" fmla="*/ 2147483647 h 37"/>
                  <a:gd name="T8" fmla="*/ 2147483647 w 19"/>
                  <a:gd name="T9" fmla="*/ 2147483647 h 37"/>
                  <a:gd name="T10" fmla="*/ 2147483647 w 19"/>
                  <a:gd name="T11" fmla="*/ 2147483647 h 37"/>
                  <a:gd name="T12" fmla="*/ 2147483647 w 19"/>
                  <a:gd name="T13" fmla="*/ 2147483647 h 37"/>
                  <a:gd name="T14" fmla="*/ 2147483647 w 19"/>
                  <a:gd name="T15" fmla="*/ 2147483647 h 37"/>
                  <a:gd name="T16" fmla="*/ 2147483647 w 19"/>
                  <a:gd name="T17" fmla="*/ 2147483647 h 37"/>
                  <a:gd name="T18" fmla="*/ 2147483647 w 19"/>
                  <a:gd name="T19" fmla="*/ 2147483647 h 37"/>
                  <a:gd name="T20" fmla="*/ 2147483647 w 19"/>
                  <a:gd name="T21" fmla="*/ 2147483647 h 37"/>
                  <a:gd name="T22" fmla="*/ 0 w 19"/>
                  <a:gd name="T23" fmla="*/ 2147483647 h 37"/>
                  <a:gd name="T24" fmla="*/ 0 w 19"/>
                  <a:gd name="T25" fmla="*/ 2147483647 h 37"/>
                  <a:gd name="T26" fmla="*/ 0 w 19"/>
                  <a:gd name="T27" fmla="*/ 2147483647 h 37"/>
                  <a:gd name="T28" fmla="*/ 0 w 19"/>
                  <a:gd name="T29" fmla="*/ 2147483647 h 37"/>
                  <a:gd name="T30" fmla="*/ 2147483647 w 19"/>
                  <a:gd name="T31" fmla="*/ 2147483647 h 37"/>
                  <a:gd name="T32" fmla="*/ 2147483647 w 19"/>
                  <a:gd name="T33" fmla="*/ 2147483647 h 37"/>
                  <a:gd name="T34" fmla="*/ 2147483647 w 19"/>
                  <a:gd name="T35" fmla="*/ 0 h 37"/>
                  <a:gd name="T36" fmla="*/ 2147483647 w 19"/>
                  <a:gd name="T37" fmla="*/ 0 h 37"/>
                  <a:gd name="T38" fmla="*/ 2147483647 w 19"/>
                  <a:gd name="T39" fmla="*/ 0 h 37"/>
                  <a:gd name="T40" fmla="*/ 2147483647 w 19"/>
                  <a:gd name="T41" fmla="*/ 0 h 37"/>
                  <a:gd name="T42" fmla="*/ 2147483647 w 19"/>
                  <a:gd name="T43" fmla="*/ 2147483647 h 37"/>
                  <a:gd name="T44" fmla="*/ 2147483647 w 19"/>
                  <a:gd name="T45" fmla="*/ 2147483647 h 37"/>
                  <a:gd name="T46" fmla="*/ 2147483647 w 19"/>
                  <a:gd name="T47" fmla="*/ 2147483647 h 37"/>
                  <a:gd name="T48" fmla="*/ 2147483647 w 19"/>
                  <a:gd name="T49" fmla="*/ 2147483647 h 37"/>
                  <a:gd name="T50" fmla="*/ 2147483647 w 19"/>
                  <a:gd name="T51" fmla="*/ 2147483647 h 3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9"/>
                  <a:gd name="T79" fmla="*/ 0 h 37"/>
                  <a:gd name="T80" fmla="*/ 19 w 19"/>
                  <a:gd name="T81" fmla="*/ 37 h 3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9" h="37">
                    <a:moveTo>
                      <a:pt x="19" y="18"/>
                    </a:moveTo>
                    <a:lnTo>
                      <a:pt x="19" y="18"/>
                    </a:lnTo>
                    <a:lnTo>
                      <a:pt x="18" y="26"/>
                    </a:lnTo>
                    <a:lnTo>
                      <a:pt x="16" y="31"/>
                    </a:lnTo>
                    <a:lnTo>
                      <a:pt x="12" y="36"/>
                    </a:lnTo>
                    <a:lnTo>
                      <a:pt x="11" y="37"/>
                    </a:lnTo>
                    <a:lnTo>
                      <a:pt x="9" y="37"/>
                    </a:lnTo>
                    <a:lnTo>
                      <a:pt x="7" y="37"/>
                    </a:lnTo>
                    <a:lnTo>
                      <a:pt x="5" y="36"/>
                    </a:lnTo>
                    <a:lnTo>
                      <a:pt x="3" y="31"/>
                    </a:lnTo>
                    <a:lnTo>
                      <a:pt x="0" y="26"/>
                    </a:lnTo>
                    <a:lnTo>
                      <a:pt x="0" y="18"/>
                    </a:lnTo>
                    <a:lnTo>
                      <a:pt x="0" y="11"/>
                    </a:lnTo>
                    <a:lnTo>
                      <a:pt x="3" y="4"/>
                    </a:lnTo>
                    <a:lnTo>
                      <a:pt x="5" y="1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6" y="4"/>
                    </a:lnTo>
                    <a:lnTo>
                      <a:pt x="18" y="11"/>
                    </a:lnTo>
                    <a:lnTo>
                      <a:pt x="19" y="18"/>
                    </a:lnTo>
                    <a:close/>
                  </a:path>
                </a:pathLst>
              </a:custGeom>
              <a:solidFill>
                <a:srgbClr val="A18B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1" name="Freeform 92"/>
              <p:cNvSpPr>
                <a:spLocks/>
              </p:cNvSpPr>
              <p:nvPr/>
            </p:nvSpPr>
            <p:spPr bwMode="auto">
              <a:xfrm>
                <a:off x="5145088" y="3492500"/>
                <a:ext cx="158750" cy="179388"/>
              </a:xfrm>
              <a:custGeom>
                <a:avLst/>
                <a:gdLst>
                  <a:gd name="T0" fmla="*/ 2147483647 w 100"/>
                  <a:gd name="T1" fmla="*/ 2147483647 h 113"/>
                  <a:gd name="T2" fmla="*/ 2147483647 w 100"/>
                  <a:gd name="T3" fmla="*/ 2147483647 h 113"/>
                  <a:gd name="T4" fmla="*/ 2147483647 w 100"/>
                  <a:gd name="T5" fmla="*/ 2147483647 h 113"/>
                  <a:gd name="T6" fmla="*/ 2147483647 w 100"/>
                  <a:gd name="T7" fmla="*/ 2147483647 h 113"/>
                  <a:gd name="T8" fmla="*/ 2147483647 w 100"/>
                  <a:gd name="T9" fmla="*/ 2147483647 h 113"/>
                  <a:gd name="T10" fmla="*/ 2147483647 w 100"/>
                  <a:gd name="T11" fmla="*/ 2147483647 h 113"/>
                  <a:gd name="T12" fmla="*/ 2147483647 w 100"/>
                  <a:gd name="T13" fmla="*/ 2147483647 h 113"/>
                  <a:gd name="T14" fmla="*/ 2147483647 w 100"/>
                  <a:gd name="T15" fmla="*/ 2147483647 h 113"/>
                  <a:gd name="T16" fmla="*/ 2147483647 w 100"/>
                  <a:gd name="T17" fmla="*/ 2147483647 h 113"/>
                  <a:gd name="T18" fmla="*/ 2147483647 w 100"/>
                  <a:gd name="T19" fmla="*/ 2147483647 h 113"/>
                  <a:gd name="T20" fmla="*/ 2147483647 w 100"/>
                  <a:gd name="T21" fmla="*/ 2147483647 h 113"/>
                  <a:gd name="T22" fmla="*/ 2147483647 w 100"/>
                  <a:gd name="T23" fmla="*/ 2147483647 h 113"/>
                  <a:gd name="T24" fmla="*/ 2147483647 w 100"/>
                  <a:gd name="T25" fmla="*/ 2147483647 h 113"/>
                  <a:gd name="T26" fmla="*/ 2147483647 w 100"/>
                  <a:gd name="T27" fmla="*/ 2147483647 h 113"/>
                  <a:gd name="T28" fmla="*/ 2147483647 w 100"/>
                  <a:gd name="T29" fmla="*/ 2147483647 h 113"/>
                  <a:gd name="T30" fmla="*/ 2147483647 w 100"/>
                  <a:gd name="T31" fmla="*/ 2147483647 h 113"/>
                  <a:gd name="T32" fmla="*/ 2147483647 w 100"/>
                  <a:gd name="T33" fmla="*/ 2147483647 h 113"/>
                  <a:gd name="T34" fmla="*/ 2147483647 w 100"/>
                  <a:gd name="T35" fmla="*/ 2147483647 h 113"/>
                  <a:gd name="T36" fmla="*/ 2147483647 w 100"/>
                  <a:gd name="T37" fmla="*/ 2147483647 h 113"/>
                  <a:gd name="T38" fmla="*/ 2147483647 w 100"/>
                  <a:gd name="T39" fmla="*/ 2147483647 h 113"/>
                  <a:gd name="T40" fmla="*/ 2147483647 w 100"/>
                  <a:gd name="T41" fmla="*/ 2147483647 h 113"/>
                  <a:gd name="T42" fmla="*/ 2147483647 w 100"/>
                  <a:gd name="T43" fmla="*/ 0 h 113"/>
                  <a:gd name="T44" fmla="*/ 2147483647 w 100"/>
                  <a:gd name="T45" fmla="*/ 0 h 113"/>
                  <a:gd name="T46" fmla="*/ 2147483647 w 100"/>
                  <a:gd name="T47" fmla="*/ 2147483647 h 113"/>
                  <a:gd name="T48" fmla="*/ 2147483647 w 100"/>
                  <a:gd name="T49" fmla="*/ 2147483647 h 113"/>
                  <a:gd name="T50" fmla="*/ 2147483647 w 100"/>
                  <a:gd name="T51" fmla="*/ 2147483647 h 113"/>
                  <a:gd name="T52" fmla="*/ 2147483647 w 100"/>
                  <a:gd name="T53" fmla="*/ 2147483647 h 113"/>
                  <a:gd name="T54" fmla="*/ 2147483647 w 100"/>
                  <a:gd name="T55" fmla="*/ 2147483647 h 113"/>
                  <a:gd name="T56" fmla="*/ 2147483647 w 100"/>
                  <a:gd name="T57" fmla="*/ 2147483647 h 113"/>
                  <a:gd name="T58" fmla="*/ 2147483647 w 100"/>
                  <a:gd name="T59" fmla="*/ 2147483647 h 113"/>
                  <a:gd name="T60" fmla="*/ 2147483647 w 100"/>
                  <a:gd name="T61" fmla="*/ 2147483647 h 113"/>
                  <a:gd name="T62" fmla="*/ 2147483647 w 100"/>
                  <a:gd name="T63" fmla="*/ 2147483647 h 113"/>
                  <a:gd name="T64" fmla="*/ 2147483647 w 100"/>
                  <a:gd name="T65" fmla="*/ 2147483647 h 113"/>
                  <a:gd name="T66" fmla="*/ 2147483647 w 100"/>
                  <a:gd name="T67" fmla="*/ 2147483647 h 113"/>
                  <a:gd name="T68" fmla="*/ 2147483647 w 100"/>
                  <a:gd name="T69" fmla="*/ 2147483647 h 113"/>
                  <a:gd name="T70" fmla="*/ 2147483647 w 100"/>
                  <a:gd name="T71" fmla="*/ 2147483647 h 113"/>
                  <a:gd name="T72" fmla="*/ 2147483647 w 100"/>
                  <a:gd name="T73" fmla="*/ 2147483647 h 113"/>
                  <a:gd name="T74" fmla="*/ 2147483647 w 100"/>
                  <a:gd name="T75" fmla="*/ 2147483647 h 113"/>
                  <a:gd name="T76" fmla="*/ 2147483647 w 100"/>
                  <a:gd name="T77" fmla="*/ 2147483647 h 113"/>
                  <a:gd name="T78" fmla="*/ 2147483647 w 100"/>
                  <a:gd name="T79" fmla="*/ 2147483647 h 113"/>
                  <a:gd name="T80" fmla="*/ 2147483647 w 100"/>
                  <a:gd name="T81" fmla="*/ 2147483647 h 113"/>
                  <a:gd name="T82" fmla="*/ 2147483647 w 100"/>
                  <a:gd name="T83" fmla="*/ 2147483647 h 113"/>
                  <a:gd name="T84" fmla="*/ 2147483647 w 100"/>
                  <a:gd name="T85" fmla="*/ 2147483647 h 113"/>
                  <a:gd name="T86" fmla="*/ 2147483647 w 100"/>
                  <a:gd name="T87" fmla="*/ 2147483647 h 113"/>
                  <a:gd name="T88" fmla="*/ 2147483647 w 100"/>
                  <a:gd name="T89" fmla="*/ 2147483647 h 113"/>
                  <a:gd name="T90" fmla="*/ 2147483647 w 100"/>
                  <a:gd name="T91" fmla="*/ 2147483647 h 113"/>
                  <a:gd name="T92" fmla="*/ 0 w 100"/>
                  <a:gd name="T93" fmla="*/ 2147483647 h 113"/>
                  <a:gd name="T94" fmla="*/ 2147483647 w 100"/>
                  <a:gd name="T95" fmla="*/ 2147483647 h 113"/>
                  <a:gd name="T96" fmla="*/ 2147483647 w 100"/>
                  <a:gd name="T97" fmla="*/ 2147483647 h 113"/>
                  <a:gd name="T98" fmla="*/ 2147483647 w 100"/>
                  <a:gd name="T99" fmla="*/ 2147483647 h 113"/>
                  <a:gd name="T100" fmla="*/ 2147483647 w 100"/>
                  <a:gd name="T101" fmla="*/ 2147483647 h 113"/>
                  <a:gd name="T102" fmla="*/ 2147483647 w 100"/>
                  <a:gd name="T103" fmla="*/ 2147483647 h 113"/>
                  <a:gd name="T104" fmla="*/ 2147483647 w 100"/>
                  <a:gd name="T105" fmla="*/ 2147483647 h 11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00"/>
                  <a:gd name="T160" fmla="*/ 0 h 113"/>
                  <a:gd name="T161" fmla="*/ 100 w 100"/>
                  <a:gd name="T162" fmla="*/ 113 h 113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00" h="113">
                    <a:moveTo>
                      <a:pt x="85" y="87"/>
                    </a:moveTo>
                    <a:lnTo>
                      <a:pt x="85" y="87"/>
                    </a:lnTo>
                    <a:lnTo>
                      <a:pt x="90" y="79"/>
                    </a:lnTo>
                    <a:lnTo>
                      <a:pt x="94" y="69"/>
                    </a:lnTo>
                    <a:lnTo>
                      <a:pt x="96" y="60"/>
                    </a:lnTo>
                    <a:lnTo>
                      <a:pt x="94" y="56"/>
                    </a:lnTo>
                    <a:lnTo>
                      <a:pt x="93" y="51"/>
                    </a:lnTo>
                    <a:lnTo>
                      <a:pt x="89" y="47"/>
                    </a:lnTo>
                    <a:lnTo>
                      <a:pt x="84" y="44"/>
                    </a:lnTo>
                    <a:lnTo>
                      <a:pt x="69" y="39"/>
                    </a:lnTo>
                    <a:lnTo>
                      <a:pt x="62" y="37"/>
                    </a:lnTo>
                    <a:lnTo>
                      <a:pt x="55" y="34"/>
                    </a:lnTo>
                    <a:lnTo>
                      <a:pt x="50" y="30"/>
                    </a:lnTo>
                    <a:lnTo>
                      <a:pt x="47" y="26"/>
                    </a:lnTo>
                    <a:lnTo>
                      <a:pt x="57" y="22"/>
                    </a:lnTo>
                    <a:lnTo>
                      <a:pt x="71" y="17"/>
                    </a:lnTo>
                    <a:lnTo>
                      <a:pt x="88" y="11"/>
                    </a:lnTo>
                    <a:lnTo>
                      <a:pt x="94" y="8"/>
                    </a:lnTo>
                    <a:lnTo>
                      <a:pt x="100" y="3"/>
                    </a:lnTo>
                    <a:lnTo>
                      <a:pt x="47" y="0"/>
                    </a:lnTo>
                    <a:lnTo>
                      <a:pt x="38" y="3"/>
                    </a:lnTo>
                    <a:lnTo>
                      <a:pt x="28" y="8"/>
                    </a:lnTo>
                    <a:lnTo>
                      <a:pt x="22" y="12"/>
                    </a:lnTo>
                    <a:lnTo>
                      <a:pt x="16" y="17"/>
                    </a:lnTo>
                    <a:lnTo>
                      <a:pt x="11" y="23"/>
                    </a:lnTo>
                    <a:lnTo>
                      <a:pt x="11" y="27"/>
                    </a:lnTo>
                    <a:lnTo>
                      <a:pt x="11" y="29"/>
                    </a:lnTo>
                    <a:lnTo>
                      <a:pt x="13" y="34"/>
                    </a:lnTo>
                    <a:lnTo>
                      <a:pt x="19" y="37"/>
                    </a:lnTo>
                    <a:lnTo>
                      <a:pt x="34" y="42"/>
                    </a:lnTo>
                    <a:lnTo>
                      <a:pt x="40" y="47"/>
                    </a:lnTo>
                    <a:lnTo>
                      <a:pt x="47" y="50"/>
                    </a:lnTo>
                    <a:lnTo>
                      <a:pt x="51" y="55"/>
                    </a:lnTo>
                    <a:lnTo>
                      <a:pt x="54" y="58"/>
                    </a:lnTo>
                    <a:lnTo>
                      <a:pt x="55" y="61"/>
                    </a:lnTo>
                    <a:lnTo>
                      <a:pt x="55" y="65"/>
                    </a:lnTo>
                    <a:lnTo>
                      <a:pt x="54" y="69"/>
                    </a:lnTo>
                    <a:lnTo>
                      <a:pt x="53" y="73"/>
                    </a:lnTo>
                    <a:lnTo>
                      <a:pt x="47" y="79"/>
                    </a:lnTo>
                    <a:lnTo>
                      <a:pt x="38" y="87"/>
                    </a:lnTo>
                    <a:lnTo>
                      <a:pt x="27" y="94"/>
                    </a:lnTo>
                    <a:lnTo>
                      <a:pt x="0" y="107"/>
                    </a:lnTo>
                    <a:lnTo>
                      <a:pt x="59" y="113"/>
                    </a:lnTo>
                    <a:lnTo>
                      <a:pt x="74" y="100"/>
                    </a:lnTo>
                    <a:lnTo>
                      <a:pt x="79" y="94"/>
                    </a:lnTo>
                    <a:lnTo>
                      <a:pt x="85" y="87"/>
                    </a:lnTo>
                    <a:close/>
                  </a:path>
                </a:pathLst>
              </a:custGeom>
              <a:solidFill>
                <a:srgbClr val="E7F1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2" name="Freeform 93"/>
              <p:cNvSpPr>
                <a:spLocks/>
              </p:cNvSpPr>
              <p:nvPr/>
            </p:nvSpPr>
            <p:spPr bwMode="auto">
              <a:xfrm>
                <a:off x="4802188" y="3836988"/>
                <a:ext cx="19050" cy="20638"/>
              </a:xfrm>
              <a:custGeom>
                <a:avLst/>
                <a:gdLst>
                  <a:gd name="T0" fmla="*/ 2147483647 w 12"/>
                  <a:gd name="T1" fmla="*/ 2147483647 h 13"/>
                  <a:gd name="T2" fmla="*/ 2147483647 w 12"/>
                  <a:gd name="T3" fmla="*/ 2147483647 h 13"/>
                  <a:gd name="T4" fmla="*/ 2147483647 w 12"/>
                  <a:gd name="T5" fmla="*/ 2147483647 h 13"/>
                  <a:gd name="T6" fmla="*/ 2147483647 w 12"/>
                  <a:gd name="T7" fmla="*/ 2147483647 h 13"/>
                  <a:gd name="T8" fmla="*/ 2147483647 w 12"/>
                  <a:gd name="T9" fmla="*/ 2147483647 h 13"/>
                  <a:gd name="T10" fmla="*/ 2147483647 w 12"/>
                  <a:gd name="T11" fmla="*/ 2147483647 h 13"/>
                  <a:gd name="T12" fmla="*/ 2147483647 w 12"/>
                  <a:gd name="T13" fmla="*/ 2147483647 h 13"/>
                  <a:gd name="T14" fmla="*/ 2147483647 w 12"/>
                  <a:gd name="T15" fmla="*/ 2147483647 h 13"/>
                  <a:gd name="T16" fmla="*/ 2147483647 w 12"/>
                  <a:gd name="T17" fmla="*/ 2147483647 h 13"/>
                  <a:gd name="T18" fmla="*/ 0 w 12"/>
                  <a:gd name="T19" fmla="*/ 2147483647 h 13"/>
                  <a:gd name="T20" fmla="*/ 0 w 12"/>
                  <a:gd name="T21" fmla="*/ 2147483647 h 13"/>
                  <a:gd name="T22" fmla="*/ 0 w 12"/>
                  <a:gd name="T23" fmla="*/ 2147483647 h 13"/>
                  <a:gd name="T24" fmla="*/ 0 w 12"/>
                  <a:gd name="T25" fmla="*/ 2147483647 h 13"/>
                  <a:gd name="T26" fmla="*/ 2147483647 w 12"/>
                  <a:gd name="T27" fmla="*/ 2147483647 h 13"/>
                  <a:gd name="T28" fmla="*/ 2147483647 w 12"/>
                  <a:gd name="T29" fmla="*/ 0 h 13"/>
                  <a:gd name="T30" fmla="*/ 2147483647 w 12"/>
                  <a:gd name="T31" fmla="*/ 0 h 13"/>
                  <a:gd name="T32" fmla="*/ 2147483647 w 12"/>
                  <a:gd name="T33" fmla="*/ 0 h 13"/>
                  <a:gd name="T34" fmla="*/ 2147483647 w 12"/>
                  <a:gd name="T35" fmla="*/ 0 h 13"/>
                  <a:gd name="T36" fmla="*/ 2147483647 w 12"/>
                  <a:gd name="T37" fmla="*/ 2147483647 h 13"/>
                  <a:gd name="T38" fmla="*/ 2147483647 w 12"/>
                  <a:gd name="T39" fmla="*/ 2147483647 h 13"/>
                  <a:gd name="T40" fmla="*/ 2147483647 w 12"/>
                  <a:gd name="T41" fmla="*/ 2147483647 h 13"/>
                  <a:gd name="T42" fmla="*/ 2147483647 w 12"/>
                  <a:gd name="T43" fmla="*/ 2147483647 h 1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"/>
                  <a:gd name="T67" fmla="*/ 0 h 13"/>
                  <a:gd name="T68" fmla="*/ 12 w 12"/>
                  <a:gd name="T69" fmla="*/ 13 h 1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" h="13">
                    <a:moveTo>
                      <a:pt x="12" y="6"/>
                    </a:moveTo>
                    <a:lnTo>
                      <a:pt x="12" y="6"/>
                    </a:lnTo>
                    <a:lnTo>
                      <a:pt x="12" y="8"/>
                    </a:lnTo>
                    <a:lnTo>
                      <a:pt x="11" y="10"/>
                    </a:lnTo>
                    <a:lnTo>
                      <a:pt x="8" y="11"/>
                    </a:lnTo>
                    <a:lnTo>
                      <a:pt x="7" y="13"/>
                    </a:lnTo>
                    <a:lnTo>
                      <a:pt x="4" y="11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1" y="1"/>
                    </a:lnTo>
                    <a:lnTo>
                      <a:pt x="12" y="4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657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3" name="Freeform 94"/>
              <p:cNvSpPr>
                <a:spLocks/>
              </p:cNvSpPr>
              <p:nvPr/>
            </p:nvSpPr>
            <p:spPr bwMode="auto">
              <a:xfrm>
                <a:off x="5060950" y="3859213"/>
                <a:ext cx="22225" cy="19050"/>
              </a:xfrm>
              <a:custGeom>
                <a:avLst/>
                <a:gdLst>
                  <a:gd name="T0" fmla="*/ 2147483647 w 14"/>
                  <a:gd name="T1" fmla="*/ 2147483647 h 12"/>
                  <a:gd name="T2" fmla="*/ 2147483647 w 14"/>
                  <a:gd name="T3" fmla="*/ 2147483647 h 12"/>
                  <a:gd name="T4" fmla="*/ 2147483647 w 14"/>
                  <a:gd name="T5" fmla="*/ 2147483647 h 12"/>
                  <a:gd name="T6" fmla="*/ 2147483647 w 14"/>
                  <a:gd name="T7" fmla="*/ 2147483647 h 12"/>
                  <a:gd name="T8" fmla="*/ 2147483647 w 14"/>
                  <a:gd name="T9" fmla="*/ 2147483647 h 12"/>
                  <a:gd name="T10" fmla="*/ 2147483647 w 14"/>
                  <a:gd name="T11" fmla="*/ 2147483647 h 12"/>
                  <a:gd name="T12" fmla="*/ 2147483647 w 14"/>
                  <a:gd name="T13" fmla="*/ 2147483647 h 12"/>
                  <a:gd name="T14" fmla="*/ 2147483647 w 14"/>
                  <a:gd name="T15" fmla="*/ 2147483647 h 12"/>
                  <a:gd name="T16" fmla="*/ 2147483647 w 14"/>
                  <a:gd name="T17" fmla="*/ 2147483647 h 12"/>
                  <a:gd name="T18" fmla="*/ 2147483647 w 14"/>
                  <a:gd name="T19" fmla="*/ 2147483647 h 12"/>
                  <a:gd name="T20" fmla="*/ 0 w 14"/>
                  <a:gd name="T21" fmla="*/ 2147483647 h 12"/>
                  <a:gd name="T22" fmla="*/ 0 w 14"/>
                  <a:gd name="T23" fmla="*/ 2147483647 h 12"/>
                  <a:gd name="T24" fmla="*/ 2147483647 w 14"/>
                  <a:gd name="T25" fmla="*/ 2147483647 h 12"/>
                  <a:gd name="T26" fmla="*/ 2147483647 w 14"/>
                  <a:gd name="T27" fmla="*/ 2147483647 h 12"/>
                  <a:gd name="T28" fmla="*/ 2147483647 w 14"/>
                  <a:gd name="T29" fmla="*/ 2147483647 h 12"/>
                  <a:gd name="T30" fmla="*/ 2147483647 w 14"/>
                  <a:gd name="T31" fmla="*/ 0 h 12"/>
                  <a:gd name="T32" fmla="*/ 2147483647 w 14"/>
                  <a:gd name="T33" fmla="*/ 0 h 12"/>
                  <a:gd name="T34" fmla="*/ 2147483647 w 14"/>
                  <a:gd name="T35" fmla="*/ 2147483647 h 12"/>
                  <a:gd name="T36" fmla="*/ 2147483647 w 14"/>
                  <a:gd name="T37" fmla="*/ 2147483647 h 12"/>
                  <a:gd name="T38" fmla="*/ 2147483647 w 14"/>
                  <a:gd name="T39" fmla="*/ 2147483647 h 12"/>
                  <a:gd name="T40" fmla="*/ 2147483647 w 14"/>
                  <a:gd name="T41" fmla="*/ 2147483647 h 12"/>
                  <a:gd name="T42" fmla="*/ 2147483647 w 14"/>
                  <a:gd name="T43" fmla="*/ 2147483647 h 1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4"/>
                  <a:gd name="T67" fmla="*/ 0 h 12"/>
                  <a:gd name="T68" fmla="*/ 14 w 14"/>
                  <a:gd name="T69" fmla="*/ 12 h 1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4" h="12">
                    <a:moveTo>
                      <a:pt x="14" y="6"/>
                    </a:moveTo>
                    <a:lnTo>
                      <a:pt x="14" y="6"/>
                    </a:lnTo>
                    <a:lnTo>
                      <a:pt x="14" y="9"/>
                    </a:lnTo>
                    <a:lnTo>
                      <a:pt x="13" y="11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4" y="12"/>
                    </a:lnTo>
                    <a:lnTo>
                      <a:pt x="3" y="11"/>
                    </a:lnTo>
                    <a:lnTo>
                      <a:pt x="2" y="9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7" y="0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657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cxnSp>
          <p:nvCxnSpPr>
            <p:cNvPr id="8" name="Conector reto 170"/>
            <p:cNvCxnSpPr/>
            <p:nvPr/>
          </p:nvCxnSpPr>
          <p:spPr>
            <a:xfrm rot="10800000" flipV="1">
              <a:off x="4929190" y="1643050"/>
              <a:ext cx="2786082" cy="857256"/>
            </a:xfrm>
            <a:prstGeom prst="line">
              <a:avLst/>
            </a:prstGeom>
            <a:ln w="31750" cap="rnd" cmpd="sng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to 171"/>
            <p:cNvCxnSpPr/>
            <p:nvPr/>
          </p:nvCxnSpPr>
          <p:spPr>
            <a:xfrm rot="10800000">
              <a:off x="1071538" y="1643050"/>
              <a:ext cx="3071834" cy="857256"/>
            </a:xfrm>
            <a:prstGeom prst="line">
              <a:avLst/>
            </a:prstGeom>
            <a:ln w="28575" cap="rnd" cmpd="sng">
              <a:solidFill>
                <a:srgbClr val="FFC000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upo 196"/>
          <p:cNvGrpSpPr>
            <a:grpSpLocks/>
          </p:cNvGrpSpPr>
          <p:nvPr/>
        </p:nvGrpSpPr>
        <p:grpSpPr bwMode="auto">
          <a:xfrm>
            <a:off x="5429250" y="4514081"/>
            <a:ext cx="2724150" cy="1347787"/>
            <a:chOff x="5143504" y="1795450"/>
            <a:chExt cx="2724168" cy="1347798"/>
          </a:xfrm>
        </p:grpSpPr>
        <p:grpSp>
          <p:nvGrpSpPr>
            <p:cNvPr id="35" name="Grupo 197"/>
            <p:cNvGrpSpPr>
              <a:grpSpLocks/>
            </p:cNvGrpSpPr>
            <p:nvPr/>
          </p:nvGrpSpPr>
          <p:grpSpPr bwMode="auto">
            <a:xfrm>
              <a:off x="5143504" y="2500306"/>
              <a:ext cx="1285884" cy="642942"/>
              <a:chOff x="4714875" y="3429000"/>
              <a:chExt cx="1309688" cy="714375"/>
            </a:xfrm>
          </p:grpSpPr>
          <p:sp>
            <p:nvSpPr>
              <p:cNvPr id="37" name="AutoShape 69"/>
              <p:cNvSpPr>
                <a:spLocks noChangeAspect="1" noChangeArrowheads="1" noTextEdit="1"/>
              </p:cNvSpPr>
              <p:nvPr/>
            </p:nvSpPr>
            <p:spPr bwMode="auto">
              <a:xfrm>
                <a:off x="4714875" y="3429000"/>
                <a:ext cx="1309688" cy="71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8" name="Freeform 72"/>
              <p:cNvSpPr>
                <a:spLocks/>
              </p:cNvSpPr>
              <p:nvPr/>
            </p:nvSpPr>
            <p:spPr bwMode="auto">
              <a:xfrm>
                <a:off x="5902325" y="3789363"/>
                <a:ext cx="60325" cy="95250"/>
              </a:xfrm>
              <a:custGeom>
                <a:avLst/>
                <a:gdLst>
                  <a:gd name="T0" fmla="*/ 2147483647 w 38"/>
                  <a:gd name="T1" fmla="*/ 2147483647 h 60"/>
                  <a:gd name="T2" fmla="*/ 0 w 38"/>
                  <a:gd name="T3" fmla="*/ 2147483647 h 60"/>
                  <a:gd name="T4" fmla="*/ 0 w 38"/>
                  <a:gd name="T5" fmla="*/ 0 h 60"/>
                  <a:gd name="T6" fmla="*/ 2147483647 w 38"/>
                  <a:gd name="T7" fmla="*/ 0 h 60"/>
                  <a:gd name="T8" fmla="*/ 2147483647 w 38"/>
                  <a:gd name="T9" fmla="*/ 2147483647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60"/>
                  <a:gd name="T17" fmla="*/ 38 w 38"/>
                  <a:gd name="T18" fmla="*/ 60 h 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60">
                    <a:moveTo>
                      <a:pt x="38" y="60"/>
                    </a:moveTo>
                    <a:lnTo>
                      <a:pt x="0" y="54"/>
                    </a:lnTo>
                    <a:lnTo>
                      <a:pt x="0" y="0"/>
                    </a:lnTo>
                    <a:lnTo>
                      <a:pt x="37" y="0"/>
                    </a:lnTo>
                    <a:lnTo>
                      <a:pt x="38" y="60"/>
                    </a:lnTo>
                    <a:close/>
                  </a:path>
                </a:pathLst>
              </a:custGeom>
              <a:solidFill>
                <a:srgbClr val="D1C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9" name="Freeform 73"/>
              <p:cNvSpPr>
                <a:spLocks/>
              </p:cNvSpPr>
              <p:nvPr/>
            </p:nvSpPr>
            <p:spPr bwMode="auto">
              <a:xfrm>
                <a:off x="4808538" y="3875088"/>
                <a:ext cx="163513" cy="138113"/>
              </a:xfrm>
              <a:custGeom>
                <a:avLst/>
                <a:gdLst>
                  <a:gd name="T0" fmla="*/ 2147483647 w 103"/>
                  <a:gd name="T1" fmla="*/ 0 h 87"/>
                  <a:gd name="T2" fmla="*/ 2147483647 w 103"/>
                  <a:gd name="T3" fmla="*/ 0 h 87"/>
                  <a:gd name="T4" fmla="*/ 0 w 103"/>
                  <a:gd name="T5" fmla="*/ 2147483647 h 87"/>
                  <a:gd name="T6" fmla="*/ 0 w 103"/>
                  <a:gd name="T7" fmla="*/ 2147483647 h 87"/>
                  <a:gd name="T8" fmla="*/ 0 w 103"/>
                  <a:gd name="T9" fmla="*/ 2147483647 h 87"/>
                  <a:gd name="T10" fmla="*/ 2147483647 w 103"/>
                  <a:gd name="T11" fmla="*/ 2147483647 h 87"/>
                  <a:gd name="T12" fmla="*/ 2147483647 w 103"/>
                  <a:gd name="T13" fmla="*/ 2147483647 h 87"/>
                  <a:gd name="T14" fmla="*/ 2147483647 w 103"/>
                  <a:gd name="T15" fmla="*/ 2147483647 h 87"/>
                  <a:gd name="T16" fmla="*/ 2147483647 w 103"/>
                  <a:gd name="T17" fmla="*/ 2147483647 h 87"/>
                  <a:gd name="T18" fmla="*/ 2147483647 w 103"/>
                  <a:gd name="T19" fmla="*/ 2147483647 h 87"/>
                  <a:gd name="T20" fmla="*/ 2147483647 w 103"/>
                  <a:gd name="T21" fmla="*/ 2147483647 h 87"/>
                  <a:gd name="T22" fmla="*/ 2147483647 w 103"/>
                  <a:gd name="T23" fmla="*/ 2147483647 h 87"/>
                  <a:gd name="T24" fmla="*/ 2147483647 w 103"/>
                  <a:gd name="T25" fmla="*/ 2147483647 h 87"/>
                  <a:gd name="T26" fmla="*/ 2147483647 w 103"/>
                  <a:gd name="T27" fmla="*/ 2147483647 h 87"/>
                  <a:gd name="T28" fmla="*/ 2147483647 w 103"/>
                  <a:gd name="T29" fmla="*/ 2147483647 h 87"/>
                  <a:gd name="T30" fmla="*/ 2147483647 w 103"/>
                  <a:gd name="T31" fmla="*/ 2147483647 h 87"/>
                  <a:gd name="T32" fmla="*/ 2147483647 w 103"/>
                  <a:gd name="T33" fmla="*/ 2147483647 h 87"/>
                  <a:gd name="T34" fmla="*/ 2147483647 w 103"/>
                  <a:gd name="T35" fmla="*/ 2147483647 h 87"/>
                  <a:gd name="T36" fmla="*/ 2147483647 w 103"/>
                  <a:gd name="T37" fmla="*/ 2147483647 h 87"/>
                  <a:gd name="T38" fmla="*/ 2147483647 w 103"/>
                  <a:gd name="T39" fmla="*/ 2147483647 h 87"/>
                  <a:gd name="T40" fmla="*/ 2147483647 w 103"/>
                  <a:gd name="T41" fmla="*/ 2147483647 h 87"/>
                  <a:gd name="T42" fmla="*/ 2147483647 w 103"/>
                  <a:gd name="T43" fmla="*/ 2147483647 h 87"/>
                  <a:gd name="T44" fmla="*/ 2147483647 w 103"/>
                  <a:gd name="T45" fmla="*/ 2147483647 h 87"/>
                  <a:gd name="T46" fmla="*/ 2147483647 w 103"/>
                  <a:gd name="T47" fmla="*/ 2147483647 h 87"/>
                  <a:gd name="T48" fmla="*/ 2147483647 w 103"/>
                  <a:gd name="T49" fmla="*/ 2147483647 h 87"/>
                  <a:gd name="T50" fmla="*/ 2147483647 w 103"/>
                  <a:gd name="T51" fmla="*/ 2147483647 h 87"/>
                  <a:gd name="T52" fmla="*/ 2147483647 w 103"/>
                  <a:gd name="T53" fmla="*/ 2147483647 h 87"/>
                  <a:gd name="T54" fmla="*/ 2147483647 w 103"/>
                  <a:gd name="T55" fmla="*/ 2147483647 h 87"/>
                  <a:gd name="T56" fmla="*/ 2147483647 w 103"/>
                  <a:gd name="T57" fmla="*/ 2147483647 h 87"/>
                  <a:gd name="T58" fmla="*/ 2147483647 w 103"/>
                  <a:gd name="T59" fmla="*/ 2147483647 h 87"/>
                  <a:gd name="T60" fmla="*/ 2147483647 w 103"/>
                  <a:gd name="T61" fmla="*/ 2147483647 h 87"/>
                  <a:gd name="T62" fmla="*/ 2147483647 w 103"/>
                  <a:gd name="T63" fmla="*/ 2147483647 h 87"/>
                  <a:gd name="T64" fmla="*/ 2147483647 w 103"/>
                  <a:gd name="T65" fmla="*/ 2147483647 h 87"/>
                  <a:gd name="T66" fmla="*/ 2147483647 w 103"/>
                  <a:gd name="T67" fmla="*/ 2147483647 h 87"/>
                  <a:gd name="T68" fmla="*/ 2147483647 w 103"/>
                  <a:gd name="T69" fmla="*/ 2147483647 h 87"/>
                  <a:gd name="T70" fmla="*/ 2147483647 w 103"/>
                  <a:gd name="T71" fmla="*/ 2147483647 h 87"/>
                  <a:gd name="T72" fmla="*/ 2147483647 w 103"/>
                  <a:gd name="T73" fmla="*/ 0 h 87"/>
                  <a:gd name="T74" fmla="*/ 2147483647 w 103"/>
                  <a:gd name="T75" fmla="*/ 0 h 8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3"/>
                  <a:gd name="T115" fmla="*/ 0 h 87"/>
                  <a:gd name="T116" fmla="*/ 103 w 103"/>
                  <a:gd name="T117" fmla="*/ 87 h 8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3" h="87">
                    <a:moveTo>
                      <a:pt x="2" y="0"/>
                    </a:moveTo>
                    <a:lnTo>
                      <a:pt x="2" y="0"/>
                    </a:lnTo>
                    <a:lnTo>
                      <a:pt x="0" y="12"/>
                    </a:lnTo>
                    <a:lnTo>
                      <a:pt x="0" y="23"/>
                    </a:lnTo>
                    <a:lnTo>
                      <a:pt x="3" y="33"/>
                    </a:lnTo>
                    <a:lnTo>
                      <a:pt x="4" y="42"/>
                    </a:lnTo>
                    <a:lnTo>
                      <a:pt x="7" y="50"/>
                    </a:lnTo>
                    <a:lnTo>
                      <a:pt x="11" y="58"/>
                    </a:lnTo>
                    <a:lnTo>
                      <a:pt x="15" y="65"/>
                    </a:lnTo>
                    <a:lnTo>
                      <a:pt x="23" y="74"/>
                    </a:lnTo>
                    <a:lnTo>
                      <a:pt x="33" y="81"/>
                    </a:lnTo>
                    <a:lnTo>
                      <a:pt x="37" y="83"/>
                    </a:lnTo>
                    <a:lnTo>
                      <a:pt x="42" y="85"/>
                    </a:lnTo>
                    <a:lnTo>
                      <a:pt x="46" y="87"/>
                    </a:lnTo>
                    <a:lnTo>
                      <a:pt x="52" y="87"/>
                    </a:lnTo>
                    <a:lnTo>
                      <a:pt x="57" y="87"/>
                    </a:lnTo>
                    <a:lnTo>
                      <a:pt x="62" y="85"/>
                    </a:lnTo>
                    <a:lnTo>
                      <a:pt x="68" y="83"/>
                    </a:lnTo>
                    <a:lnTo>
                      <a:pt x="72" y="81"/>
                    </a:lnTo>
                    <a:lnTo>
                      <a:pt x="81" y="74"/>
                    </a:lnTo>
                    <a:lnTo>
                      <a:pt x="88" y="65"/>
                    </a:lnTo>
                    <a:lnTo>
                      <a:pt x="95" y="55"/>
                    </a:lnTo>
                    <a:lnTo>
                      <a:pt x="99" y="44"/>
                    </a:lnTo>
                    <a:lnTo>
                      <a:pt x="101" y="34"/>
                    </a:lnTo>
                    <a:lnTo>
                      <a:pt x="103" y="23"/>
                    </a:lnTo>
                    <a:lnTo>
                      <a:pt x="103" y="16"/>
                    </a:lnTo>
                    <a:lnTo>
                      <a:pt x="35" y="6"/>
                    </a:lnTo>
                    <a:lnTo>
                      <a:pt x="35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0" name="Freeform 74"/>
              <p:cNvSpPr>
                <a:spLocks/>
              </p:cNvSpPr>
              <p:nvPr/>
            </p:nvSpPr>
            <p:spPr bwMode="auto">
              <a:xfrm>
                <a:off x="5508625" y="3802063"/>
                <a:ext cx="114300" cy="211138"/>
              </a:xfrm>
              <a:custGeom>
                <a:avLst/>
                <a:gdLst>
                  <a:gd name="T0" fmla="*/ 2147483647 w 72"/>
                  <a:gd name="T1" fmla="*/ 2147483647 h 133"/>
                  <a:gd name="T2" fmla="*/ 2147483647 w 72"/>
                  <a:gd name="T3" fmla="*/ 2147483647 h 133"/>
                  <a:gd name="T4" fmla="*/ 2147483647 w 72"/>
                  <a:gd name="T5" fmla="*/ 2147483647 h 133"/>
                  <a:gd name="T6" fmla="*/ 2147483647 w 72"/>
                  <a:gd name="T7" fmla="*/ 2147483647 h 133"/>
                  <a:gd name="T8" fmla="*/ 2147483647 w 72"/>
                  <a:gd name="T9" fmla="*/ 2147483647 h 133"/>
                  <a:gd name="T10" fmla="*/ 2147483647 w 72"/>
                  <a:gd name="T11" fmla="*/ 0 h 133"/>
                  <a:gd name="T12" fmla="*/ 2147483647 w 72"/>
                  <a:gd name="T13" fmla="*/ 0 h 133"/>
                  <a:gd name="T14" fmla="*/ 2147483647 w 72"/>
                  <a:gd name="T15" fmla="*/ 2147483647 h 133"/>
                  <a:gd name="T16" fmla="*/ 2147483647 w 72"/>
                  <a:gd name="T17" fmla="*/ 2147483647 h 133"/>
                  <a:gd name="T18" fmla="*/ 2147483647 w 72"/>
                  <a:gd name="T19" fmla="*/ 2147483647 h 133"/>
                  <a:gd name="T20" fmla="*/ 2147483647 w 72"/>
                  <a:gd name="T21" fmla="*/ 2147483647 h 133"/>
                  <a:gd name="T22" fmla="*/ 2147483647 w 72"/>
                  <a:gd name="T23" fmla="*/ 2147483647 h 133"/>
                  <a:gd name="T24" fmla="*/ 2147483647 w 72"/>
                  <a:gd name="T25" fmla="*/ 2147483647 h 133"/>
                  <a:gd name="T26" fmla="*/ 2147483647 w 72"/>
                  <a:gd name="T27" fmla="*/ 2147483647 h 133"/>
                  <a:gd name="T28" fmla="*/ 0 w 72"/>
                  <a:gd name="T29" fmla="*/ 2147483647 h 133"/>
                  <a:gd name="T30" fmla="*/ 0 w 72"/>
                  <a:gd name="T31" fmla="*/ 2147483647 h 133"/>
                  <a:gd name="T32" fmla="*/ 0 w 72"/>
                  <a:gd name="T33" fmla="*/ 2147483647 h 133"/>
                  <a:gd name="T34" fmla="*/ 0 w 72"/>
                  <a:gd name="T35" fmla="*/ 2147483647 h 133"/>
                  <a:gd name="T36" fmla="*/ 2147483647 w 72"/>
                  <a:gd name="T37" fmla="*/ 2147483647 h 133"/>
                  <a:gd name="T38" fmla="*/ 2147483647 w 72"/>
                  <a:gd name="T39" fmla="*/ 2147483647 h 133"/>
                  <a:gd name="T40" fmla="*/ 2147483647 w 72"/>
                  <a:gd name="T41" fmla="*/ 2147483647 h 133"/>
                  <a:gd name="T42" fmla="*/ 2147483647 w 72"/>
                  <a:gd name="T43" fmla="*/ 2147483647 h 133"/>
                  <a:gd name="T44" fmla="*/ 2147483647 w 72"/>
                  <a:gd name="T45" fmla="*/ 2147483647 h 133"/>
                  <a:gd name="T46" fmla="*/ 2147483647 w 72"/>
                  <a:gd name="T47" fmla="*/ 2147483647 h 133"/>
                  <a:gd name="T48" fmla="*/ 2147483647 w 72"/>
                  <a:gd name="T49" fmla="*/ 2147483647 h 133"/>
                  <a:gd name="T50" fmla="*/ 2147483647 w 72"/>
                  <a:gd name="T51" fmla="*/ 2147483647 h 133"/>
                  <a:gd name="T52" fmla="*/ 2147483647 w 72"/>
                  <a:gd name="T53" fmla="*/ 2147483647 h 133"/>
                  <a:gd name="T54" fmla="*/ 2147483647 w 72"/>
                  <a:gd name="T55" fmla="*/ 2147483647 h 133"/>
                  <a:gd name="T56" fmla="*/ 2147483647 w 72"/>
                  <a:gd name="T57" fmla="*/ 2147483647 h 133"/>
                  <a:gd name="T58" fmla="*/ 2147483647 w 72"/>
                  <a:gd name="T59" fmla="*/ 2147483647 h 133"/>
                  <a:gd name="T60" fmla="*/ 2147483647 w 72"/>
                  <a:gd name="T61" fmla="*/ 2147483647 h 133"/>
                  <a:gd name="T62" fmla="*/ 2147483647 w 72"/>
                  <a:gd name="T63" fmla="*/ 2147483647 h 133"/>
                  <a:gd name="T64" fmla="*/ 2147483647 w 72"/>
                  <a:gd name="T65" fmla="*/ 2147483647 h 133"/>
                  <a:gd name="T66" fmla="*/ 2147483647 w 72"/>
                  <a:gd name="T67" fmla="*/ 2147483647 h 133"/>
                  <a:gd name="T68" fmla="*/ 2147483647 w 72"/>
                  <a:gd name="T69" fmla="*/ 2147483647 h 133"/>
                  <a:gd name="T70" fmla="*/ 2147483647 w 72"/>
                  <a:gd name="T71" fmla="*/ 2147483647 h 133"/>
                  <a:gd name="T72" fmla="*/ 2147483647 w 72"/>
                  <a:gd name="T73" fmla="*/ 2147483647 h 133"/>
                  <a:gd name="T74" fmla="*/ 2147483647 w 72"/>
                  <a:gd name="T75" fmla="*/ 2147483647 h 133"/>
                  <a:gd name="T76" fmla="*/ 2147483647 w 72"/>
                  <a:gd name="T77" fmla="*/ 2147483647 h 133"/>
                  <a:gd name="T78" fmla="*/ 2147483647 w 72"/>
                  <a:gd name="T79" fmla="*/ 2147483647 h 133"/>
                  <a:gd name="T80" fmla="*/ 2147483647 w 72"/>
                  <a:gd name="T81" fmla="*/ 2147483647 h 133"/>
                  <a:gd name="T82" fmla="*/ 2147483647 w 72"/>
                  <a:gd name="T83" fmla="*/ 2147483647 h 133"/>
                  <a:gd name="T84" fmla="*/ 2147483647 w 72"/>
                  <a:gd name="T85" fmla="*/ 2147483647 h 133"/>
                  <a:gd name="T86" fmla="*/ 2147483647 w 72"/>
                  <a:gd name="T87" fmla="*/ 2147483647 h 133"/>
                  <a:gd name="T88" fmla="*/ 2147483647 w 72"/>
                  <a:gd name="T89" fmla="*/ 2147483647 h 133"/>
                  <a:gd name="T90" fmla="*/ 2147483647 w 72"/>
                  <a:gd name="T91" fmla="*/ 2147483647 h 133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72"/>
                  <a:gd name="T139" fmla="*/ 0 h 133"/>
                  <a:gd name="T140" fmla="*/ 72 w 72"/>
                  <a:gd name="T141" fmla="*/ 133 h 133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72" h="133">
                    <a:moveTo>
                      <a:pt x="62" y="19"/>
                    </a:moveTo>
                    <a:lnTo>
                      <a:pt x="62" y="19"/>
                    </a:lnTo>
                    <a:lnTo>
                      <a:pt x="57" y="10"/>
                    </a:lnTo>
                    <a:lnTo>
                      <a:pt x="50" y="4"/>
                    </a:lnTo>
                    <a:lnTo>
                      <a:pt x="43" y="1"/>
                    </a:lnTo>
                    <a:lnTo>
                      <a:pt x="37" y="0"/>
                    </a:lnTo>
                    <a:lnTo>
                      <a:pt x="28" y="1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1" y="19"/>
                    </a:lnTo>
                    <a:lnTo>
                      <a:pt x="6" y="29"/>
                    </a:lnTo>
                    <a:lnTo>
                      <a:pt x="3" y="40"/>
                    </a:lnTo>
                    <a:lnTo>
                      <a:pt x="0" y="52"/>
                    </a:lnTo>
                    <a:lnTo>
                      <a:pt x="0" y="66"/>
                    </a:lnTo>
                    <a:lnTo>
                      <a:pt x="0" y="78"/>
                    </a:lnTo>
                    <a:lnTo>
                      <a:pt x="3" y="90"/>
                    </a:lnTo>
                    <a:lnTo>
                      <a:pt x="6" y="101"/>
                    </a:lnTo>
                    <a:lnTo>
                      <a:pt x="10" y="110"/>
                    </a:lnTo>
                    <a:lnTo>
                      <a:pt x="11" y="113"/>
                    </a:lnTo>
                    <a:lnTo>
                      <a:pt x="16" y="121"/>
                    </a:lnTo>
                    <a:lnTo>
                      <a:pt x="22" y="127"/>
                    </a:lnTo>
                    <a:lnTo>
                      <a:pt x="28" y="131"/>
                    </a:lnTo>
                    <a:lnTo>
                      <a:pt x="37" y="133"/>
                    </a:lnTo>
                    <a:lnTo>
                      <a:pt x="43" y="131"/>
                    </a:lnTo>
                    <a:lnTo>
                      <a:pt x="50" y="127"/>
                    </a:lnTo>
                    <a:lnTo>
                      <a:pt x="57" y="121"/>
                    </a:lnTo>
                    <a:lnTo>
                      <a:pt x="62" y="113"/>
                    </a:lnTo>
                    <a:lnTo>
                      <a:pt x="63" y="110"/>
                    </a:lnTo>
                    <a:lnTo>
                      <a:pt x="68" y="101"/>
                    </a:lnTo>
                    <a:lnTo>
                      <a:pt x="70" y="90"/>
                    </a:lnTo>
                    <a:lnTo>
                      <a:pt x="72" y="78"/>
                    </a:lnTo>
                    <a:lnTo>
                      <a:pt x="72" y="66"/>
                    </a:lnTo>
                    <a:lnTo>
                      <a:pt x="72" y="52"/>
                    </a:lnTo>
                    <a:lnTo>
                      <a:pt x="69" y="40"/>
                    </a:lnTo>
                    <a:lnTo>
                      <a:pt x="66" y="29"/>
                    </a:lnTo>
                    <a:lnTo>
                      <a:pt x="62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1" name="Freeform 75"/>
              <p:cNvSpPr>
                <a:spLocks noEditPoints="1"/>
              </p:cNvSpPr>
              <p:nvPr/>
            </p:nvSpPr>
            <p:spPr bwMode="auto">
              <a:xfrm>
                <a:off x="4759325" y="3432175"/>
                <a:ext cx="1168400" cy="544513"/>
              </a:xfrm>
              <a:custGeom>
                <a:avLst/>
                <a:gdLst>
                  <a:gd name="T0" fmla="*/ 2147483647 w 736"/>
                  <a:gd name="T1" fmla="*/ 2147483647 h 343"/>
                  <a:gd name="T2" fmla="*/ 2147483647 w 736"/>
                  <a:gd name="T3" fmla="*/ 2147483647 h 343"/>
                  <a:gd name="T4" fmla="*/ 2147483647 w 736"/>
                  <a:gd name="T5" fmla="*/ 2147483647 h 343"/>
                  <a:gd name="T6" fmla="*/ 2147483647 w 736"/>
                  <a:gd name="T7" fmla="*/ 2147483647 h 343"/>
                  <a:gd name="T8" fmla="*/ 0 w 736"/>
                  <a:gd name="T9" fmla="*/ 2147483647 h 343"/>
                  <a:gd name="T10" fmla="*/ 0 w 736"/>
                  <a:gd name="T11" fmla="*/ 2147483647 h 343"/>
                  <a:gd name="T12" fmla="*/ 2147483647 w 736"/>
                  <a:gd name="T13" fmla="*/ 2147483647 h 343"/>
                  <a:gd name="T14" fmla="*/ 2147483647 w 736"/>
                  <a:gd name="T15" fmla="*/ 2147483647 h 343"/>
                  <a:gd name="T16" fmla="*/ 2147483647 w 736"/>
                  <a:gd name="T17" fmla="*/ 2147483647 h 343"/>
                  <a:gd name="T18" fmla="*/ 2147483647 w 736"/>
                  <a:gd name="T19" fmla="*/ 2147483647 h 343"/>
                  <a:gd name="T20" fmla="*/ 2147483647 w 736"/>
                  <a:gd name="T21" fmla="*/ 2147483647 h 343"/>
                  <a:gd name="T22" fmla="*/ 2147483647 w 736"/>
                  <a:gd name="T23" fmla="*/ 2147483647 h 343"/>
                  <a:gd name="T24" fmla="*/ 2147483647 w 736"/>
                  <a:gd name="T25" fmla="*/ 2147483647 h 343"/>
                  <a:gd name="T26" fmla="*/ 2147483647 w 736"/>
                  <a:gd name="T27" fmla="*/ 2147483647 h 343"/>
                  <a:gd name="T28" fmla="*/ 2147483647 w 736"/>
                  <a:gd name="T29" fmla="*/ 2147483647 h 343"/>
                  <a:gd name="T30" fmla="*/ 2147483647 w 736"/>
                  <a:gd name="T31" fmla="*/ 2147483647 h 343"/>
                  <a:gd name="T32" fmla="*/ 2147483647 w 736"/>
                  <a:gd name="T33" fmla="*/ 2147483647 h 343"/>
                  <a:gd name="T34" fmla="*/ 2147483647 w 736"/>
                  <a:gd name="T35" fmla="*/ 2147483647 h 343"/>
                  <a:gd name="T36" fmla="*/ 2147483647 w 736"/>
                  <a:gd name="T37" fmla="*/ 2147483647 h 343"/>
                  <a:gd name="T38" fmla="*/ 2147483647 w 736"/>
                  <a:gd name="T39" fmla="*/ 2147483647 h 343"/>
                  <a:gd name="T40" fmla="*/ 2147483647 w 736"/>
                  <a:gd name="T41" fmla="*/ 2147483647 h 343"/>
                  <a:gd name="T42" fmla="*/ 2147483647 w 736"/>
                  <a:gd name="T43" fmla="*/ 2147483647 h 343"/>
                  <a:gd name="T44" fmla="*/ 2147483647 w 736"/>
                  <a:gd name="T45" fmla="*/ 2147483647 h 343"/>
                  <a:gd name="T46" fmla="*/ 2147483647 w 736"/>
                  <a:gd name="T47" fmla="*/ 2147483647 h 343"/>
                  <a:gd name="T48" fmla="*/ 2147483647 w 736"/>
                  <a:gd name="T49" fmla="*/ 2147483647 h 343"/>
                  <a:gd name="T50" fmla="*/ 2147483647 w 736"/>
                  <a:gd name="T51" fmla="*/ 2147483647 h 343"/>
                  <a:gd name="T52" fmla="*/ 2147483647 w 736"/>
                  <a:gd name="T53" fmla="*/ 2147483647 h 343"/>
                  <a:gd name="T54" fmla="*/ 2147483647 w 736"/>
                  <a:gd name="T55" fmla="*/ 2147483647 h 343"/>
                  <a:gd name="T56" fmla="*/ 2147483647 w 736"/>
                  <a:gd name="T57" fmla="*/ 2147483647 h 343"/>
                  <a:gd name="T58" fmla="*/ 2147483647 w 736"/>
                  <a:gd name="T59" fmla="*/ 2147483647 h 343"/>
                  <a:gd name="T60" fmla="*/ 2147483647 w 736"/>
                  <a:gd name="T61" fmla="*/ 2147483647 h 343"/>
                  <a:gd name="T62" fmla="*/ 2147483647 w 736"/>
                  <a:gd name="T63" fmla="*/ 2147483647 h 343"/>
                  <a:gd name="T64" fmla="*/ 2147483647 w 736"/>
                  <a:gd name="T65" fmla="*/ 2147483647 h 343"/>
                  <a:gd name="T66" fmla="*/ 2147483647 w 736"/>
                  <a:gd name="T67" fmla="*/ 2147483647 h 343"/>
                  <a:gd name="T68" fmla="*/ 2147483647 w 736"/>
                  <a:gd name="T69" fmla="*/ 2147483647 h 343"/>
                  <a:gd name="T70" fmla="*/ 2147483647 w 736"/>
                  <a:gd name="T71" fmla="*/ 2147483647 h 343"/>
                  <a:gd name="T72" fmla="*/ 2147483647 w 736"/>
                  <a:gd name="T73" fmla="*/ 2147483647 h 343"/>
                  <a:gd name="T74" fmla="*/ 2147483647 w 736"/>
                  <a:gd name="T75" fmla="*/ 2147483647 h 343"/>
                  <a:gd name="T76" fmla="*/ 2147483647 w 736"/>
                  <a:gd name="T77" fmla="*/ 2147483647 h 343"/>
                  <a:gd name="T78" fmla="*/ 2147483647 w 736"/>
                  <a:gd name="T79" fmla="*/ 2147483647 h 343"/>
                  <a:gd name="T80" fmla="*/ 2147483647 w 736"/>
                  <a:gd name="T81" fmla="*/ 2147483647 h 343"/>
                  <a:gd name="T82" fmla="*/ 2147483647 w 736"/>
                  <a:gd name="T83" fmla="*/ 0 h 343"/>
                  <a:gd name="T84" fmla="*/ 2147483647 w 736"/>
                  <a:gd name="T85" fmla="*/ 2147483647 h 343"/>
                  <a:gd name="T86" fmla="*/ 2147483647 w 736"/>
                  <a:gd name="T87" fmla="*/ 2147483647 h 343"/>
                  <a:gd name="T88" fmla="*/ 2147483647 w 736"/>
                  <a:gd name="T89" fmla="*/ 2147483647 h 343"/>
                  <a:gd name="T90" fmla="*/ 2147483647 w 736"/>
                  <a:gd name="T91" fmla="*/ 2147483647 h 343"/>
                  <a:gd name="T92" fmla="*/ 2147483647 w 736"/>
                  <a:gd name="T93" fmla="*/ 2147483647 h 343"/>
                  <a:gd name="T94" fmla="*/ 2147483647 w 736"/>
                  <a:gd name="T95" fmla="*/ 2147483647 h 343"/>
                  <a:gd name="T96" fmla="*/ 2147483647 w 736"/>
                  <a:gd name="T97" fmla="*/ 2147483647 h 343"/>
                  <a:gd name="T98" fmla="*/ 2147483647 w 736"/>
                  <a:gd name="T99" fmla="*/ 2147483647 h 34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36"/>
                  <a:gd name="T151" fmla="*/ 0 h 343"/>
                  <a:gd name="T152" fmla="*/ 736 w 736"/>
                  <a:gd name="T153" fmla="*/ 343 h 34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36" h="343">
                    <a:moveTo>
                      <a:pt x="72" y="158"/>
                    </a:moveTo>
                    <a:lnTo>
                      <a:pt x="72" y="158"/>
                    </a:lnTo>
                    <a:lnTo>
                      <a:pt x="49" y="167"/>
                    </a:lnTo>
                    <a:lnTo>
                      <a:pt x="31" y="174"/>
                    </a:lnTo>
                    <a:lnTo>
                      <a:pt x="19" y="180"/>
                    </a:lnTo>
                    <a:lnTo>
                      <a:pt x="12" y="185"/>
                    </a:lnTo>
                    <a:lnTo>
                      <a:pt x="7" y="193"/>
                    </a:lnTo>
                    <a:lnTo>
                      <a:pt x="3" y="204"/>
                    </a:lnTo>
                    <a:lnTo>
                      <a:pt x="0" y="216"/>
                    </a:lnTo>
                    <a:lnTo>
                      <a:pt x="0" y="231"/>
                    </a:lnTo>
                    <a:lnTo>
                      <a:pt x="6" y="275"/>
                    </a:lnTo>
                    <a:lnTo>
                      <a:pt x="10" y="310"/>
                    </a:lnTo>
                    <a:lnTo>
                      <a:pt x="256" y="338"/>
                    </a:lnTo>
                    <a:lnTo>
                      <a:pt x="258" y="319"/>
                    </a:lnTo>
                    <a:lnTo>
                      <a:pt x="259" y="301"/>
                    </a:lnTo>
                    <a:lnTo>
                      <a:pt x="263" y="288"/>
                    </a:lnTo>
                    <a:lnTo>
                      <a:pt x="266" y="274"/>
                    </a:lnTo>
                    <a:lnTo>
                      <a:pt x="271" y="263"/>
                    </a:lnTo>
                    <a:lnTo>
                      <a:pt x="277" y="253"/>
                    </a:lnTo>
                    <a:lnTo>
                      <a:pt x="287" y="240"/>
                    </a:lnTo>
                    <a:lnTo>
                      <a:pt x="293" y="234"/>
                    </a:lnTo>
                    <a:lnTo>
                      <a:pt x="298" y="230"/>
                    </a:lnTo>
                    <a:lnTo>
                      <a:pt x="304" y="226"/>
                    </a:lnTo>
                    <a:lnTo>
                      <a:pt x="310" y="224"/>
                    </a:lnTo>
                    <a:lnTo>
                      <a:pt x="317" y="222"/>
                    </a:lnTo>
                    <a:lnTo>
                      <a:pt x="324" y="222"/>
                    </a:lnTo>
                    <a:lnTo>
                      <a:pt x="331" y="222"/>
                    </a:lnTo>
                    <a:lnTo>
                      <a:pt x="337" y="223"/>
                    </a:lnTo>
                    <a:lnTo>
                      <a:pt x="343" y="225"/>
                    </a:lnTo>
                    <a:lnTo>
                      <a:pt x="349" y="229"/>
                    </a:lnTo>
                    <a:lnTo>
                      <a:pt x="355" y="232"/>
                    </a:lnTo>
                    <a:lnTo>
                      <a:pt x="360" y="237"/>
                    </a:lnTo>
                    <a:lnTo>
                      <a:pt x="366" y="243"/>
                    </a:lnTo>
                    <a:lnTo>
                      <a:pt x="371" y="250"/>
                    </a:lnTo>
                    <a:lnTo>
                      <a:pt x="376" y="259"/>
                    </a:lnTo>
                    <a:lnTo>
                      <a:pt x="382" y="269"/>
                    </a:lnTo>
                    <a:lnTo>
                      <a:pt x="386" y="279"/>
                    </a:lnTo>
                    <a:lnTo>
                      <a:pt x="389" y="290"/>
                    </a:lnTo>
                    <a:lnTo>
                      <a:pt x="394" y="315"/>
                    </a:lnTo>
                    <a:lnTo>
                      <a:pt x="397" y="343"/>
                    </a:lnTo>
                    <a:lnTo>
                      <a:pt x="606" y="343"/>
                    </a:lnTo>
                    <a:lnTo>
                      <a:pt x="606" y="317"/>
                    </a:lnTo>
                    <a:lnTo>
                      <a:pt x="607" y="293"/>
                    </a:lnTo>
                    <a:lnTo>
                      <a:pt x="611" y="272"/>
                    </a:lnTo>
                    <a:lnTo>
                      <a:pt x="618" y="254"/>
                    </a:lnTo>
                    <a:lnTo>
                      <a:pt x="624" y="242"/>
                    </a:lnTo>
                    <a:lnTo>
                      <a:pt x="628" y="236"/>
                    </a:lnTo>
                    <a:lnTo>
                      <a:pt x="633" y="232"/>
                    </a:lnTo>
                    <a:lnTo>
                      <a:pt x="638" y="230"/>
                    </a:lnTo>
                    <a:lnTo>
                      <a:pt x="642" y="227"/>
                    </a:lnTo>
                    <a:lnTo>
                      <a:pt x="647" y="226"/>
                    </a:lnTo>
                    <a:lnTo>
                      <a:pt x="653" y="225"/>
                    </a:lnTo>
                    <a:lnTo>
                      <a:pt x="658" y="226"/>
                    </a:lnTo>
                    <a:lnTo>
                      <a:pt x="662" y="227"/>
                    </a:lnTo>
                    <a:lnTo>
                      <a:pt x="668" y="230"/>
                    </a:lnTo>
                    <a:lnTo>
                      <a:pt x="673" y="233"/>
                    </a:lnTo>
                    <a:lnTo>
                      <a:pt x="681" y="242"/>
                    </a:lnTo>
                    <a:lnTo>
                      <a:pt x="691" y="254"/>
                    </a:lnTo>
                    <a:lnTo>
                      <a:pt x="699" y="272"/>
                    </a:lnTo>
                    <a:lnTo>
                      <a:pt x="704" y="291"/>
                    </a:lnTo>
                    <a:lnTo>
                      <a:pt x="709" y="313"/>
                    </a:lnTo>
                    <a:lnTo>
                      <a:pt x="712" y="338"/>
                    </a:lnTo>
                    <a:lnTo>
                      <a:pt x="736" y="319"/>
                    </a:lnTo>
                    <a:lnTo>
                      <a:pt x="736" y="167"/>
                    </a:lnTo>
                    <a:lnTo>
                      <a:pt x="616" y="12"/>
                    </a:lnTo>
                    <a:lnTo>
                      <a:pt x="616" y="11"/>
                    </a:lnTo>
                    <a:lnTo>
                      <a:pt x="568" y="7"/>
                    </a:lnTo>
                    <a:lnTo>
                      <a:pt x="517" y="4"/>
                    </a:lnTo>
                    <a:lnTo>
                      <a:pt x="465" y="1"/>
                    </a:lnTo>
                    <a:lnTo>
                      <a:pt x="413" y="0"/>
                    </a:lnTo>
                    <a:lnTo>
                      <a:pt x="362" y="1"/>
                    </a:lnTo>
                    <a:lnTo>
                      <a:pt x="313" y="4"/>
                    </a:lnTo>
                    <a:lnTo>
                      <a:pt x="267" y="7"/>
                    </a:lnTo>
                    <a:lnTo>
                      <a:pt x="224" y="12"/>
                    </a:lnTo>
                    <a:lnTo>
                      <a:pt x="165" y="138"/>
                    </a:lnTo>
                    <a:lnTo>
                      <a:pt x="138" y="143"/>
                    </a:lnTo>
                    <a:lnTo>
                      <a:pt x="114" y="147"/>
                    </a:lnTo>
                    <a:lnTo>
                      <a:pt x="92" y="153"/>
                    </a:lnTo>
                    <a:lnTo>
                      <a:pt x="72" y="158"/>
                    </a:lnTo>
                    <a:close/>
                    <a:moveTo>
                      <a:pt x="46" y="239"/>
                    </a:moveTo>
                    <a:lnTo>
                      <a:pt x="46" y="239"/>
                    </a:lnTo>
                    <a:close/>
                  </a:path>
                </a:pathLst>
              </a:custGeom>
              <a:solidFill>
                <a:srgbClr val="9BB8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2" name="Freeform 76"/>
              <p:cNvSpPr>
                <a:spLocks/>
              </p:cNvSpPr>
              <p:nvPr/>
            </p:nvSpPr>
            <p:spPr bwMode="auto">
              <a:xfrm>
                <a:off x="5194300" y="3825875"/>
                <a:ext cx="161925" cy="234950"/>
              </a:xfrm>
              <a:custGeom>
                <a:avLst/>
                <a:gdLst>
                  <a:gd name="T0" fmla="*/ 2147483647 w 102"/>
                  <a:gd name="T1" fmla="*/ 0 h 148"/>
                  <a:gd name="T2" fmla="*/ 2147483647 w 102"/>
                  <a:gd name="T3" fmla="*/ 0 h 148"/>
                  <a:gd name="T4" fmla="*/ 2147483647 w 102"/>
                  <a:gd name="T5" fmla="*/ 0 h 148"/>
                  <a:gd name="T6" fmla="*/ 2147483647 w 102"/>
                  <a:gd name="T7" fmla="*/ 2147483647 h 148"/>
                  <a:gd name="T8" fmla="*/ 2147483647 w 102"/>
                  <a:gd name="T9" fmla="*/ 2147483647 h 148"/>
                  <a:gd name="T10" fmla="*/ 2147483647 w 102"/>
                  <a:gd name="T11" fmla="*/ 2147483647 h 148"/>
                  <a:gd name="T12" fmla="*/ 2147483647 w 102"/>
                  <a:gd name="T13" fmla="*/ 2147483647 h 148"/>
                  <a:gd name="T14" fmla="*/ 2147483647 w 102"/>
                  <a:gd name="T15" fmla="*/ 2147483647 h 148"/>
                  <a:gd name="T16" fmla="*/ 2147483647 w 102"/>
                  <a:gd name="T17" fmla="*/ 2147483647 h 148"/>
                  <a:gd name="T18" fmla="*/ 2147483647 w 102"/>
                  <a:gd name="T19" fmla="*/ 2147483647 h 148"/>
                  <a:gd name="T20" fmla="*/ 2147483647 w 102"/>
                  <a:gd name="T21" fmla="*/ 2147483647 h 148"/>
                  <a:gd name="T22" fmla="*/ 2147483647 w 102"/>
                  <a:gd name="T23" fmla="*/ 2147483647 h 148"/>
                  <a:gd name="T24" fmla="*/ 0 w 102"/>
                  <a:gd name="T25" fmla="*/ 2147483647 h 148"/>
                  <a:gd name="T26" fmla="*/ 0 w 102"/>
                  <a:gd name="T27" fmla="*/ 2147483647 h 148"/>
                  <a:gd name="T28" fmla="*/ 2147483647 w 102"/>
                  <a:gd name="T29" fmla="*/ 2147483647 h 148"/>
                  <a:gd name="T30" fmla="*/ 2147483647 w 102"/>
                  <a:gd name="T31" fmla="*/ 2147483647 h 148"/>
                  <a:gd name="T32" fmla="*/ 2147483647 w 102"/>
                  <a:gd name="T33" fmla="*/ 2147483647 h 148"/>
                  <a:gd name="T34" fmla="*/ 2147483647 w 102"/>
                  <a:gd name="T35" fmla="*/ 2147483647 h 148"/>
                  <a:gd name="T36" fmla="*/ 2147483647 w 102"/>
                  <a:gd name="T37" fmla="*/ 2147483647 h 148"/>
                  <a:gd name="T38" fmla="*/ 2147483647 w 102"/>
                  <a:gd name="T39" fmla="*/ 2147483647 h 148"/>
                  <a:gd name="T40" fmla="*/ 2147483647 w 102"/>
                  <a:gd name="T41" fmla="*/ 2147483647 h 148"/>
                  <a:gd name="T42" fmla="*/ 2147483647 w 102"/>
                  <a:gd name="T43" fmla="*/ 2147483647 h 148"/>
                  <a:gd name="T44" fmla="*/ 2147483647 w 102"/>
                  <a:gd name="T45" fmla="*/ 2147483647 h 148"/>
                  <a:gd name="T46" fmla="*/ 2147483647 w 102"/>
                  <a:gd name="T47" fmla="*/ 2147483647 h 148"/>
                  <a:gd name="T48" fmla="*/ 2147483647 w 102"/>
                  <a:gd name="T49" fmla="*/ 2147483647 h 148"/>
                  <a:gd name="T50" fmla="*/ 2147483647 w 102"/>
                  <a:gd name="T51" fmla="*/ 2147483647 h 148"/>
                  <a:gd name="T52" fmla="*/ 2147483647 w 102"/>
                  <a:gd name="T53" fmla="*/ 2147483647 h 148"/>
                  <a:gd name="T54" fmla="*/ 2147483647 w 102"/>
                  <a:gd name="T55" fmla="*/ 2147483647 h 148"/>
                  <a:gd name="T56" fmla="*/ 2147483647 w 102"/>
                  <a:gd name="T57" fmla="*/ 2147483647 h 148"/>
                  <a:gd name="T58" fmla="*/ 2147483647 w 102"/>
                  <a:gd name="T59" fmla="*/ 2147483647 h 148"/>
                  <a:gd name="T60" fmla="*/ 2147483647 w 102"/>
                  <a:gd name="T61" fmla="*/ 2147483647 h 148"/>
                  <a:gd name="T62" fmla="*/ 2147483647 w 102"/>
                  <a:gd name="T63" fmla="*/ 2147483647 h 148"/>
                  <a:gd name="T64" fmla="*/ 2147483647 w 102"/>
                  <a:gd name="T65" fmla="*/ 2147483647 h 148"/>
                  <a:gd name="T66" fmla="*/ 2147483647 w 102"/>
                  <a:gd name="T67" fmla="*/ 2147483647 h 148"/>
                  <a:gd name="T68" fmla="*/ 2147483647 w 102"/>
                  <a:gd name="T69" fmla="*/ 2147483647 h 148"/>
                  <a:gd name="T70" fmla="*/ 2147483647 w 102"/>
                  <a:gd name="T71" fmla="*/ 2147483647 h 148"/>
                  <a:gd name="T72" fmla="*/ 2147483647 w 102"/>
                  <a:gd name="T73" fmla="*/ 2147483647 h 148"/>
                  <a:gd name="T74" fmla="*/ 2147483647 w 102"/>
                  <a:gd name="T75" fmla="*/ 2147483647 h 148"/>
                  <a:gd name="T76" fmla="*/ 2147483647 w 102"/>
                  <a:gd name="T77" fmla="*/ 2147483647 h 148"/>
                  <a:gd name="T78" fmla="*/ 2147483647 w 102"/>
                  <a:gd name="T79" fmla="*/ 2147483647 h 148"/>
                  <a:gd name="T80" fmla="*/ 2147483647 w 102"/>
                  <a:gd name="T81" fmla="*/ 2147483647 h 148"/>
                  <a:gd name="T82" fmla="*/ 2147483647 w 102"/>
                  <a:gd name="T83" fmla="*/ 2147483647 h 148"/>
                  <a:gd name="T84" fmla="*/ 2147483647 w 102"/>
                  <a:gd name="T85" fmla="*/ 2147483647 h 148"/>
                  <a:gd name="T86" fmla="*/ 2147483647 w 102"/>
                  <a:gd name="T87" fmla="*/ 2147483647 h 148"/>
                  <a:gd name="T88" fmla="*/ 2147483647 w 102"/>
                  <a:gd name="T89" fmla="*/ 2147483647 h 148"/>
                  <a:gd name="T90" fmla="*/ 2147483647 w 102"/>
                  <a:gd name="T91" fmla="*/ 2147483647 h 148"/>
                  <a:gd name="T92" fmla="*/ 2147483647 w 102"/>
                  <a:gd name="T93" fmla="*/ 2147483647 h 148"/>
                  <a:gd name="T94" fmla="*/ 2147483647 w 102"/>
                  <a:gd name="T95" fmla="*/ 0 h 148"/>
                  <a:gd name="T96" fmla="*/ 2147483647 w 102"/>
                  <a:gd name="T97" fmla="*/ 0 h 148"/>
                  <a:gd name="T98" fmla="*/ 2147483647 w 102"/>
                  <a:gd name="T99" fmla="*/ 0 h 14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2"/>
                  <a:gd name="T151" fmla="*/ 0 h 148"/>
                  <a:gd name="T152" fmla="*/ 102 w 102"/>
                  <a:gd name="T153" fmla="*/ 148 h 14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2" h="148">
                    <a:moveTo>
                      <a:pt x="51" y="0"/>
                    </a:moveTo>
                    <a:lnTo>
                      <a:pt x="51" y="0"/>
                    </a:lnTo>
                    <a:lnTo>
                      <a:pt x="46" y="0"/>
                    </a:lnTo>
                    <a:lnTo>
                      <a:pt x="40" y="1"/>
                    </a:lnTo>
                    <a:lnTo>
                      <a:pt x="36" y="3"/>
                    </a:lnTo>
                    <a:lnTo>
                      <a:pt x="31" y="5"/>
                    </a:lnTo>
                    <a:lnTo>
                      <a:pt x="23" y="12"/>
                    </a:lnTo>
                    <a:lnTo>
                      <a:pt x="15" y="21"/>
                    </a:lnTo>
                    <a:lnTo>
                      <a:pt x="8" y="33"/>
                    </a:lnTo>
                    <a:lnTo>
                      <a:pt x="4" y="45"/>
                    </a:lnTo>
                    <a:lnTo>
                      <a:pt x="1" y="59"/>
                    </a:lnTo>
                    <a:lnTo>
                      <a:pt x="0" y="74"/>
                    </a:lnTo>
                    <a:lnTo>
                      <a:pt x="1" y="89"/>
                    </a:lnTo>
                    <a:lnTo>
                      <a:pt x="4" y="102"/>
                    </a:lnTo>
                    <a:lnTo>
                      <a:pt x="8" y="115"/>
                    </a:lnTo>
                    <a:lnTo>
                      <a:pt x="15" y="126"/>
                    </a:lnTo>
                    <a:lnTo>
                      <a:pt x="23" y="137"/>
                    </a:lnTo>
                    <a:lnTo>
                      <a:pt x="31" y="143"/>
                    </a:lnTo>
                    <a:lnTo>
                      <a:pt x="36" y="145"/>
                    </a:lnTo>
                    <a:lnTo>
                      <a:pt x="40" y="147"/>
                    </a:lnTo>
                    <a:lnTo>
                      <a:pt x="46" y="148"/>
                    </a:lnTo>
                    <a:lnTo>
                      <a:pt x="51" y="148"/>
                    </a:lnTo>
                    <a:lnTo>
                      <a:pt x="57" y="148"/>
                    </a:lnTo>
                    <a:lnTo>
                      <a:pt x="62" y="147"/>
                    </a:lnTo>
                    <a:lnTo>
                      <a:pt x="66" y="145"/>
                    </a:lnTo>
                    <a:lnTo>
                      <a:pt x="71" y="143"/>
                    </a:lnTo>
                    <a:lnTo>
                      <a:pt x="79" y="137"/>
                    </a:lnTo>
                    <a:lnTo>
                      <a:pt x="88" y="126"/>
                    </a:lnTo>
                    <a:lnTo>
                      <a:pt x="94" y="115"/>
                    </a:lnTo>
                    <a:lnTo>
                      <a:pt x="98" y="102"/>
                    </a:lnTo>
                    <a:lnTo>
                      <a:pt x="102" y="89"/>
                    </a:lnTo>
                    <a:lnTo>
                      <a:pt x="102" y="74"/>
                    </a:lnTo>
                    <a:lnTo>
                      <a:pt x="102" y="59"/>
                    </a:lnTo>
                    <a:lnTo>
                      <a:pt x="98" y="45"/>
                    </a:lnTo>
                    <a:lnTo>
                      <a:pt x="94" y="33"/>
                    </a:lnTo>
                    <a:lnTo>
                      <a:pt x="88" y="21"/>
                    </a:lnTo>
                    <a:lnTo>
                      <a:pt x="79" y="12"/>
                    </a:lnTo>
                    <a:lnTo>
                      <a:pt x="71" y="5"/>
                    </a:lnTo>
                    <a:lnTo>
                      <a:pt x="66" y="3"/>
                    </a:lnTo>
                    <a:lnTo>
                      <a:pt x="62" y="1"/>
                    </a:lnTo>
                    <a:lnTo>
                      <a:pt x="57" y="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3" name="Freeform 77"/>
              <p:cNvSpPr>
                <a:spLocks/>
              </p:cNvSpPr>
              <p:nvPr/>
            </p:nvSpPr>
            <p:spPr bwMode="auto">
              <a:xfrm>
                <a:off x="5741988" y="3821113"/>
                <a:ext cx="114300" cy="211138"/>
              </a:xfrm>
              <a:custGeom>
                <a:avLst/>
                <a:gdLst>
                  <a:gd name="T0" fmla="*/ 2147483647 w 72"/>
                  <a:gd name="T1" fmla="*/ 2147483647 h 133"/>
                  <a:gd name="T2" fmla="*/ 2147483647 w 72"/>
                  <a:gd name="T3" fmla="*/ 2147483647 h 133"/>
                  <a:gd name="T4" fmla="*/ 2147483647 w 72"/>
                  <a:gd name="T5" fmla="*/ 2147483647 h 133"/>
                  <a:gd name="T6" fmla="*/ 2147483647 w 72"/>
                  <a:gd name="T7" fmla="*/ 2147483647 h 133"/>
                  <a:gd name="T8" fmla="*/ 2147483647 w 72"/>
                  <a:gd name="T9" fmla="*/ 2147483647 h 133"/>
                  <a:gd name="T10" fmla="*/ 2147483647 w 72"/>
                  <a:gd name="T11" fmla="*/ 2147483647 h 133"/>
                  <a:gd name="T12" fmla="*/ 2147483647 w 72"/>
                  <a:gd name="T13" fmla="*/ 2147483647 h 133"/>
                  <a:gd name="T14" fmla="*/ 2147483647 w 72"/>
                  <a:gd name="T15" fmla="*/ 2147483647 h 133"/>
                  <a:gd name="T16" fmla="*/ 2147483647 w 72"/>
                  <a:gd name="T17" fmla="*/ 2147483647 h 133"/>
                  <a:gd name="T18" fmla="*/ 2147483647 w 72"/>
                  <a:gd name="T19" fmla="*/ 2147483647 h 133"/>
                  <a:gd name="T20" fmla="*/ 2147483647 w 72"/>
                  <a:gd name="T21" fmla="*/ 0 h 133"/>
                  <a:gd name="T22" fmla="*/ 2147483647 w 72"/>
                  <a:gd name="T23" fmla="*/ 0 h 133"/>
                  <a:gd name="T24" fmla="*/ 2147483647 w 72"/>
                  <a:gd name="T25" fmla="*/ 2147483647 h 133"/>
                  <a:gd name="T26" fmla="*/ 2147483647 w 72"/>
                  <a:gd name="T27" fmla="*/ 2147483647 h 133"/>
                  <a:gd name="T28" fmla="*/ 2147483647 w 72"/>
                  <a:gd name="T29" fmla="*/ 2147483647 h 133"/>
                  <a:gd name="T30" fmla="*/ 2147483647 w 72"/>
                  <a:gd name="T31" fmla="*/ 2147483647 h 133"/>
                  <a:gd name="T32" fmla="*/ 2147483647 w 72"/>
                  <a:gd name="T33" fmla="*/ 2147483647 h 133"/>
                  <a:gd name="T34" fmla="*/ 2147483647 w 72"/>
                  <a:gd name="T35" fmla="*/ 2147483647 h 133"/>
                  <a:gd name="T36" fmla="*/ 2147483647 w 72"/>
                  <a:gd name="T37" fmla="*/ 2147483647 h 133"/>
                  <a:gd name="T38" fmla="*/ 0 w 72"/>
                  <a:gd name="T39" fmla="*/ 2147483647 h 133"/>
                  <a:gd name="T40" fmla="*/ 0 w 72"/>
                  <a:gd name="T41" fmla="*/ 2147483647 h 133"/>
                  <a:gd name="T42" fmla="*/ 0 w 72"/>
                  <a:gd name="T43" fmla="*/ 2147483647 h 133"/>
                  <a:gd name="T44" fmla="*/ 0 w 72"/>
                  <a:gd name="T45" fmla="*/ 2147483647 h 133"/>
                  <a:gd name="T46" fmla="*/ 2147483647 w 72"/>
                  <a:gd name="T47" fmla="*/ 2147483647 h 133"/>
                  <a:gd name="T48" fmla="*/ 2147483647 w 72"/>
                  <a:gd name="T49" fmla="*/ 2147483647 h 133"/>
                  <a:gd name="T50" fmla="*/ 2147483647 w 72"/>
                  <a:gd name="T51" fmla="*/ 2147483647 h 133"/>
                  <a:gd name="T52" fmla="*/ 2147483647 w 72"/>
                  <a:gd name="T53" fmla="*/ 2147483647 h 133"/>
                  <a:gd name="T54" fmla="*/ 2147483647 w 72"/>
                  <a:gd name="T55" fmla="*/ 2147483647 h 133"/>
                  <a:gd name="T56" fmla="*/ 2147483647 w 72"/>
                  <a:gd name="T57" fmla="*/ 2147483647 h 133"/>
                  <a:gd name="T58" fmla="*/ 2147483647 w 72"/>
                  <a:gd name="T59" fmla="*/ 2147483647 h 133"/>
                  <a:gd name="T60" fmla="*/ 2147483647 w 72"/>
                  <a:gd name="T61" fmla="*/ 2147483647 h 133"/>
                  <a:gd name="T62" fmla="*/ 2147483647 w 72"/>
                  <a:gd name="T63" fmla="*/ 2147483647 h 133"/>
                  <a:gd name="T64" fmla="*/ 2147483647 w 72"/>
                  <a:gd name="T65" fmla="*/ 2147483647 h 133"/>
                  <a:gd name="T66" fmla="*/ 2147483647 w 72"/>
                  <a:gd name="T67" fmla="*/ 2147483647 h 133"/>
                  <a:gd name="T68" fmla="*/ 2147483647 w 72"/>
                  <a:gd name="T69" fmla="*/ 2147483647 h 133"/>
                  <a:gd name="T70" fmla="*/ 2147483647 w 72"/>
                  <a:gd name="T71" fmla="*/ 2147483647 h 133"/>
                  <a:gd name="T72" fmla="*/ 2147483647 w 72"/>
                  <a:gd name="T73" fmla="*/ 2147483647 h 133"/>
                  <a:gd name="T74" fmla="*/ 2147483647 w 72"/>
                  <a:gd name="T75" fmla="*/ 2147483647 h 133"/>
                  <a:gd name="T76" fmla="*/ 2147483647 w 72"/>
                  <a:gd name="T77" fmla="*/ 2147483647 h 133"/>
                  <a:gd name="T78" fmla="*/ 2147483647 w 72"/>
                  <a:gd name="T79" fmla="*/ 2147483647 h 133"/>
                  <a:gd name="T80" fmla="*/ 2147483647 w 72"/>
                  <a:gd name="T81" fmla="*/ 2147483647 h 133"/>
                  <a:gd name="T82" fmla="*/ 2147483647 w 72"/>
                  <a:gd name="T83" fmla="*/ 2147483647 h 13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2"/>
                  <a:gd name="T127" fmla="*/ 0 h 133"/>
                  <a:gd name="T128" fmla="*/ 72 w 72"/>
                  <a:gd name="T129" fmla="*/ 133 h 133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2" h="133">
                    <a:moveTo>
                      <a:pt x="72" y="66"/>
                    </a:moveTo>
                    <a:lnTo>
                      <a:pt x="72" y="66"/>
                    </a:lnTo>
                    <a:lnTo>
                      <a:pt x="72" y="53"/>
                    </a:lnTo>
                    <a:lnTo>
                      <a:pt x="69" y="40"/>
                    </a:lnTo>
                    <a:lnTo>
                      <a:pt x="66" y="29"/>
                    </a:lnTo>
                    <a:lnTo>
                      <a:pt x="62" y="19"/>
                    </a:lnTo>
                    <a:lnTo>
                      <a:pt x="55" y="10"/>
                    </a:lnTo>
                    <a:lnTo>
                      <a:pt x="50" y="5"/>
                    </a:lnTo>
                    <a:lnTo>
                      <a:pt x="43" y="1"/>
                    </a:lnTo>
                    <a:lnTo>
                      <a:pt x="35" y="0"/>
                    </a:lnTo>
                    <a:lnTo>
                      <a:pt x="28" y="1"/>
                    </a:lnTo>
                    <a:lnTo>
                      <a:pt x="22" y="5"/>
                    </a:lnTo>
                    <a:lnTo>
                      <a:pt x="16" y="10"/>
                    </a:lnTo>
                    <a:lnTo>
                      <a:pt x="11" y="19"/>
                    </a:lnTo>
                    <a:lnTo>
                      <a:pt x="5" y="29"/>
                    </a:lnTo>
                    <a:lnTo>
                      <a:pt x="3" y="40"/>
                    </a:lnTo>
                    <a:lnTo>
                      <a:pt x="0" y="53"/>
                    </a:lnTo>
                    <a:lnTo>
                      <a:pt x="0" y="66"/>
                    </a:lnTo>
                    <a:lnTo>
                      <a:pt x="0" y="79"/>
                    </a:lnTo>
                    <a:lnTo>
                      <a:pt x="3" y="92"/>
                    </a:lnTo>
                    <a:lnTo>
                      <a:pt x="5" y="103"/>
                    </a:lnTo>
                    <a:lnTo>
                      <a:pt x="11" y="114"/>
                    </a:lnTo>
                    <a:lnTo>
                      <a:pt x="16" y="122"/>
                    </a:lnTo>
                    <a:lnTo>
                      <a:pt x="22" y="128"/>
                    </a:lnTo>
                    <a:lnTo>
                      <a:pt x="28" y="132"/>
                    </a:lnTo>
                    <a:lnTo>
                      <a:pt x="35" y="133"/>
                    </a:lnTo>
                    <a:lnTo>
                      <a:pt x="43" y="132"/>
                    </a:lnTo>
                    <a:lnTo>
                      <a:pt x="50" y="128"/>
                    </a:lnTo>
                    <a:lnTo>
                      <a:pt x="55" y="122"/>
                    </a:lnTo>
                    <a:lnTo>
                      <a:pt x="62" y="114"/>
                    </a:lnTo>
                    <a:lnTo>
                      <a:pt x="66" y="103"/>
                    </a:lnTo>
                    <a:lnTo>
                      <a:pt x="69" y="92"/>
                    </a:lnTo>
                    <a:lnTo>
                      <a:pt x="72" y="79"/>
                    </a:lnTo>
                    <a:lnTo>
                      <a:pt x="72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4" name="Freeform 78"/>
              <p:cNvSpPr>
                <a:spLocks/>
              </p:cNvSpPr>
              <p:nvPr/>
            </p:nvSpPr>
            <p:spPr bwMode="auto">
              <a:xfrm>
                <a:off x="5121275" y="3449638"/>
                <a:ext cx="806450" cy="527050"/>
              </a:xfrm>
              <a:custGeom>
                <a:avLst/>
                <a:gdLst>
                  <a:gd name="T0" fmla="*/ 2147483647 w 508"/>
                  <a:gd name="T1" fmla="*/ 2147483647 h 332"/>
                  <a:gd name="T2" fmla="*/ 0 w 508"/>
                  <a:gd name="T3" fmla="*/ 2147483647 h 332"/>
                  <a:gd name="T4" fmla="*/ 2147483647 w 508"/>
                  <a:gd name="T5" fmla="*/ 2147483647 h 332"/>
                  <a:gd name="T6" fmla="*/ 2147483647 w 508"/>
                  <a:gd name="T7" fmla="*/ 2147483647 h 332"/>
                  <a:gd name="T8" fmla="*/ 2147483647 w 508"/>
                  <a:gd name="T9" fmla="*/ 2147483647 h 332"/>
                  <a:gd name="T10" fmla="*/ 2147483647 w 508"/>
                  <a:gd name="T11" fmla="*/ 2147483647 h 332"/>
                  <a:gd name="T12" fmla="*/ 2147483647 w 508"/>
                  <a:gd name="T13" fmla="*/ 2147483647 h 332"/>
                  <a:gd name="T14" fmla="*/ 2147483647 w 508"/>
                  <a:gd name="T15" fmla="*/ 2147483647 h 332"/>
                  <a:gd name="T16" fmla="*/ 2147483647 w 508"/>
                  <a:gd name="T17" fmla="*/ 2147483647 h 332"/>
                  <a:gd name="T18" fmla="*/ 2147483647 w 508"/>
                  <a:gd name="T19" fmla="*/ 2147483647 h 332"/>
                  <a:gd name="T20" fmla="*/ 2147483647 w 508"/>
                  <a:gd name="T21" fmla="*/ 2147483647 h 332"/>
                  <a:gd name="T22" fmla="*/ 2147483647 w 508"/>
                  <a:gd name="T23" fmla="*/ 2147483647 h 332"/>
                  <a:gd name="T24" fmla="*/ 2147483647 w 508"/>
                  <a:gd name="T25" fmla="*/ 2147483647 h 332"/>
                  <a:gd name="T26" fmla="*/ 2147483647 w 508"/>
                  <a:gd name="T27" fmla="*/ 2147483647 h 332"/>
                  <a:gd name="T28" fmla="*/ 2147483647 w 508"/>
                  <a:gd name="T29" fmla="*/ 2147483647 h 332"/>
                  <a:gd name="T30" fmla="*/ 2147483647 w 508"/>
                  <a:gd name="T31" fmla="*/ 2147483647 h 332"/>
                  <a:gd name="T32" fmla="*/ 2147483647 w 508"/>
                  <a:gd name="T33" fmla="*/ 2147483647 h 332"/>
                  <a:gd name="T34" fmla="*/ 2147483647 w 508"/>
                  <a:gd name="T35" fmla="*/ 2147483647 h 332"/>
                  <a:gd name="T36" fmla="*/ 2147483647 w 508"/>
                  <a:gd name="T37" fmla="*/ 2147483647 h 332"/>
                  <a:gd name="T38" fmla="*/ 2147483647 w 508"/>
                  <a:gd name="T39" fmla="*/ 2147483647 h 332"/>
                  <a:gd name="T40" fmla="*/ 2147483647 w 508"/>
                  <a:gd name="T41" fmla="*/ 2147483647 h 332"/>
                  <a:gd name="T42" fmla="*/ 2147483647 w 508"/>
                  <a:gd name="T43" fmla="*/ 2147483647 h 332"/>
                  <a:gd name="T44" fmla="*/ 2147483647 w 508"/>
                  <a:gd name="T45" fmla="*/ 2147483647 h 332"/>
                  <a:gd name="T46" fmla="*/ 2147483647 w 508"/>
                  <a:gd name="T47" fmla="*/ 2147483647 h 332"/>
                  <a:gd name="T48" fmla="*/ 2147483647 w 508"/>
                  <a:gd name="T49" fmla="*/ 2147483647 h 332"/>
                  <a:gd name="T50" fmla="*/ 2147483647 w 508"/>
                  <a:gd name="T51" fmla="*/ 2147483647 h 332"/>
                  <a:gd name="T52" fmla="*/ 2147483647 w 508"/>
                  <a:gd name="T53" fmla="*/ 2147483647 h 332"/>
                  <a:gd name="T54" fmla="*/ 2147483647 w 508"/>
                  <a:gd name="T55" fmla="*/ 2147483647 h 332"/>
                  <a:gd name="T56" fmla="*/ 2147483647 w 508"/>
                  <a:gd name="T57" fmla="*/ 2147483647 h 332"/>
                  <a:gd name="T58" fmla="*/ 2147483647 w 508"/>
                  <a:gd name="T59" fmla="*/ 2147483647 h 332"/>
                  <a:gd name="T60" fmla="*/ 2147483647 w 508"/>
                  <a:gd name="T61" fmla="*/ 2147483647 h 332"/>
                  <a:gd name="T62" fmla="*/ 2147483647 w 508"/>
                  <a:gd name="T63" fmla="*/ 2147483647 h 332"/>
                  <a:gd name="T64" fmla="*/ 2147483647 w 508"/>
                  <a:gd name="T65" fmla="*/ 2147483647 h 332"/>
                  <a:gd name="T66" fmla="*/ 2147483647 w 508"/>
                  <a:gd name="T67" fmla="*/ 2147483647 h 332"/>
                  <a:gd name="T68" fmla="*/ 2147483647 w 508"/>
                  <a:gd name="T69" fmla="*/ 2147483647 h 332"/>
                  <a:gd name="T70" fmla="*/ 2147483647 w 508"/>
                  <a:gd name="T71" fmla="*/ 2147483647 h 332"/>
                  <a:gd name="T72" fmla="*/ 2147483647 w 508"/>
                  <a:gd name="T73" fmla="*/ 2147483647 h 332"/>
                  <a:gd name="T74" fmla="*/ 2147483647 w 508"/>
                  <a:gd name="T75" fmla="*/ 2147483647 h 332"/>
                  <a:gd name="T76" fmla="*/ 2147483647 w 508"/>
                  <a:gd name="T77" fmla="*/ 2147483647 h 332"/>
                  <a:gd name="T78" fmla="*/ 2147483647 w 508"/>
                  <a:gd name="T79" fmla="*/ 2147483647 h 332"/>
                  <a:gd name="T80" fmla="*/ 2147483647 w 508"/>
                  <a:gd name="T81" fmla="*/ 2147483647 h 332"/>
                  <a:gd name="T82" fmla="*/ 2147483647 w 508"/>
                  <a:gd name="T83" fmla="*/ 2147483647 h 332"/>
                  <a:gd name="T84" fmla="*/ 2147483647 w 508"/>
                  <a:gd name="T85" fmla="*/ 2147483647 h 332"/>
                  <a:gd name="T86" fmla="*/ 2147483647 w 508"/>
                  <a:gd name="T87" fmla="*/ 2147483647 h 332"/>
                  <a:gd name="T88" fmla="*/ 2147483647 w 508"/>
                  <a:gd name="T89" fmla="*/ 2147483647 h 332"/>
                  <a:gd name="T90" fmla="*/ 2147483647 w 508"/>
                  <a:gd name="T91" fmla="*/ 0 h 332"/>
                  <a:gd name="T92" fmla="*/ 2147483647 w 508"/>
                  <a:gd name="T93" fmla="*/ 2147483647 h 332"/>
                  <a:gd name="T94" fmla="*/ 2147483647 w 508"/>
                  <a:gd name="T95" fmla="*/ 2147483647 h 332"/>
                  <a:gd name="T96" fmla="*/ 2147483647 w 508"/>
                  <a:gd name="T97" fmla="*/ 2147483647 h 332"/>
                  <a:gd name="T98" fmla="*/ 2147483647 w 508"/>
                  <a:gd name="T99" fmla="*/ 2147483647 h 332"/>
                  <a:gd name="T100" fmla="*/ 2147483647 w 508"/>
                  <a:gd name="T101" fmla="*/ 2147483647 h 332"/>
                  <a:gd name="T102" fmla="*/ 2147483647 w 508"/>
                  <a:gd name="T103" fmla="*/ 2147483647 h 332"/>
                  <a:gd name="T104" fmla="*/ 2147483647 w 508"/>
                  <a:gd name="T105" fmla="*/ 2147483647 h 332"/>
                  <a:gd name="T106" fmla="*/ 2147483647 w 508"/>
                  <a:gd name="T107" fmla="*/ 2147483647 h 332"/>
                  <a:gd name="T108" fmla="*/ 2147483647 w 508"/>
                  <a:gd name="T109" fmla="*/ 2147483647 h 332"/>
                  <a:gd name="T110" fmla="*/ 2147483647 w 508"/>
                  <a:gd name="T111" fmla="*/ 2147483647 h 332"/>
                  <a:gd name="T112" fmla="*/ 2147483647 w 508"/>
                  <a:gd name="T113" fmla="*/ 2147483647 h 332"/>
                  <a:gd name="T114" fmla="*/ 2147483647 w 508"/>
                  <a:gd name="T115" fmla="*/ 2147483647 h 332"/>
                  <a:gd name="T116" fmla="*/ 2147483647 w 508"/>
                  <a:gd name="T117" fmla="*/ 2147483647 h 332"/>
                  <a:gd name="T118" fmla="*/ 2147483647 w 508"/>
                  <a:gd name="T119" fmla="*/ 2147483647 h 332"/>
                  <a:gd name="T120" fmla="*/ 2147483647 w 508"/>
                  <a:gd name="T121" fmla="*/ 2147483647 h 332"/>
                  <a:gd name="T122" fmla="*/ 2147483647 w 508"/>
                  <a:gd name="T123" fmla="*/ 2147483647 h 33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508"/>
                  <a:gd name="T187" fmla="*/ 0 h 332"/>
                  <a:gd name="T188" fmla="*/ 508 w 508"/>
                  <a:gd name="T189" fmla="*/ 332 h 33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508" h="332">
                    <a:moveTo>
                      <a:pt x="7" y="239"/>
                    </a:moveTo>
                    <a:lnTo>
                      <a:pt x="7" y="239"/>
                    </a:lnTo>
                    <a:lnTo>
                      <a:pt x="3" y="259"/>
                    </a:lnTo>
                    <a:lnTo>
                      <a:pt x="0" y="287"/>
                    </a:lnTo>
                    <a:lnTo>
                      <a:pt x="31" y="290"/>
                    </a:lnTo>
                    <a:lnTo>
                      <a:pt x="35" y="277"/>
                    </a:lnTo>
                    <a:lnTo>
                      <a:pt x="38" y="263"/>
                    </a:lnTo>
                    <a:lnTo>
                      <a:pt x="43" y="252"/>
                    </a:lnTo>
                    <a:lnTo>
                      <a:pt x="49" y="242"/>
                    </a:lnTo>
                    <a:lnTo>
                      <a:pt x="59" y="229"/>
                    </a:lnTo>
                    <a:lnTo>
                      <a:pt x="65" y="223"/>
                    </a:lnTo>
                    <a:lnTo>
                      <a:pt x="70" y="219"/>
                    </a:lnTo>
                    <a:lnTo>
                      <a:pt x="76" y="215"/>
                    </a:lnTo>
                    <a:lnTo>
                      <a:pt x="82" y="213"/>
                    </a:lnTo>
                    <a:lnTo>
                      <a:pt x="89" y="211"/>
                    </a:lnTo>
                    <a:lnTo>
                      <a:pt x="96" y="211"/>
                    </a:lnTo>
                    <a:lnTo>
                      <a:pt x="103" y="211"/>
                    </a:lnTo>
                    <a:lnTo>
                      <a:pt x="109" y="212"/>
                    </a:lnTo>
                    <a:lnTo>
                      <a:pt x="115" y="214"/>
                    </a:lnTo>
                    <a:lnTo>
                      <a:pt x="121" y="218"/>
                    </a:lnTo>
                    <a:lnTo>
                      <a:pt x="127" y="221"/>
                    </a:lnTo>
                    <a:lnTo>
                      <a:pt x="132" y="226"/>
                    </a:lnTo>
                    <a:lnTo>
                      <a:pt x="138" y="232"/>
                    </a:lnTo>
                    <a:lnTo>
                      <a:pt x="143" y="239"/>
                    </a:lnTo>
                    <a:lnTo>
                      <a:pt x="148" y="248"/>
                    </a:lnTo>
                    <a:lnTo>
                      <a:pt x="154" y="258"/>
                    </a:lnTo>
                    <a:lnTo>
                      <a:pt x="158" y="268"/>
                    </a:lnTo>
                    <a:lnTo>
                      <a:pt x="161" y="279"/>
                    </a:lnTo>
                    <a:lnTo>
                      <a:pt x="166" y="304"/>
                    </a:lnTo>
                    <a:lnTo>
                      <a:pt x="169" y="332"/>
                    </a:lnTo>
                    <a:lnTo>
                      <a:pt x="197" y="332"/>
                    </a:lnTo>
                    <a:lnTo>
                      <a:pt x="194" y="293"/>
                    </a:lnTo>
                    <a:lnTo>
                      <a:pt x="192" y="251"/>
                    </a:lnTo>
                    <a:lnTo>
                      <a:pt x="189" y="156"/>
                    </a:lnTo>
                    <a:lnTo>
                      <a:pt x="189" y="143"/>
                    </a:lnTo>
                    <a:lnTo>
                      <a:pt x="190" y="125"/>
                    </a:lnTo>
                    <a:lnTo>
                      <a:pt x="192" y="108"/>
                    </a:lnTo>
                    <a:lnTo>
                      <a:pt x="194" y="95"/>
                    </a:lnTo>
                    <a:lnTo>
                      <a:pt x="197" y="82"/>
                    </a:lnTo>
                    <a:lnTo>
                      <a:pt x="200" y="71"/>
                    </a:lnTo>
                    <a:lnTo>
                      <a:pt x="205" y="62"/>
                    </a:lnTo>
                    <a:lnTo>
                      <a:pt x="210" y="54"/>
                    </a:lnTo>
                    <a:lnTo>
                      <a:pt x="216" y="48"/>
                    </a:lnTo>
                    <a:lnTo>
                      <a:pt x="228" y="42"/>
                    </a:lnTo>
                    <a:lnTo>
                      <a:pt x="243" y="36"/>
                    </a:lnTo>
                    <a:lnTo>
                      <a:pt x="262" y="30"/>
                    </a:lnTo>
                    <a:lnTo>
                      <a:pt x="285" y="27"/>
                    </a:lnTo>
                    <a:lnTo>
                      <a:pt x="305" y="24"/>
                    </a:lnTo>
                    <a:lnTo>
                      <a:pt x="324" y="23"/>
                    </a:lnTo>
                    <a:lnTo>
                      <a:pt x="341" y="23"/>
                    </a:lnTo>
                    <a:lnTo>
                      <a:pt x="357" y="24"/>
                    </a:lnTo>
                    <a:lnTo>
                      <a:pt x="357" y="332"/>
                    </a:lnTo>
                    <a:lnTo>
                      <a:pt x="378" y="332"/>
                    </a:lnTo>
                    <a:lnTo>
                      <a:pt x="378" y="306"/>
                    </a:lnTo>
                    <a:lnTo>
                      <a:pt x="379" y="282"/>
                    </a:lnTo>
                    <a:lnTo>
                      <a:pt x="383" y="261"/>
                    </a:lnTo>
                    <a:lnTo>
                      <a:pt x="390" y="243"/>
                    </a:lnTo>
                    <a:lnTo>
                      <a:pt x="396" y="231"/>
                    </a:lnTo>
                    <a:lnTo>
                      <a:pt x="400" y="225"/>
                    </a:lnTo>
                    <a:lnTo>
                      <a:pt x="405" y="221"/>
                    </a:lnTo>
                    <a:lnTo>
                      <a:pt x="410" y="219"/>
                    </a:lnTo>
                    <a:lnTo>
                      <a:pt x="414" y="216"/>
                    </a:lnTo>
                    <a:lnTo>
                      <a:pt x="419" y="215"/>
                    </a:lnTo>
                    <a:lnTo>
                      <a:pt x="425" y="214"/>
                    </a:lnTo>
                    <a:lnTo>
                      <a:pt x="430" y="215"/>
                    </a:lnTo>
                    <a:lnTo>
                      <a:pt x="434" y="216"/>
                    </a:lnTo>
                    <a:lnTo>
                      <a:pt x="440" y="219"/>
                    </a:lnTo>
                    <a:lnTo>
                      <a:pt x="445" y="222"/>
                    </a:lnTo>
                    <a:lnTo>
                      <a:pt x="453" y="231"/>
                    </a:lnTo>
                    <a:lnTo>
                      <a:pt x="463" y="243"/>
                    </a:lnTo>
                    <a:lnTo>
                      <a:pt x="471" y="261"/>
                    </a:lnTo>
                    <a:lnTo>
                      <a:pt x="476" y="280"/>
                    </a:lnTo>
                    <a:lnTo>
                      <a:pt x="481" y="302"/>
                    </a:lnTo>
                    <a:lnTo>
                      <a:pt x="484" y="327"/>
                    </a:lnTo>
                    <a:lnTo>
                      <a:pt x="508" y="308"/>
                    </a:lnTo>
                    <a:lnTo>
                      <a:pt x="508" y="156"/>
                    </a:lnTo>
                    <a:lnTo>
                      <a:pt x="388" y="1"/>
                    </a:lnTo>
                    <a:lnTo>
                      <a:pt x="388" y="0"/>
                    </a:lnTo>
                    <a:lnTo>
                      <a:pt x="316" y="6"/>
                    </a:lnTo>
                    <a:lnTo>
                      <a:pt x="286" y="9"/>
                    </a:lnTo>
                    <a:lnTo>
                      <a:pt x="260" y="13"/>
                    </a:lnTo>
                    <a:lnTo>
                      <a:pt x="237" y="17"/>
                    </a:lnTo>
                    <a:lnTo>
                      <a:pt x="220" y="22"/>
                    </a:lnTo>
                    <a:lnTo>
                      <a:pt x="206" y="26"/>
                    </a:lnTo>
                    <a:lnTo>
                      <a:pt x="197" y="30"/>
                    </a:lnTo>
                    <a:lnTo>
                      <a:pt x="190" y="36"/>
                    </a:lnTo>
                    <a:lnTo>
                      <a:pt x="185" y="45"/>
                    </a:lnTo>
                    <a:lnTo>
                      <a:pt x="181" y="56"/>
                    </a:lnTo>
                    <a:lnTo>
                      <a:pt x="177" y="71"/>
                    </a:lnTo>
                    <a:lnTo>
                      <a:pt x="173" y="87"/>
                    </a:lnTo>
                    <a:lnTo>
                      <a:pt x="170" y="107"/>
                    </a:lnTo>
                    <a:lnTo>
                      <a:pt x="167" y="130"/>
                    </a:lnTo>
                    <a:lnTo>
                      <a:pt x="166" y="155"/>
                    </a:lnTo>
                    <a:lnTo>
                      <a:pt x="139" y="156"/>
                    </a:lnTo>
                    <a:lnTo>
                      <a:pt x="115" y="159"/>
                    </a:lnTo>
                    <a:lnTo>
                      <a:pt x="94" y="162"/>
                    </a:lnTo>
                    <a:lnTo>
                      <a:pt x="78" y="164"/>
                    </a:lnTo>
                    <a:lnTo>
                      <a:pt x="63" y="169"/>
                    </a:lnTo>
                    <a:lnTo>
                      <a:pt x="50" y="174"/>
                    </a:lnTo>
                    <a:lnTo>
                      <a:pt x="39" y="181"/>
                    </a:lnTo>
                    <a:lnTo>
                      <a:pt x="30" y="189"/>
                    </a:lnTo>
                    <a:lnTo>
                      <a:pt x="22" y="199"/>
                    </a:lnTo>
                    <a:lnTo>
                      <a:pt x="16" y="210"/>
                    </a:lnTo>
                    <a:lnTo>
                      <a:pt x="11" y="223"/>
                    </a:lnTo>
                    <a:lnTo>
                      <a:pt x="7" y="239"/>
                    </a:lnTo>
                    <a:close/>
                  </a:path>
                </a:pathLst>
              </a:custGeom>
              <a:solidFill>
                <a:srgbClr val="657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5" name="Freeform 79"/>
              <p:cNvSpPr>
                <a:spLocks/>
              </p:cNvSpPr>
              <p:nvPr/>
            </p:nvSpPr>
            <p:spPr bwMode="auto">
              <a:xfrm>
                <a:off x="5048250" y="3486150"/>
                <a:ext cx="336550" cy="195263"/>
              </a:xfrm>
              <a:custGeom>
                <a:avLst/>
                <a:gdLst>
                  <a:gd name="T0" fmla="*/ 2147483647 w 212"/>
                  <a:gd name="T1" fmla="*/ 2147483647 h 123"/>
                  <a:gd name="T2" fmla="*/ 2147483647 w 212"/>
                  <a:gd name="T3" fmla="*/ 2147483647 h 123"/>
                  <a:gd name="T4" fmla="*/ 2147483647 w 212"/>
                  <a:gd name="T5" fmla="*/ 0 h 123"/>
                  <a:gd name="T6" fmla="*/ 0 w 212"/>
                  <a:gd name="T7" fmla="*/ 2147483647 h 123"/>
                  <a:gd name="T8" fmla="*/ 2147483647 w 212"/>
                  <a:gd name="T9" fmla="*/ 2147483647 h 123"/>
                  <a:gd name="T10" fmla="*/ 2147483647 w 212"/>
                  <a:gd name="T11" fmla="*/ 2147483647 h 1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2"/>
                  <a:gd name="T19" fmla="*/ 0 h 123"/>
                  <a:gd name="T20" fmla="*/ 212 w 212"/>
                  <a:gd name="T21" fmla="*/ 123 h 1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2" h="123">
                    <a:moveTo>
                      <a:pt x="192" y="123"/>
                    </a:moveTo>
                    <a:lnTo>
                      <a:pt x="212" y="12"/>
                    </a:lnTo>
                    <a:lnTo>
                      <a:pt x="50" y="0"/>
                    </a:lnTo>
                    <a:lnTo>
                      <a:pt x="0" y="107"/>
                    </a:lnTo>
                    <a:lnTo>
                      <a:pt x="192" y="123"/>
                    </a:lnTo>
                    <a:close/>
                  </a:path>
                </a:pathLst>
              </a:custGeom>
              <a:solidFill>
                <a:srgbClr val="D5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6" name="Freeform 80"/>
              <p:cNvSpPr>
                <a:spLocks/>
              </p:cNvSpPr>
              <p:nvPr/>
            </p:nvSpPr>
            <p:spPr bwMode="auto">
              <a:xfrm>
                <a:off x="5421313" y="3486150"/>
                <a:ext cx="266700" cy="211138"/>
              </a:xfrm>
              <a:custGeom>
                <a:avLst/>
                <a:gdLst>
                  <a:gd name="T0" fmla="*/ 0 w 168"/>
                  <a:gd name="T1" fmla="*/ 2147483647 h 133"/>
                  <a:gd name="T2" fmla="*/ 0 w 168"/>
                  <a:gd name="T3" fmla="*/ 2147483647 h 133"/>
                  <a:gd name="T4" fmla="*/ 2147483647 w 168"/>
                  <a:gd name="T5" fmla="*/ 2147483647 h 133"/>
                  <a:gd name="T6" fmla="*/ 2147483647 w 168"/>
                  <a:gd name="T7" fmla="*/ 2147483647 h 133"/>
                  <a:gd name="T8" fmla="*/ 2147483647 w 168"/>
                  <a:gd name="T9" fmla="*/ 2147483647 h 133"/>
                  <a:gd name="T10" fmla="*/ 2147483647 w 168"/>
                  <a:gd name="T11" fmla="*/ 0 h 133"/>
                  <a:gd name="T12" fmla="*/ 2147483647 w 168"/>
                  <a:gd name="T13" fmla="*/ 0 h 133"/>
                  <a:gd name="T14" fmla="*/ 2147483647 w 168"/>
                  <a:gd name="T15" fmla="*/ 2147483647 h 133"/>
                  <a:gd name="T16" fmla="*/ 2147483647 w 168"/>
                  <a:gd name="T17" fmla="*/ 2147483647 h 133"/>
                  <a:gd name="T18" fmla="*/ 2147483647 w 168"/>
                  <a:gd name="T19" fmla="*/ 2147483647 h 133"/>
                  <a:gd name="T20" fmla="*/ 2147483647 w 168"/>
                  <a:gd name="T21" fmla="*/ 2147483647 h 133"/>
                  <a:gd name="T22" fmla="*/ 2147483647 w 168"/>
                  <a:gd name="T23" fmla="*/ 2147483647 h 133"/>
                  <a:gd name="T24" fmla="*/ 2147483647 w 168"/>
                  <a:gd name="T25" fmla="*/ 2147483647 h 133"/>
                  <a:gd name="T26" fmla="*/ 2147483647 w 168"/>
                  <a:gd name="T27" fmla="*/ 2147483647 h 133"/>
                  <a:gd name="T28" fmla="*/ 2147483647 w 168"/>
                  <a:gd name="T29" fmla="*/ 2147483647 h 133"/>
                  <a:gd name="T30" fmla="*/ 2147483647 w 168"/>
                  <a:gd name="T31" fmla="*/ 2147483647 h 133"/>
                  <a:gd name="T32" fmla="*/ 2147483647 w 168"/>
                  <a:gd name="T33" fmla="*/ 2147483647 h 133"/>
                  <a:gd name="T34" fmla="*/ 2147483647 w 168"/>
                  <a:gd name="T35" fmla="*/ 2147483647 h 133"/>
                  <a:gd name="T36" fmla="*/ 2147483647 w 168"/>
                  <a:gd name="T37" fmla="*/ 2147483647 h 133"/>
                  <a:gd name="T38" fmla="*/ 2147483647 w 168"/>
                  <a:gd name="T39" fmla="*/ 2147483647 h 133"/>
                  <a:gd name="T40" fmla="*/ 2147483647 w 168"/>
                  <a:gd name="T41" fmla="*/ 2147483647 h 133"/>
                  <a:gd name="T42" fmla="*/ 2147483647 w 168"/>
                  <a:gd name="T43" fmla="*/ 2147483647 h 133"/>
                  <a:gd name="T44" fmla="*/ 0 w 168"/>
                  <a:gd name="T45" fmla="*/ 2147483647 h 133"/>
                  <a:gd name="T46" fmla="*/ 0 w 168"/>
                  <a:gd name="T47" fmla="*/ 2147483647 h 13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8"/>
                  <a:gd name="T73" fmla="*/ 0 h 133"/>
                  <a:gd name="T74" fmla="*/ 168 w 168"/>
                  <a:gd name="T75" fmla="*/ 133 h 13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8" h="133">
                    <a:moveTo>
                      <a:pt x="0" y="120"/>
                    </a:moveTo>
                    <a:lnTo>
                      <a:pt x="0" y="133"/>
                    </a:lnTo>
                    <a:lnTo>
                      <a:pt x="168" y="127"/>
                    </a:lnTo>
                    <a:lnTo>
                      <a:pt x="168" y="1"/>
                    </a:lnTo>
                    <a:lnTo>
                      <a:pt x="152" y="0"/>
                    </a:lnTo>
                    <a:lnTo>
                      <a:pt x="135" y="0"/>
                    </a:lnTo>
                    <a:lnTo>
                      <a:pt x="116" y="1"/>
                    </a:lnTo>
                    <a:lnTo>
                      <a:pt x="96" y="4"/>
                    </a:lnTo>
                    <a:lnTo>
                      <a:pt x="73" y="7"/>
                    </a:lnTo>
                    <a:lnTo>
                      <a:pt x="54" y="13"/>
                    </a:lnTo>
                    <a:lnTo>
                      <a:pt x="39" y="19"/>
                    </a:lnTo>
                    <a:lnTo>
                      <a:pt x="27" y="25"/>
                    </a:lnTo>
                    <a:lnTo>
                      <a:pt x="21" y="31"/>
                    </a:lnTo>
                    <a:lnTo>
                      <a:pt x="16" y="39"/>
                    </a:lnTo>
                    <a:lnTo>
                      <a:pt x="11" y="48"/>
                    </a:lnTo>
                    <a:lnTo>
                      <a:pt x="8" y="59"/>
                    </a:lnTo>
                    <a:lnTo>
                      <a:pt x="5" y="72"/>
                    </a:lnTo>
                    <a:lnTo>
                      <a:pt x="3" y="85"/>
                    </a:lnTo>
                    <a:lnTo>
                      <a:pt x="1" y="102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D5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7" name="Freeform 81"/>
              <p:cNvSpPr>
                <a:spLocks/>
              </p:cNvSpPr>
              <p:nvPr/>
            </p:nvSpPr>
            <p:spPr bwMode="auto">
              <a:xfrm>
                <a:off x="4864100" y="3786188"/>
                <a:ext cx="158750" cy="123825"/>
              </a:xfrm>
              <a:custGeom>
                <a:avLst/>
                <a:gdLst>
                  <a:gd name="T0" fmla="*/ 2147483647 w 100"/>
                  <a:gd name="T1" fmla="*/ 0 h 78"/>
                  <a:gd name="T2" fmla="*/ 0 w 100"/>
                  <a:gd name="T3" fmla="*/ 2147483647 h 78"/>
                  <a:gd name="T4" fmla="*/ 2147483647 w 100"/>
                  <a:gd name="T5" fmla="*/ 2147483647 h 78"/>
                  <a:gd name="T6" fmla="*/ 2147483647 w 100"/>
                  <a:gd name="T7" fmla="*/ 2147483647 h 78"/>
                  <a:gd name="T8" fmla="*/ 2147483647 w 100"/>
                  <a:gd name="T9" fmla="*/ 0 h 78"/>
                  <a:gd name="T10" fmla="*/ 2147483647 w 100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"/>
                  <a:gd name="T19" fmla="*/ 0 h 78"/>
                  <a:gd name="T20" fmla="*/ 100 w 100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" h="78">
                    <a:moveTo>
                      <a:pt x="10" y="0"/>
                    </a:moveTo>
                    <a:lnTo>
                      <a:pt x="0" y="62"/>
                    </a:lnTo>
                    <a:lnTo>
                      <a:pt x="100" y="78"/>
                    </a:lnTo>
                    <a:lnTo>
                      <a:pt x="84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93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8" name="Freeform 82"/>
              <p:cNvSpPr>
                <a:spLocks/>
              </p:cNvSpPr>
              <p:nvPr/>
            </p:nvSpPr>
            <p:spPr bwMode="auto">
              <a:xfrm>
                <a:off x="4897438" y="3786188"/>
                <a:ext cx="42863" cy="109538"/>
              </a:xfrm>
              <a:custGeom>
                <a:avLst/>
                <a:gdLst>
                  <a:gd name="T0" fmla="*/ 2147483647 w 27"/>
                  <a:gd name="T1" fmla="*/ 2147483647 h 69"/>
                  <a:gd name="T2" fmla="*/ 2147483647 w 27"/>
                  <a:gd name="T3" fmla="*/ 0 h 69"/>
                  <a:gd name="T4" fmla="*/ 0 w 27"/>
                  <a:gd name="T5" fmla="*/ 2147483647 h 69"/>
                  <a:gd name="T6" fmla="*/ 2147483647 w 27"/>
                  <a:gd name="T7" fmla="*/ 2147483647 h 69"/>
                  <a:gd name="T8" fmla="*/ 2147483647 w 27"/>
                  <a:gd name="T9" fmla="*/ 2147483647 h 69"/>
                  <a:gd name="T10" fmla="*/ 2147483647 w 27"/>
                  <a:gd name="T11" fmla="*/ 2147483647 h 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69"/>
                  <a:gd name="T20" fmla="*/ 27 w 27"/>
                  <a:gd name="T21" fmla="*/ 69 h 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69">
                    <a:moveTo>
                      <a:pt x="27" y="1"/>
                    </a:moveTo>
                    <a:lnTo>
                      <a:pt x="8" y="0"/>
                    </a:lnTo>
                    <a:lnTo>
                      <a:pt x="0" y="66"/>
                    </a:lnTo>
                    <a:lnTo>
                      <a:pt x="21" y="69"/>
                    </a:lnTo>
                    <a:lnTo>
                      <a:pt x="27" y="1"/>
                    </a:lnTo>
                    <a:close/>
                  </a:path>
                </a:pathLst>
              </a:custGeom>
              <a:solidFill>
                <a:srgbClr val="5D41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9" name="Freeform 83"/>
              <p:cNvSpPr>
                <a:spLocks/>
              </p:cNvSpPr>
              <p:nvPr/>
            </p:nvSpPr>
            <p:spPr bwMode="auto">
              <a:xfrm>
                <a:off x="4967288" y="3789363"/>
                <a:ext cx="55563" cy="120650"/>
              </a:xfrm>
              <a:custGeom>
                <a:avLst/>
                <a:gdLst>
                  <a:gd name="T0" fmla="*/ 2147483647 w 35"/>
                  <a:gd name="T1" fmla="*/ 0 h 76"/>
                  <a:gd name="T2" fmla="*/ 0 w 35"/>
                  <a:gd name="T3" fmla="*/ 0 h 76"/>
                  <a:gd name="T4" fmla="*/ 2147483647 w 35"/>
                  <a:gd name="T5" fmla="*/ 2147483647 h 76"/>
                  <a:gd name="T6" fmla="*/ 2147483647 w 35"/>
                  <a:gd name="T7" fmla="*/ 2147483647 h 76"/>
                  <a:gd name="T8" fmla="*/ 2147483647 w 35"/>
                  <a:gd name="T9" fmla="*/ 0 h 76"/>
                  <a:gd name="T10" fmla="*/ 2147483647 w 35"/>
                  <a:gd name="T11" fmla="*/ 0 h 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76"/>
                  <a:gd name="T20" fmla="*/ 35 w 35"/>
                  <a:gd name="T21" fmla="*/ 76 h 7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76">
                    <a:moveTo>
                      <a:pt x="19" y="0"/>
                    </a:moveTo>
                    <a:lnTo>
                      <a:pt x="0" y="0"/>
                    </a:lnTo>
                    <a:lnTo>
                      <a:pt x="5" y="72"/>
                    </a:lnTo>
                    <a:lnTo>
                      <a:pt x="35" y="76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5D41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0" name="Freeform 84"/>
              <p:cNvSpPr>
                <a:spLocks/>
              </p:cNvSpPr>
              <p:nvPr/>
            </p:nvSpPr>
            <p:spPr bwMode="auto">
              <a:xfrm>
                <a:off x="4746625" y="3868738"/>
                <a:ext cx="423863" cy="100013"/>
              </a:xfrm>
              <a:custGeom>
                <a:avLst/>
                <a:gdLst>
                  <a:gd name="T0" fmla="*/ 0 w 267"/>
                  <a:gd name="T1" fmla="*/ 0 h 63"/>
                  <a:gd name="T2" fmla="*/ 0 w 267"/>
                  <a:gd name="T3" fmla="*/ 0 h 63"/>
                  <a:gd name="T4" fmla="*/ 2147483647 w 267"/>
                  <a:gd name="T5" fmla="*/ 2147483647 h 63"/>
                  <a:gd name="T6" fmla="*/ 2147483647 w 267"/>
                  <a:gd name="T7" fmla="*/ 2147483647 h 63"/>
                  <a:gd name="T8" fmla="*/ 2147483647 w 267"/>
                  <a:gd name="T9" fmla="*/ 2147483647 h 63"/>
                  <a:gd name="T10" fmla="*/ 2147483647 w 267"/>
                  <a:gd name="T11" fmla="*/ 2147483647 h 63"/>
                  <a:gd name="T12" fmla="*/ 2147483647 w 267"/>
                  <a:gd name="T13" fmla="*/ 2147483647 h 63"/>
                  <a:gd name="T14" fmla="*/ 2147483647 w 267"/>
                  <a:gd name="T15" fmla="*/ 2147483647 h 63"/>
                  <a:gd name="T16" fmla="*/ 2147483647 w 267"/>
                  <a:gd name="T17" fmla="*/ 2147483647 h 63"/>
                  <a:gd name="T18" fmla="*/ 2147483647 w 267"/>
                  <a:gd name="T19" fmla="*/ 2147483647 h 63"/>
                  <a:gd name="T20" fmla="*/ 0 w 267"/>
                  <a:gd name="T21" fmla="*/ 0 h 6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7"/>
                  <a:gd name="T34" fmla="*/ 0 h 63"/>
                  <a:gd name="T35" fmla="*/ 267 w 267"/>
                  <a:gd name="T36" fmla="*/ 63 h 6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7" h="63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16"/>
                    </a:lnTo>
                    <a:lnTo>
                      <a:pt x="7" y="25"/>
                    </a:lnTo>
                    <a:lnTo>
                      <a:pt x="10" y="35"/>
                    </a:lnTo>
                    <a:lnTo>
                      <a:pt x="264" y="63"/>
                    </a:lnTo>
                    <a:lnTo>
                      <a:pt x="266" y="44"/>
                    </a:lnTo>
                    <a:lnTo>
                      <a:pt x="267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18B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1" name="Freeform 85"/>
              <p:cNvSpPr>
                <a:spLocks/>
              </p:cNvSpPr>
              <p:nvPr/>
            </p:nvSpPr>
            <p:spPr bwMode="auto">
              <a:xfrm>
                <a:off x="4851400" y="3898900"/>
                <a:ext cx="180975" cy="73025"/>
              </a:xfrm>
              <a:custGeom>
                <a:avLst/>
                <a:gdLst>
                  <a:gd name="T0" fmla="*/ 2147483647 w 114"/>
                  <a:gd name="T1" fmla="*/ 2147483647 h 46"/>
                  <a:gd name="T2" fmla="*/ 0 w 114"/>
                  <a:gd name="T3" fmla="*/ 0 h 46"/>
                  <a:gd name="T4" fmla="*/ 2147483647 w 114"/>
                  <a:gd name="T5" fmla="*/ 2147483647 h 46"/>
                  <a:gd name="T6" fmla="*/ 2147483647 w 114"/>
                  <a:gd name="T7" fmla="*/ 2147483647 h 46"/>
                  <a:gd name="T8" fmla="*/ 2147483647 w 114"/>
                  <a:gd name="T9" fmla="*/ 2147483647 h 46"/>
                  <a:gd name="T10" fmla="*/ 2147483647 w 114"/>
                  <a:gd name="T11" fmla="*/ 2147483647 h 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4"/>
                  <a:gd name="T19" fmla="*/ 0 h 46"/>
                  <a:gd name="T20" fmla="*/ 114 w 114"/>
                  <a:gd name="T21" fmla="*/ 46 h 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4" h="46">
                    <a:moveTo>
                      <a:pt x="114" y="13"/>
                    </a:moveTo>
                    <a:lnTo>
                      <a:pt x="0" y="0"/>
                    </a:lnTo>
                    <a:lnTo>
                      <a:pt x="2" y="30"/>
                    </a:lnTo>
                    <a:lnTo>
                      <a:pt x="105" y="46"/>
                    </a:lnTo>
                    <a:lnTo>
                      <a:pt x="114" y="13"/>
                    </a:lnTo>
                    <a:close/>
                  </a:path>
                </a:pathLst>
              </a:custGeom>
              <a:solidFill>
                <a:srgbClr val="F4F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2" name="Freeform 86"/>
              <p:cNvSpPr>
                <a:spLocks/>
              </p:cNvSpPr>
              <p:nvPr/>
            </p:nvSpPr>
            <p:spPr bwMode="auto">
              <a:xfrm>
                <a:off x="4792663" y="3740150"/>
                <a:ext cx="69850" cy="71438"/>
              </a:xfrm>
              <a:custGeom>
                <a:avLst/>
                <a:gdLst>
                  <a:gd name="T0" fmla="*/ 2147483647 w 44"/>
                  <a:gd name="T1" fmla="*/ 2147483647 h 45"/>
                  <a:gd name="T2" fmla="*/ 2147483647 w 44"/>
                  <a:gd name="T3" fmla="*/ 2147483647 h 45"/>
                  <a:gd name="T4" fmla="*/ 2147483647 w 44"/>
                  <a:gd name="T5" fmla="*/ 2147483647 h 45"/>
                  <a:gd name="T6" fmla="*/ 2147483647 w 44"/>
                  <a:gd name="T7" fmla="*/ 2147483647 h 45"/>
                  <a:gd name="T8" fmla="*/ 2147483647 w 44"/>
                  <a:gd name="T9" fmla="*/ 2147483647 h 45"/>
                  <a:gd name="T10" fmla="*/ 2147483647 w 44"/>
                  <a:gd name="T11" fmla="*/ 2147483647 h 45"/>
                  <a:gd name="T12" fmla="*/ 2147483647 w 44"/>
                  <a:gd name="T13" fmla="*/ 2147483647 h 45"/>
                  <a:gd name="T14" fmla="*/ 2147483647 w 44"/>
                  <a:gd name="T15" fmla="*/ 2147483647 h 45"/>
                  <a:gd name="T16" fmla="*/ 2147483647 w 44"/>
                  <a:gd name="T17" fmla="*/ 2147483647 h 45"/>
                  <a:gd name="T18" fmla="*/ 2147483647 w 44"/>
                  <a:gd name="T19" fmla="*/ 2147483647 h 45"/>
                  <a:gd name="T20" fmla="*/ 2147483647 w 44"/>
                  <a:gd name="T21" fmla="*/ 2147483647 h 45"/>
                  <a:gd name="T22" fmla="*/ 2147483647 w 44"/>
                  <a:gd name="T23" fmla="*/ 2147483647 h 45"/>
                  <a:gd name="T24" fmla="*/ 2147483647 w 44"/>
                  <a:gd name="T25" fmla="*/ 0 h 45"/>
                  <a:gd name="T26" fmla="*/ 2147483647 w 44"/>
                  <a:gd name="T27" fmla="*/ 0 h 45"/>
                  <a:gd name="T28" fmla="*/ 2147483647 w 44"/>
                  <a:gd name="T29" fmla="*/ 2147483647 h 45"/>
                  <a:gd name="T30" fmla="*/ 2147483647 w 44"/>
                  <a:gd name="T31" fmla="*/ 2147483647 h 45"/>
                  <a:gd name="T32" fmla="*/ 2147483647 w 44"/>
                  <a:gd name="T33" fmla="*/ 2147483647 h 45"/>
                  <a:gd name="T34" fmla="*/ 2147483647 w 44"/>
                  <a:gd name="T35" fmla="*/ 2147483647 h 45"/>
                  <a:gd name="T36" fmla="*/ 2147483647 w 44"/>
                  <a:gd name="T37" fmla="*/ 2147483647 h 45"/>
                  <a:gd name="T38" fmla="*/ 2147483647 w 44"/>
                  <a:gd name="T39" fmla="*/ 2147483647 h 45"/>
                  <a:gd name="T40" fmla="*/ 2147483647 w 44"/>
                  <a:gd name="T41" fmla="*/ 2147483647 h 45"/>
                  <a:gd name="T42" fmla="*/ 2147483647 w 44"/>
                  <a:gd name="T43" fmla="*/ 2147483647 h 45"/>
                  <a:gd name="T44" fmla="*/ 0 w 44"/>
                  <a:gd name="T45" fmla="*/ 2147483647 h 45"/>
                  <a:gd name="T46" fmla="*/ 0 w 44"/>
                  <a:gd name="T47" fmla="*/ 2147483647 h 45"/>
                  <a:gd name="T48" fmla="*/ 2147483647 w 44"/>
                  <a:gd name="T49" fmla="*/ 2147483647 h 45"/>
                  <a:gd name="T50" fmla="*/ 2147483647 w 44"/>
                  <a:gd name="T51" fmla="*/ 2147483647 h 45"/>
                  <a:gd name="T52" fmla="*/ 2147483647 w 44"/>
                  <a:gd name="T53" fmla="*/ 2147483647 h 45"/>
                  <a:gd name="T54" fmla="*/ 2147483647 w 44"/>
                  <a:gd name="T55" fmla="*/ 2147483647 h 45"/>
                  <a:gd name="T56" fmla="*/ 2147483647 w 44"/>
                  <a:gd name="T57" fmla="*/ 2147483647 h 45"/>
                  <a:gd name="T58" fmla="*/ 2147483647 w 44"/>
                  <a:gd name="T59" fmla="*/ 2147483647 h 45"/>
                  <a:gd name="T60" fmla="*/ 2147483647 w 44"/>
                  <a:gd name="T61" fmla="*/ 2147483647 h 45"/>
                  <a:gd name="T62" fmla="*/ 2147483647 w 44"/>
                  <a:gd name="T63" fmla="*/ 2147483647 h 45"/>
                  <a:gd name="T64" fmla="*/ 2147483647 w 44"/>
                  <a:gd name="T65" fmla="*/ 2147483647 h 45"/>
                  <a:gd name="T66" fmla="*/ 2147483647 w 44"/>
                  <a:gd name="T67" fmla="*/ 2147483647 h 45"/>
                  <a:gd name="T68" fmla="*/ 2147483647 w 44"/>
                  <a:gd name="T69" fmla="*/ 2147483647 h 45"/>
                  <a:gd name="T70" fmla="*/ 2147483647 w 44"/>
                  <a:gd name="T71" fmla="*/ 2147483647 h 45"/>
                  <a:gd name="T72" fmla="*/ 2147483647 w 44"/>
                  <a:gd name="T73" fmla="*/ 2147483647 h 45"/>
                  <a:gd name="T74" fmla="*/ 2147483647 w 44"/>
                  <a:gd name="T75" fmla="*/ 2147483647 h 45"/>
                  <a:gd name="T76" fmla="*/ 2147483647 w 44"/>
                  <a:gd name="T77" fmla="*/ 2147483647 h 45"/>
                  <a:gd name="T78" fmla="*/ 2147483647 w 44"/>
                  <a:gd name="T79" fmla="*/ 2147483647 h 45"/>
                  <a:gd name="T80" fmla="*/ 2147483647 w 44"/>
                  <a:gd name="T81" fmla="*/ 2147483647 h 45"/>
                  <a:gd name="T82" fmla="*/ 2147483647 w 44"/>
                  <a:gd name="T83" fmla="*/ 2147483647 h 4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4"/>
                  <a:gd name="T127" fmla="*/ 0 h 45"/>
                  <a:gd name="T128" fmla="*/ 44 w 44"/>
                  <a:gd name="T129" fmla="*/ 45 h 4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4" h="45">
                    <a:moveTo>
                      <a:pt x="44" y="27"/>
                    </a:moveTo>
                    <a:lnTo>
                      <a:pt x="44" y="27"/>
                    </a:lnTo>
                    <a:lnTo>
                      <a:pt x="44" y="22"/>
                    </a:lnTo>
                    <a:lnTo>
                      <a:pt x="44" y="18"/>
                    </a:lnTo>
                    <a:lnTo>
                      <a:pt x="43" y="15"/>
                    </a:lnTo>
                    <a:lnTo>
                      <a:pt x="41" y="10"/>
                    </a:lnTo>
                    <a:lnTo>
                      <a:pt x="39" y="7"/>
                    </a:lnTo>
                    <a:lnTo>
                      <a:pt x="35" y="4"/>
                    </a:lnTo>
                    <a:lnTo>
                      <a:pt x="31" y="2"/>
                    </a:lnTo>
                    <a:lnTo>
                      <a:pt x="26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4" y="2"/>
                    </a:lnTo>
                    <a:lnTo>
                      <a:pt x="10" y="4"/>
                    </a:lnTo>
                    <a:lnTo>
                      <a:pt x="6" y="7"/>
                    </a:lnTo>
                    <a:lnTo>
                      <a:pt x="4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2"/>
                    </a:lnTo>
                    <a:lnTo>
                      <a:pt x="1" y="27"/>
                    </a:lnTo>
                    <a:lnTo>
                      <a:pt x="2" y="31"/>
                    </a:lnTo>
                    <a:lnTo>
                      <a:pt x="4" y="35"/>
                    </a:lnTo>
                    <a:lnTo>
                      <a:pt x="6" y="38"/>
                    </a:lnTo>
                    <a:lnTo>
                      <a:pt x="10" y="41"/>
                    </a:lnTo>
                    <a:lnTo>
                      <a:pt x="14" y="43"/>
                    </a:lnTo>
                    <a:lnTo>
                      <a:pt x="18" y="45"/>
                    </a:lnTo>
                    <a:lnTo>
                      <a:pt x="22" y="45"/>
                    </a:lnTo>
                    <a:lnTo>
                      <a:pt x="25" y="45"/>
                    </a:lnTo>
                    <a:lnTo>
                      <a:pt x="32" y="42"/>
                    </a:lnTo>
                    <a:lnTo>
                      <a:pt x="39" y="38"/>
                    </a:lnTo>
                    <a:lnTo>
                      <a:pt x="41" y="33"/>
                    </a:lnTo>
                    <a:lnTo>
                      <a:pt x="44" y="27"/>
                    </a:lnTo>
                    <a:close/>
                  </a:path>
                </a:pathLst>
              </a:custGeom>
              <a:solidFill>
                <a:srgbClr val="F4F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3" name="Freeform 87"/>
              <p:cNvSpPr>
                <a:spLocks/>
              </p:cNvSpPr>
              <p:nvPr/>
            </p:nvSpPr>
            <p:spPr bwMode="auto">
              <a:xfrm>
                <a:off x="5038725" y="3759200"/>
                <a:ext cx="69850" cy="69850"/>
              </a:xfrm>
              <a:custGeom>
                <a:avLst/>
                <a:gdLst>
                  <a:gd name="T0" fmla="*/ 2147483647 w 44"/>
                  <a:gd name="T1" fmla="*/ 2147483647 h 44"/>
                  <a:gd name="T2" fmla="*/ 2147483647 w 44"/>
                  <a:gd name="T3" fmla="*/ 2147483647 h 44"/>
                  <a:gd name="T4" fmla="*/ 2147483647 w 44"/>
                  <a:gd name="T5" fmla="*/ 2147483647 h 44"/>
                  <a:gd name="T6" fmla="*/ 2147483647 w 44"/>
                  <a:gd name="T7" fmla="*/ 2147483647 h 44"/>
                  <a:gd name="T8" fmla="*/ 2147483647 w 44"/>
                  <a:gd name="T9" fmla="*/ 2147483647 h 44"/>
                  <a:gd name="T10" fmla="*/ 2147483647 w 44"/>
                  <a:gd name="T11" fmla="*/ 2147483647 h 44"/>
                  <a:gd name="T12" fmla="*/ 2147483647 w 44"/>
                  <a:gd name="T13" fmla="*/ 2147483647 h 44"/>
                  <a:gd name="T14" fmla="*/ 2147483647 w 44"/>
                  <a:gd name="T15" fmla="*/ 2147483647 h 44"/>
                  <a:gd name="T16" fmla="*/ 2147483647 w 44"/>
                  <a:gd name="T17" fmla="*/ 2147483647 h 44"/>
                  <a:gd name="T18" fmla="*/ 2147483647 w 44"/>
                  <a:gd name="T19" fmla="*/ 0 h 44"/>
                  <a:gd name="T20" fmla="*/ 2147483647 w 44"/>
                  <a:gd name="T21" fmla="*/ 0 h 44"/>
                  <a:gd name="T22" fmla="*/ 2147483647 w 44"/>
                  <a:gd name="T23" fmla="*/ 0 h 44"/>
                  <a:gd name="T24" fmla="*/ 2147483647 w 44"/>
                  <a:gd name="T25" fmla="*/ 0 h 44"/>
                  <a:gd name="T26" fmla="*/ 2147483647 w 44"/>
                  <a:gd name="T27" fmla="*/ 2147483647 h 44"/>
                  <a:gd name="T28" fmla="*/ 2147483647 w 44"/>
                  <a:gd name="T29" fmla="*/ 2147483647 h 44"/>
                  <a:gd name="T30" fmla="*/ 2147483647 w 44"/>
                  <a:gd name="T31" fmla="*/ 2147483647 h 44"/>
                  <a:gd name="T32" fmla="*/ 2147483647 w 44"/>
                  <a:gd name="T33" fmla="*/ 2147483647 h 44"/>
                  <a:gd name="T34" fmla="*/ 2147483647 w 44"/>
                  <a:gd name="T35" fmla="*/ 2147483647 h 44"/>
                  <a:gd name="T36" fmla="*/ 2147483647 w 44"/>
                  <a:gd name="T37" fmla="*/ 2147483647 h 44"/>
                  <a:gd name="T38" fmla="*/ 0 w 44"/>
                  <a:gd name="T39" fmla="*/ 2147483647 h 44"/>
                  <a:gd name="T40" fmla="*/ 0 w 44"/>
                  <a:gd name="T41" fmla="*/ 2147483647 h 44"/>
                  <a:gd name="T42" fmla="*/ 0 w 44"/>
                  <a:gd name="T43" fmla="*/ 2147483647 h 44"/>
                  <a:gd name="T44" fmla="*/ 0 w 44"/>
                  <a:gd name="T45" fmla="*/ 2147483647 h 44"/>
                  <a:gd name="T46" fmla="*/ 2147483647 w 44"/>
                  <a:gd name="T47" fmla="*/ 2147483647 h 44"/>
                  <a:gd name="T48" fmla="*/ 2147483647 w 44"/>
                  <a:gd name="T49" fmla="*/ 2147483647 h 44"/>
                  <a:gd name="T50" fmla="*/ 2147483647 w 44"/>
                  <a:gd name="T51" fmla="*/ 2147483647 h 44"/>
                  <a:gd name="T52" fmla="*/ 2147483647 w 44"/>
                  <a:gd name="T53" fmla="*/ 2147483647 h 44"/>
                  <a:gd name="T54" fmla="*/ 2147483647 w 44"/>
                  <a:gd name="T55" fmla="*/ 2147483647 h 44"/>
                  <a:gd name="T56" fmla="*/ 2147483647 w 44"/>
                  <a:gd name="T57" fmla="*/ 2147483647 h 44"/>
                  <a:gd name="T58" fmla="*/ 2147483647 w 44"/>
                  <a:gd name="T59" fmla="*/ 2147483647 h 44"/>
                  <a:gd name="T60" fmla="*/ 2147483647 w 44"/>
                  <a:gd name="T61" fmla="*/ 2147483647 h 44"/>
                  <a:gd name="T62" fmla="*/ 2147483647 w 44"/>
                  <a:gd name="T63" fmla="*/ 2147483647 h 44"/>
                  <a:gd name="T64" fmla="*/ 2147483647 w 44"/>
                  <a:gd name="T65" fmla="*/ 2147483647 h 44"/>
                  <a:gd name="T66" fmla="*/ 2147483647 w 44"/>
                  <a:gd name="T67" fmla="*/ 2147483647 h 44"/>
                  <a:gd name="T68" fmla="*/ 2147483647 w 44"/>
                  <a:gd name="T69" fmla="*/ 2147483647 h 44"/>
                  <a:gd name="T70" fmla="*/ 2147483647 w 44"/>
                  <a:gd name="T71" fmla="*/ 2147483647 h 44"/>
                  <a:gd name="T72" fmla="*/ 2147483647 w 44"/>
                  <a:gd name="T73" fmla="*/ 2147483647 h 44"/>
                  <a:gd name="T74" fmla="*/ 2147483647 w 44"/>
                  <a:gd name="T75" fmla="*/ 2147483647 h 44"/>
                  <a:gd name="T76" fmla="*/ 2147483647 w 44"/>
                  <a:gd name="T77" fmla="*/ 2147483647 h 44"/>
                  <a:gd name="T78" fmla="*/ 2147483647 w 44"/>
                  <a:gd name="T79" fmla="*/ 2147483647 h 44"/>
                  <a:gd name="T80" fmla="*/ 2147483647 w 44"/>
                  <a:gd name="T81" fmla="*/ 2147483647 h 44"/>
                  <a:gd name="T82" fmla="*/ 2147483647 w 44"/>
                  <a:gd name="T83" fmla="*/ 2147483647 h 4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4"/>
                  <a:gd name="T127" fmla="*/ 0 h 44"/>
                  <a:gd name="T128" fmla="*/ 44 w 44"/>
                  <a:gd name="T129" fmla="*/ 44 h 4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4" h="44">
                    <a:moveTo>
                      <a:pt x="44" y="21"/>
                    </a:moveTo>
                    <a:lnTo>
                      <a:pt x="44" y="21"/>
                    </a:lnTo>
                    <a:lnTo>
                      <a:pt x="44" y="18"/>
                    </a:lnTo>
                    <a:lnTo>
                      <a:pt x="43" y="14"/>
                    </a:lnTo>
                    <a:lnTo>
                      <a:pt x="40" y="10"/>
                    </a:lnTo>
                    <a:lnTo>
                      <a:pt x="37" y="6"/>
                    </a:lnTo>
                    <a:lnTo>
                      <a:pt x="35" y="4"/>
                    </a:lnTo>
                    <a:lnTo>
                      <a:pt x="31" y="1"/>
                    </a:lnTo>
                    <a:lnTo>
                      <a:pt x="27" y="0"/>
                    </a:lnTo>
                    <a:lnTo>
                      <a:pt x="22" y="0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0" y="4"/>
                    </a:lnTo>
                    <a:lnTo>
                      <a:pt x="6" y="6"/>
                    </a:lnTo>
                    <a:lnTo>
                      <a:pt x="4" y="10"/>
                    </a:lnTo>
                    <a:lnTo>
                      <a:pt x="1" y="14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0" y="26"/>
                    </a:lnTo>
                    <a:lnTo>
                      <a:pt x="1" y="30"/>
                    </a:lnTo>
                    <a:lnTo>
                      <a:pt x="4" y="34"/>
                    </a:lnTo>
                    <a:lnTo>
                      <a:pt x="6" y="37"/>
                    </a:lnTo>
                    <a:lnTo>
                      <a:pt x="10" y="40"/>
                    </a:lnTo>
                    <a:lnTo>
                      <a:pt x="13" y="43"/>
                    </a:lnTo>
                    <a:lnTo>
                      <a:pt x="17" y="44"/>
                    </a:lnTo>
                    <a:lnTo>
                      <a:pt x="22" y="44"/>
                    </a:lnTo>
                    <a:lnTo>
                      <a:pt x="27" y="44"/>
                    </a:lnTo>
                    <a:lnTo>
                      <a:pt x="31" y="43"/>
                    </a:lnTo>
                    <a:lnTo>
                      <a:pt x="35" y="40"/>
                    </a:lnTo>
                    <a:lnTo>
                      <a:pt x="37" y="37"/>
                    </a:lnTo>
                    <a:lnTo>
                      <a:pt x="40" y="34"/>
                    </a:lnTo>
                    <a:lnTo>
                      <a:pt x="43" y="30"/>
                    </a:lnTo>
                    <a:lnTo>
                      <a:pt x="44" y="26"/>
                    </a:lnTo>
                    <a:lnTo>
                      <a:pt x="44" y="21"/>
                    </a:lnTo>
                    <a:close/>
                  </a:path>
                </a:pathLst>
              </a:custGeom>
              <a:solidFill>
                <a:srgbClr val="F4F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4" name="Freeform 88"/>
              <p:cNvSpPr>
                <a:spLocks/>
              </p:cNvSpPr>
              <p:nvPr/>
            </p:nvSpPr>
            <p:spPr bwMode="auto">
              <a:xfrm>
                <a:off x="5599113" y="3727450"/>
                <a:ext cx="69850" cy="19050"/>
              </a:xfrm>
              <a:custGeom>
                <a:avLst/>
                <a:gdLst>
                  <a:gd name="T0" fmla="*/ 0 w 44"/>
                  <a:gd name="T1" fmla="*/ 2147483647 h 12"/>
                  <a:gd name="T2" fmla="*/ 2147483647 w 44"/>
                  <a:gd name="T3" fmla="*/ 2147483647 h 12"/>
                  <a:gd name="T4" fmla="*/ 2147483647 w 44"/>
                  <a:gd name="T5" fmla="*/ 2147483647 h 12"/>
                  <a:gd name="T6" fmla="*/ 2147483647 w 44"/>
                  <a:gd name="T7" fmla="*/ 0 h 12"/>
                  <a:gd name="T8" fmla="*/ 0 w 44"/>
                  <a:gd name="T9" fmla="*/ 2147483647 h 12"/>
                  <a:gd name="T10" fmla="*/ 0 w 44"/>
                  <a:gd name="T11" fmla="*/ 2147483647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"/>
                  <a:gd name="T19" fmla="*/ 0 h 12"/>
                  <a:gd name="T20" fmla="*/ 44 w 44"/>
                  <a:gd name="T21" fmla="*/ 12 h 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" h="12">
                    <a:moveTo>
                      <a:pt x="0" y="2"/>
                    </a:moveTo>
                    <a:lnTo>
                      <a:pt x="1" y="12"/>
                    </a:lnTo>
                    <a:lnTo>
                      <a:pt x="43" y="12"/>
                    </a:lnTo>
                    <a:lnTo>
                      <a:pt x="44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5" name="Freeform 89"/>
              <p:cNvSpPr>
                <a:spLocks/>
              </p:cNvSpPr>
              <p:nvPr/>
            </p:nvSpPr>
            <p:spPr bwMode="auto">
              <a:xfrm>
                <a:off x="5729288" y="3527425"/>
                <a:ext cx="92075" cy="149225"/>
              </a:xfrm>
              <a:custGeom>
                <a:avLst/>
                <a:gdLst>
                  <a:gd name="T0" fmla="*/ 0 w 58"/>
                  <a:gd name="T1" fmla="*/ 0 h 94"/>
                  <a:gd name="T2" fmla="*/ 0 w 58"/>
                  <a:gd name="T3" fmla="*/ 2147483647 h 94"/>
                  <a:gd name="T4" fmla="*/ 2147483647 w 58"/>
                  <a:gd name="T5" fmla="*/ 2147483647 h 94"/>
                  <a:gd name="T6" fmla="*/ 0 w 58"/>
                  <a:gd name="T7" fmla="*/ 0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"/>
                  <a:gd name="T13" fmla="*/ 0 h 94"/>
                  <a:gd name="T14" fmla="*/ 58 w 58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" h="94">
                    <a:moveTo>
                      <a:pt x="0" y="0"/>
                    </a:moveTo>
                    <a:lnTo>
                      <a:pt x="0" y="94"/>
                    </a:lnTo>
                    <a:lnTo>
                      <a:pt x="58" y="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6" name="Freeform 90"/>
              <p:cNvSpPr>
                <a:spLocks/>
              </p:cNvSpPr>
              <p:nvPr/>
            </p:nvSpPr>
            <p:spPr bwMode="auto">
              <a:xfrm>
                <a:off x="5260975" y="3895725"/>
                <a:ext cx="38100" cy="76200"/>
              </a:xfrm>
              <a:custGeom>
                <a:avLst/>
                <a:gdLst>
                  <a:gd name="T0" fmla="*/ 2147483647 w 24"/>
                  <a:gd name="T1" fmla="*/ 2147483647 h 48"/>
                  <a:gd name="T2" fmla="*/ 2147483647 w 24"/>
                  <a:gd name="T3" fmla="*/ 2147483647 h 48"/>
                  <a:gd name="T4" fmla="*/ 2147483647 w 24"/>
                  <a:gd name="T5" fmla="*/ 2147483647 h 48"/>
                  <a:gd name="T6" fmla="*/ 2147483647 w 24"/>
                  <a:gd name="T7" fmla="*/ 2147483647 h 48"/>
                  <a:gd name="T8" fmla="*/ 2147483647 w 24"/>
                  <a:gd name="T9" fmla="*/ 2147483647 h 48"/>
                  <a:gd name="T10" fmla="*/ 2147483647 w 24"/>
                  <a:gd name="T11" fmla="*/ 2147483647 h 48"/>
                  <a:gd name="T12" fmla="*/ 2147483647 w 24"/>
                  <a:gd name="T13" fmla="*/ 2147483647 h 48"/>
                  <a:gd name="T14" fmla="*/ 2147483647 w 24"/>
                  <a:gd name="T15" fmla="*/ 2147483647 h 48"/>
                  <a:gd name="T16" fmla="*/ 2147483647 w 24"/>
                  <a:gd name="T17" fmla="*/ 2147483647 h 48"/>
                  <a:gd name="T18" fmla="*/ 2147483647 w 24"/>
                  <a:gd name="T19" fmla="*/ 2147483647 h 48"/>
                  <a:gd name="T20" fmla="*/ 2147483647 w 24"/>
                  <a:gd name="T21" fmla="*/ 2147483647 h 48"/>
                  <a:gd name="T22" fmla="*/ 0 w 24"/>
                  <a:gd name="T23" fmla="*/ 2147483647 h 48"/>
                  <a:gd name="T24" fmla="*/ 0 w 24"/>
                  <a:gd name="T25" fmla="*/ 2147483647 h 48"/>
                  <a:gd name="T26" fmla="*/ 0 w 24"/>
                  <a:gd name="T27" fmla="*/ 2147483647 h 48"/>
                  <a:gd name="T28" fmla="*/ 0 w 24"/>
                  <a:gd name="T29" fmla="*/ 2147483647 h 48"/>
                  <a:gd name="T30" fmla="*/ 2147483647 w 24"/>
                  <a:gd name="T31" fmla="*/ 2147483647 h 48"/>
                  <a:gd name="T32" fmla="*/ 2147483647 w 24"/>
                  <a:gd name="T33" fmla="*/ 2147483647 h 48"/>
                  <a:gd name="T34" fmla="*/ 2147483647 w 24"/>
                  <a:gd name="T35" fmla="*/ 2147483647 h 48"/>
                  <a:gd name="T36" fmla="*/ 2147483647 w 24"/>
                  <a:gd name="T37" fmla="*/ 0 h 48"/>
                  <a:gd name="T38" fmla="*/ 2147483647 w 24"/>
                  <a:gd name="T39" fmla="*/ 0 h 48"/>
                  <a:gd name="T40" fmla="*/ 2147483647 w 24"/>
                  <a:gd name="T41" fmla="*/ 2147483647 h 48"/>
                  <a:gd name="T42" fmla="*/ 2147483647 w 24"/>
                  <a:gd name="T43" fmla="*/ 2147483647 h 48"/>
                  <a:gd name="T44" fmla="*/ 2147483647 w 24"/>
                  <a:gd name="T45" fmla="*/ 2147483647 h 48"/>
                  <a:gd name="T46" fmla="*/ 2147483647 w 24"/>
                  <a:gd name="T47" fmla="*/ 2147483647 h 48"/>
                  <a:gd name="T48" fmla="*/ 2147483647 w 24"/>
                  <a:gd name="T49" fmla="*/ 2147483647 h 48"/>
                  <a:gd name="T50" fmla="*/ 2147483647 w 24"/>
                  <a:gd name="T51" fmla="*/ 2147483647 h 4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4"/>
                  <a:gd name="T79" fmla="*/ 0 h 48"/>
                  <a:gd name="T80" fmla="*/ 24 w 24"/>
                  <a:gd name="T81" fmla="*/ 48 h 4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4" h="48">
                    <a:moveTo>
                      <a:pt x="24" y="25"/>
                    </a:moveTo>
                    <a:lnTo>
                      <a:pt x="24" y="25"/>
                    </a:lnTo>
                    <a:lnTo>
                      <a:pt x="23" y="33"/>
                    </a:lnTo>
                    <a:lnTo>
                      <a:pt x="20" y="41"/>
                    </a:lnTo>
                    <a:lnTo>
                      <a:pt x="16" y="47"/>
                    </a:lnTo>
                    <a:lnTo>
                      <a:pt x="13" y="48"/>
                    </a:lnTo>
                    <a:lnTo>
                      <a:pt x="12" y="48"/>
                    </a:lnTo>
                    <a:lnTo>
                      <a:pt x="9" y="48"/>
                    </a:lnTo>
                    <a:lnTo>
                      <a:pt x="6" y="47"/>
                    </a:lnTo>
                    <a:lnTo>
                      <a:pt x="2" y="41"/>
                    </a:lnTo>
                    <a:lnTo>
                      <a:pt x="0" y="33"/>
                    </a:lnTo>
                    <a:lnTo>
                      <a:pt x="0" y="25"/>
                    </a:lnTo>
                    <a:lnTo>
                      <a:pt x="0" y="16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2" y="0"/>
                    </a:lnTo>
                    <a:lnTo>
                      <a:pt x="13" y="1"/>
                    </a:lnTo>
                    <a:lnTo>
                      <a:pt x="16" y="2"/>
                    </a:lnTo>
                    <a:lnTo>
                      <a:pt x="20" y="8"/>
                    </a:lnTo>
                    <a:lnTo>
                      <a:pt x="23" y="16"/>
                    </a:lnTo>
                    <a:lnTo>
                      <a:pt x="24" y="25"/>
                    </a:lnTo>
                    <a:close/>
                  </a:path>
                </a:pathLst>
              </a:custGeom>
              <a:solidFill>
                <a:srgbClr val="A18B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7" name="Freeform 91"/>
              <p:cNvSpPr>
                <a:spLocks/>
              </p:cNvSpPr>
              <p:nvPr/>
            </p:nvSpPr>
            <p:spPr bwMode="auto">
              <a:xfrm>
                <a:off x="5784850" y="3894138"/>
                <a:ext cx="30163" cy="58738"/>
              </a:xfrm>
              <a:custGeom>
                <a:avLst/>
                <a:gdLst>
                  <a:gd name="T0" fmla="*/ 2147483647 w 19"/>
                  <a:gd name="T1" fmla="*/ 2147483647 h 37"/>
                  <a:gd name="T2" fmla="*/ 2147483647 w 19"/>
                  <a:gd name="T3" fmla="*/ 2147483647 h 37"/>
                  <a:gd name="T4" fmla="*/ 2147483647 w 19"/>
                  <a:gd name="T5" fmla="*/ 2147483647 h 37"/>
                  <a:gd name="T6" fmla="*/ 2147483647 w 19"/>
                  <a:gd name="T7" fmla="*/ 2147483647 h 37"/>
                  <a:gd name="T8" fmla="*/ 2147483647 w 19"/>
                  <a:gd name="T9" fmla="*/ 2147483647 h 37"/>
                  <a:gd name="T10" fmla="*/ 2147483647 w 19"/>
                  <a:gd name="T11" fmla="*/ 2147483647 h 37"/>
                  <a:gd name="T12" fmla="*/ 2147483647 w 19"/>
                  <a:gd name="T13" fmla="*/ 2147483647 h 37"/>
                  <a:gd name="T14" fmla="*/ 2147483647 w 19"/>
                  <a:gd name="T15" fmla="*/ 2147483647 h 37"/>
                  <a:gd name="T16" fmla="*/ 2147483647 w 19"/>
                  <a:gd name="T17" fmla="*/ 2147483647 h 37"/>
                  <a:gd name="T18" fmla="*/ 2147483647 w 19"/>
                  <a:gd name="T19" fmla="*/ 2147483647 h 37"/>
                  <a:gd name="T20" fmla="*/ 2147483647 w 19"/>
                  <a:gd name="T21" fmla="*/ 2147483647 h 37"/>
                  <a:gd name="T22" fmla="*/ 0 w 19"/>
                  <a:gd name="T23" fmla="*/ 2147483647 h 37"/>
                  <a:gd name="T24" fmla="*/ 0 w 19"/>
                  <a:gd name="T25" fmla="*/ 2147483647 h 37"/>
                  <a:gd name="T26" fmla="*/ 0 w 19"/>
                  <a:gd name="T27" fmla="*/ 2147483647 h 37"/>
                  <a:gd name="T28" fmla="*/ 0 w 19"/>
                  <a:gd name="T29" fmla="*/ 2147483647 h 37"/>
                  <a:gd name="T30" fmla="*/ 2147483647 w 19"/>
                  <a:gd name="T31" fmla="*/ 2147483647 h 37"/>
                  <a:gd name="T32" fmla="*/ 2147483647 w 19"/>
                  <a:gd name="T33" fmla="*/ 2147483647 h 37"/>
                  <a:gd name="T34" fmla="*/ 2147483647 w 19"/>
                  <a:gd name="T35" fmla="*/ 0 h 37"/>
                  <a:gd name="T36" fmla="*/ 2147483647 w 19"/>
                  <a:gd name="T37" fmla="*/ 0 h 37"/>
                  <a:gd name="T38" fmla="*/ 2147483647 w 19"/>
                  <a:gd name="T39" fmla="*/ 0 h 37"/>
                  <a:gd name="T40" fmla="*/ 2147483647 w 19"/>
                  <a:gd name="T41" fmla="*/ 0 h 37"/>
                  <a:gd name="T42" fmla="*/ 2147483647 w 19"/>
                  <a:gd name="T43" fmla="*/ 2147483647 h 37"/>
                  <a:gd name="T44" fmla="*/ 2147483647 w 19"/>
                  <a:gd name="T45" fmla="*/ 2147483647 h 37"/>
                  <a:gd name="T46" fmla="*/ 2147483647 w 19"/>
                  <a:gd name="T47" fmla="*/ 2147483647 h 37"/>
                  <a:gd name="T48" fmla="*/ 2147483647 w 19"/>
                  <a:gd name="T49" fmla="*/ 2147483647 h 37"/>
                  <a:gd name="T50" fmla="*/ 2147483647 w 19"/>
                  <a:gd name="T51" fmla="*/ 2147483647 h 3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9"/>
                  <a:gd name="T79" fmla="*/ 0 h 37"/>
                  <a:gd name="T80" fmla="*/ 19 w 19"/>
                  <a:gd name="T81" fmla="*/ 37 h 3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9" h="37">
                    <a:moveTo>
                      <a:pt x="19" y="18"/>
                    </a:moveTo>
                    <a:lnTo>
                      <a:pt x="19" y="18"/>
                    </a:lnTo>
                    <a:lnTo>
                      <a:pt x="18" y="26"/>
                    </a:lnTo>
                    <a:lnTo>
                      <a:pt x="16" y="31"/>
                    </a:lnTo>
                    <a:lnTo>
                      <a:pt x="12" y="36"/>
                    </a:lnTo>
                    <a:lnTo>
                      <a:pt x="11" y="37"/>
                    </a:lnTo>
                    <a:lnTo>
                      <a:pt x="9" y="37"/>
                    </a:lnTo>
                    <a:lnTo>
                      <a:pt x="7" y="37"/>
                    </a:lnTo>
                    <a:lnTo>
                      <a:pt x="5" y="36"/>
                    </a:lnTo>
                    <a:lnTo>
                      <a:pt x="3" y="31"/>
                    </a:lnTo>
                    <a:lnTo>
                      <a:pt x="0" y="26"/>
                    </a:lnTo>
                    <a:lnTo>
                      <a:pt x="0" y="18"/>
                    </a:lnTo>
                    <a:lnTo>
                      <a:pt x="0" y="11"/>
                    </a:lnTo>
                    <a:lnTo>
                      <a:pt x="3" y="4"/>
                    </a:lnTo>
                    <a:lnTo>
                      <a:pt x="5" y="1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6" y="4"/>
                    </a:lnTo>
                    <a:lnTo>
                      <a:pt x="18" y="11"/>
                    </a:lnTo>
                    <a:lnTo>
                      <a:pt x="19" y="18"/>
                    </a:lnTo>
                    <a:close/>
                  </a:path>
                </a:pathLst>
              </a:custGeom>
              <a:solidFill>
                <a:srgbClr val="A18B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8" name="Freeform 92"/>
              <p:cNvSpPr>
                <a:spLocks/>
              </p:cNvSpPr>
              <p:nvPr/>
            </p:nvSpPr>
            <p:spPr bwMode="auto">
              <a:xfrm>
                <a:off x="5145088" y="3492500"/>
                <a:ext cx="158750" cy="179388"/>
              </a:xfrm>
              <a:custGeom>
                <a:avLst/>
                <a:gdLst>
                  <a:gd name="T0" fmla="*/ 2147483647 w 100"/>
                  <a:gd name="T1" fmla="*/ 2147483647 h 113"/>
                  <a:gd name="T2" fmla="*/ 2147483647 w 100"/>
                  <a:gd name="T3" fmla="*/ 2147483647 h 113"/>
                  <a:gd name="T4" fmla="*/ 2147483647 w 100"/>
                  <a:gd name="T5" fmla="*/ 2147483647 h 113"/>
                  <a:gd name="T6" fmla="*/ 2147483647 w 100"/>
                  <a:gd name="T7" fmla="*/ 2147483647 h 113"/>
                  <a:gd name="T8" fmla="*/ 2147483647 w 100"/>
                  <a:gd name="T9" fmla="*/ 2147483647 h 113"/>
                  <a:gd name="T10" fmla="*/ 2147483647 w 100"/>
                  <a:gd name="T11" fmla="*/ 2147483647 h 113"/>
                  <a:gd name="T12" fmla="*/ 2147483647 w 100"/>
                  <a:gd name="T13" fmla="*/ 2147483647 h 113"/>
                  <a:gd name="T14" fmla="*/ 2147483647 w 100"/>
                  <a:gd name="T15" fmla="*/ 2147483647 h 113"/>
                  <a:gd name="T16" fmla="*/ 2147483647 w 100"/>
                  <a:gd name="T17" fmla="*/ 2147483647 h 113"/>
                  <a:gd name="T18" fmla="*/ 2147483647 w 100"/>
                  <a:gd name="T19" fmla="*/ 2147483647 h 113"/>
                  <a:gd name="T20" fmla="*/ 2147483647 w 100"/>
                  <a:gd name="T21" fmla="*/ 2147483647 h 113"/>
                  <a:gd name="T22" fmla="*/ 2147483647 w 100"/>
                  <a:gd name="T23" fmla="*/ 2147483647 h 113"/>
                  <a:gd name="T24" fmla="*/ 2147483647 w 100"/>
                  <a:gd name="T25" fmla="*/ 2147483647 h 113"/>
                  <a:gd name="T26" fmla="*/ 2147483647 w 100"/>
                  <a:gd name="T27" fmla="*/ 2147483647 h 113"/>
                  <a:gd name="T28" fmla="*/ 2147483647 w 100"/>
                  <a:gd name="T29" fmla="*/ 2147483647 h 113"/>
                  <a:gd name="T30" fmla="*/ 2147483647 w 100"/>
                  <a:gd name="T31" fmla="*/ 2147483647 h 113"/>
                  <a:gd name="T32" fmla="*/ 2147483647 w 100"/>
                  <a:gd name="T33" fmla="*/ 2147483647 h 113"/>
                  <a:gd name="T34" fmla="*/ 2147483647 w 100"/>
                  <a:gd name="T35" fmla="*/ 2147483647 h 113"/>
                  <a:gd name="T36" fmla="*/ 2147483647 w 100"/>
                  <a:gd name="T37" fmla="*/ 2147483647 h 113"/>
                  <a:gd name="T38" fmla="*/ 2147483647 w 100"/>
                  <a:gd name="T39" fmla="*/ 2147483647 h 113"/>
                  <a:gd name="T40" fmla="*/ 2147483647 w 100"/>
                  <a:gd name="T41" fmla="*/ 2147483647 h 113"/>
                  <a:gd name="T42" fmla="*/ 2147483647 w 100"/>
                  <a:gd name="T43" fmla="*/ 0 h 113"/>
                  <a:gd name="T44" fmla="*/ 2147483647 w 100"/>
                  <a:gd name="T45" fmla="*/ 0 h 113"/>
                  <a:gd name="T46" fmla="*/ 2147483647 w 100"/>
                  <a:gd name="T47" fmla="*/ 2147483647 h 113"/>
                  <a:gd name="T48" fmla="*/ 2147483647 w 100"/>
                  <a:gd name="T49" fmla="*/ 2147483647 h 113"/>
                  <a:gd name="T50" fmla="*/ 2147483647 w 100"/>
                  <a:gd name="T51" fmla="*/ 2147483647 h 113"/>
                  <a:gd name="T52" fmla="*/ 2147483647 w 100"/>
                  <a:gd name="T53" fmla="*/ 2147483647 h 113"/>
                  <a:gd name="T54" fmla="*/ 2147483647 w 100"/>
                  <a:gd name="T55" fmla="*/ 2147483647 h 113"/>
                  <a:gd name="T56" fmla="*/ 2147483647 w 100"/>
                  <a:gd name="T57" fmla="*/ 2147483647 h 113"/>
                  <a:gd name="T58" fmla="*/ 2147483647 w 100"/>
                  <a:gd name="T59" fmla="*/ 2147483647 h 113"/>
                  <a:gd name="T60" fmla="*/ 2147483647 w 100"/>
                  <a:gd name="T61" fmla="*/ 2147483647 h 113"/>
                  <a:gd name="T62" fmla="*/ 2147483647 w 100"/>
                  <a:gd name="T63" fmla="*/ 2147483647 h 113"/>
                  <a:gd name="T64" fmla="*/ 2147483647 w 100"/>
                  <a:gd name="T65" fmla="*/ 2147483647 h 113"/>
                  <a:gd name="T66" fmla="*/ 2147483647 w 100"/>
                  <a:gd name="T67" fmla="*/ 2147483647 h 113"/>
                  <a:gd name="T68" fmla="*/ 2147483647 w 100"/>
                  <a:gd name="T69" fmla="*/ 2147483647 h 113"/>
                  <a:gd name="T70" fmla="*/ 2147483647 w 100"/>
                  <a:gd name="T71" fmla="*/ 2147483647 h 113"/>
                  <a:gd name="T72" fmla="*/ 2147483647 w 100"/>
                  <a:gd name="T73" fmla="*/ 2147483647 h 113"/>
                  <a:gd name="T74" fmla="*/ 2147483647 w 100"/>
                  <a:gd name="T75" fmla="*/ 2147483647 h 113"/>
                  <a:gd name="T76" fmla="*/ 2147483647 w 100"/>
                  <a:gd name="T77" fmla="*/ 2147483647 h 113"/>
                  <a:gd name="T78" fmla="*/ 2147483647 w 100"/>
                  <a:gd name="T79" fmla="*/ 2147483647 h 113"/>
                  <a:gd name="T80" fmla="*/ 2147483647 w 100"/>
                  <a:gd name="T81" fmla="*/ 2147483647 h 113"/>
                  <a:gd name="T82" fmla="*/ 2147483647 w 100"/>
                  <a:gd name="T83" fmla="*/ 2147483647 h 113"/>
                  <a:gd name="T84" fmla="*/ 2147483647 w 100"/>
                  <a:gd name="T85" fmla="*/ 2147483647 h 113"/>
                  <a:gd name="T86" fmla="*/ 2147483647 w 100"/>
                  <a:gd name="T87" fmla="*/ 2147483647 h 113"/>
                  <a:gd name="T88" fmla="*/ 2147483647 w 100"/>
                  <a:gd name="T89" fmla="*/ 2147483647 h 113"/>
                  <a:gd name="T90" fmla="*/ 2147483647 w 100"/>
                  <a:gd name="T91" fmla="*/ 2147483647 h 113"/>
                  <a:gd name="T92" fmla="*/ 0 w 100"/>
                  <a:gd name="T93" fmla="*/ 2147483647 h 113"/>
                  <a:gd name="T94" fmla="*/ 2147483647 w 100"/>
                  <a:gd name="T95" fmla="*/ 2147483647 h 113"/>
                  <a:gd name="T96" fmla="*/ 2147483647 w 100"/>
                  <a:gd name="T97" fmla="*/ 2147483647 h 113"/>
                  <a:gd name="T98" fmla="*/ 2147483647 w 100"/>
                  <a:gd name="T99" fmla="*/ 2147483647 h 113"/>
                  <a:gd name="T100" fmla="*/ 2147483647 w 100"/>
                  <a:gd name="T101" fmla="*/ 2147483647 h 113"/>
                  <a:gd name="T102" fmla="*/ 2147483647 w 100"/>
                  <a:gd name="T103" fmla="*/ 2147483647 h 113"/>
                  <a:gd name="T104" fmla="*/ 2147483647 w 100"/>
                  <a:gd name="T105" fmla="*/ 2147483647 h 11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00"/>
                  <a:gd name="T160" fmla="*/ 0 h 113"/>
                  <a:gd name="T161" fmla="*/ 100 w 100"/>
                  <a:gd name="T162" fmla="*/ 113 h 113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00" h="113">
                    <a:moveTo>
                      <a:pt x="85" y="87"/>
                    </a:moveTo>
                    <a:lnTo>
                      <a:pt x="85" y="87"/>
                    </a:lnTo>
                    <a:lnTo>
                      <a:pt x="90" y="79"/>
                    </a:lnTo>
                    <a:lnTo>
                      <a:pt x="94" y="69"/>
                    </a:lnTo>
                    <a:lnTo>
                      <a:pt x="96" y="60"/>
                    </a:lnTo>
                    <a:lnTo>
                      <a:pt x="94" y="56"/>
                    </a:lnTo>
                    <a:lnTo>
                      <a:pt x="93" y="51"/>
                    </a:lnTo>
                    <a:lnTo>
                      <a:pt x="89" y="47"/>
                    </a:lnTo>
                    <a:lnTo>
                      <a:pt x="84" y="44"/>
                    </a:lnTo>
                    <a:lnTo>
                      <a:pt x="69" y="39"/>
                    </a:lnTo>
                    <a:lnTo>
                      <a:pt x="62" y="37"/>
                    </a:lnTo>
                    <a:lnTo>
                      <a:pt x="55" y="34"/>
                    </a:lnTo>
                    <a:lnTo>
                      <a:pt x="50" y="30"/>
                    </a:lnTo>
                    <a:lnTo>
                      <a:pt x="47" y="26"/>
                    </a:lnTo>
                    <a:lnTo>
                      <a:pt x="57" y="22"/>
                    </a:lnTo>
                    <a:lnTo>
                      <a:pt x="71" y="17"/>
                    </a:lnTo>
                    <a:lnTo>
                      <a:pt x="88" y="11"/>
                    </a:lnTo>
                    <a:lnTo>
                      <a:pt x="94" y="8"/>
                    </a:lnTo>
                    <a:lnTo>
                      <a:pt x="100" y="3"/>
                    </a:lnTo>
                    <a:lnTo>
                      <a:pt x="47" y="0"/>
                    </a:lnTo>
                    <a:lnTo>
                      <a:pt x="38" y="3"/>
                    </a:lnTo>
                    <a:lnTo>
                      <a:pt x="28" y="8"/>
                    </a:lnTo>
                    <a:lnTo>
                      <a:pt x="22" y="12"/>
                    </a:lnTo>
                    <a:lnTo>
                      <a:pt x="16" y="17"/>
                    </a:lnTo>
                    <a:lnTo>
                      <a:pt x="11" y="23"/>
                    </a:lnTo>
                    <a:lnTo>
                      <a:pt x="11" y="27"/>
                    </a:lnTo>
                    <a:lnTo>
                      <a:pt x="11" y="29"/>
                    </a:lnTo>
                    <a:lnTo>
                      <a:pt x="13" y="34"/>
                    </a:lnTo>
                    <a:lnTo>
                      <a:pt x="19" y="37"/>
                    </a:lnTo>
                    <a:lnTo>
                      <a:pt x="34" y="42"/>
                    </a:lnTo>
                    <a:lnTo>
                      <a:pt x="40" y="47"/>
                    </a:lnTo>
                    <a:lnTo>
                      <a:pt x="47" y="50"/>
                    </a:lnTo>
                    <a:lnTo>
                      <a:pt x="51" y="55"/>
                    </a:lnTo>
                    <a:lnTo>
                      <a:pt x="54" y="58"/>
                    </a:lnTo>
                    <a:lnTo>
                      <a:pt x="55" y="61"/>
                    </a:lnTo>
                    <a:lnTo>
                      <a:pt x="55" y="65"/>
                    </a:lnTo>
                    <a:lnTo>
                      <a:pt x="54" y="69"/>
                    </a:lnTo>
                    <a:lnTo>
                      <a:pt x="53" y="73"/>
                    </a:lnTo>
                    <a:lnTo>
                      <a:pt x="47" y="79"/>
                    </a:lnTo>
                    <a:lnTo>
                      <a:pt x="38" y="87"/>
                    </a:lnTo>
                    <a:lnTo>
                      <a:pt x="27" y="94"/>
                    </a:lnTo>
                    <a:lnTo>
                      <a:pt x="0" y="107"/>
                    </a:lnTo>
                    <a:lnTo>
                      <a:pt x="59" y="113"/>
                    </a:lnTo>
                    <a:lnTo>
                      <a:pt x="74" y="100"/>
                    </a:lnTo>
                    <a:lnTo>
                      <a:pt x="79" y="94"/>
                    </a:lnTo>
                    <a:lnTo>
                      <a:pt x="85" y="87"/>
                    </a:lnTo>
                    <a:close/>
                  </a:path>
                </a:pathLst>
              </a:custGeom>
              <a:solidFill>
                <a:srgbClr val="E7F1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59" name="Freeform 93"/>
              <p:cNvSpPr>
                <a:spLocks/>
              </p:cNvSpPr>
              <p:nvPr/>
            </p:nvSpPr>
            <p:spPr bwMode="auto">
              <a:xfrm>
                <a:off x="4802188" y="3836988"/>
                <a:ext cx="19050" cy="20638"/>
              </a:xfrm>
              <a:custGeom>
                <a:avLst/>
                <a:gdLst>
                  <a:gd name="T0" fmla="*/ 2147483647 w 12"/>
                  <a:gd name="T1" fmla="*/ 2147483647 h 13"/>
                  <a:gd name="T2" fmla="*/ 2147483647 w 12"/>
                  <a:gd name="T3" fmla="*/ 2147483647 h 13"/>
                  <a:gd name="T4" fmla="*/ 2147483647 w 12"/>
                  <a:gd name="T5" fmla="*/ 2147483647 h 13"/>
                  <a:gd name="T6" fmla="*/ 2147483647 w 12"/>
                  <a:gd name="T7" fmla="*/ 2147483647 h 13"/>
                  <a:gd name="T8" fmla="*/ 2147483647 w 12"/>
                  <a:gd name="T9" fmla="*/ 2147483647 h 13"/>
                  <a:gd name="T10" fmla="*/ 2147483647 w 12"/>
                  <a:gd name="T11" fmla="*/ 2147483647 h 13"/>
                  <a:gd name="T12" fmla="*/ 2147483647 w 12"/>
                  <a:gd name="T13" fmla="*/ 2147483647 h 13"/>
                  <a:gd name="T14" fmla="*/ 2147483647 w 12"/>
                  <a:gd name="T15" fmla="*/ 2147483647 h 13"/>
                  <a:gd name="T16" fmla="*/ 2147483647 w 12"/>
                  <a:gd name="T17" fmla="*/ 2147483647 h 13"/>
                  <a:gd name="T18" fmla="*/ 0 w 12"/>
                  <a:gd name="T19" fmla="*/ 2147483647 h 13"/>
                  <a:gd name="T20" fmla="*/ 0 w 12"/>
                  <a:gd name="T21" fmla="*/ 2147483647 h 13"/>
                  <a:gd name="T22" fmla="*/ 0 w 12"/>
                  <a:gd name="T23" fmla="*/ 2147483647 h 13"/>
                  <a:gd name="T24" fmla="*/ 0 w 12"/>
                  <a:gd name="T25" fmla="*/ 2147483647 h 13"/>
                  <a:gd name="T26" fmla="*/ 2147483647 w 12"/>
                  <a:gd name="T27" fmla="*/ 2147483647 h 13"/>
                  <a:gd name="T28" fmla="*/ 2147483647 w 12"/>
                  <a:gd name="T29" fmla="*/ 0 h 13"/>
                  <a:gd name="T30" fmla="*/ 2147483647 w 12"/>
                  <a:gd name="T31" fmla="*/ 0 h 13"/>
                  <a:gd name="T32" fmla="*/ 2147483647 w 12"/>
                  <a:gd name="T33" fmla="*/ 0 h 13"/>
                  <a:gd name="T34" fmla="*/ 2147483647 w 12"/>
                  <a:gd name="T35" fmla="*/ 0 h 13"/>
                  <a:gd name="T36" fmla="*/ 2147483647 w 12"/>
                  <a:gd name="T37" fmla="*/ 2147483647 h 13"/>
                  <a:gd name="T38" fmla="*/ 2147483647 w 12"/>
                  <a:gd name="T39" fmla="*/ 2147483647 h 13"/>
                  <a:gd name="T40" fmla="*/ 2147483647 w 12"/>
                  <a:gd name="T41" fmla="*/ 2147483647 h 13"/>
                  <a:gd name="T42" fmla="*/ 2147483647 w 12"/>
                  <a:gd name="T43" fmla="*/ 2147483647 h 1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"/>
                  <a:gd name="T67" fmla="*/ 0 h 13"/>
                  <a:gd name="T68" fmla="*/ 12 w 12"/>
                  <a:gd name="T69" fmla="*/ 13 h 1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" h="13">
                    <a:moveTo>
                      <a:pt x="12" y="6"/>
                    </a:moveTo>
                    <a:lnTo>
                      <a:pt x="12" y="6"/>
                    </a:lnTo>
                    <a:lnTo>
                      <a:pt x="12" y="8"/>
                    </a:lnTo>
                    <a:lnTo>
                      <a:pt x="11" y="10"/>
                    </a:lnTo>
                    <a:lnTo>
                      <a:pt x="8" y="11"/>
                    </a:lnTo>
                    <a:lnTo>
                      <a:pt x="7" y="13"/>
                    </a:lnTo>
                    <a:lnTo>
                      <a:pt x="4" y="11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1" y="1"/>
                    </a:lnTo>
                    <a:lnTo>
                      <a:pt x="12" y="4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657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0" name="Freeform 94"/>
              <p:cNvSpPr>
                <a:spLocks/>
              </p:cNvSpPr>
              <p:nvPr/>
            </p:nvSpPr>
            <p:spPr bwMode="auto">
              <a:xfrm>
                <a:off x="5060950" y="3859213"/>
                <a:ext cx="22225" cy="19050"/>
              </a:xfrm>
              <a:custGeom>
                <a:avLst/>
                <a:gdLst>
                  <a:gd name="T0" fmla="*/ 2147483647 w 14"/>
                  <a:gd name="T1" fmla="*/ 2147483647 h 12"/>
                  <a:gd name="T2" fmla="*/ 2147483647 w 14"/>
                  <a:gd name="T3" fmla="*/ 2147483647 h 12"/>
                  <a:gd name="T4" fmla="*/ 2147483647 w 14"/>
                  <a:gd name="T5" fmla="*/ 2147483647 h 12"/>
                  <a:gd name="T6" fmla="*/ 2147483647 w 14"/>
                  <a:gd name="T7" fmla="*/ 2147483647 h 12"/>
                  <a:gd name="T8" fmla="*/ 2147483647 w 14"/>
                  <a:gd name="T9" fmla="*/ 2147483647 h 12"/>
                  <a:gd name="T10" fmla="*/ 2147483647 w 14"/>
                  <a:gd name="T11" fmla="*/ 2147483647 h 12"/>
                  <a:gd name="T12" fmla="*/ 2147483647 w 14"/>
                  <a:gd name="T13" fmla="*/ 2147483647 h 12"/>
                  <a:gd name="T14" fmla="*/ 2147483647 w 14"/>
                  <a:gd name="T15" fmla="*/ 2147483647 h 12"/>
                  <a:gd name="T16" fmla="*/ 2147483647 w 14"/>
                  <a:gd name="T17" fmla="*/ 2147483647 h 12"/>
                  <a:gd name="T18" fmla="*/ 2147483647 w 14"/>
                  <a:gd name="T19" fmla="*/ 2147483647 h 12"/>
                  <a:gd name="T20" fmla="*/ 0 w 14"/>
                  <a:gd name="T21" fmla="*/ 2147483647 h 12"/>
                  <a:gd name="T22" fmla="*/ 0 w 14"/>
                  <a:gd name="T23" fmla="*/ 2147483647 h 12"/>
                  <a:gd name="T24" fmla="*/ 2147483647 w 14"/>
                  <a:gd name="T25" fmla="*/ 2147483647 h 12"/>
                  <a:gd name="T26" fmla="*/ 2147483647 w 14"/>
                  <a:gd name="T27" fmla="*/ 2147483647 h 12"/>
                  <a:gd name="T28" fmla="*/ 2147483647 w 14"/>
                  <a:gd name="T29" fmla="*/ 2147483647 h 12"/>
                  <a:gd name="T30" fmla="*/ 2147483647 w 14"/>
                  <a:gd name="T31" fmla="*/ 0 h 12"/>
                  <a:gd name="T32" fmla="*/ 2147483647 w 14"/>
                  <a:gd name="T33" fmla="*/ 0 h 12"/>
                  <a:gd name="T34" fmla="*/ 2147483647 w 14"/>
                  <a:gd name="T35" fmla="*/ 2147483647 h 12"/>
                  <a:gd name="T36" fmla="*/ 2147483647 w 14"/>
                  <a:gd name="T37" fmla="*/ 2147483647 h 12"/>
                  <a:gd name="T38" fmla="*/ 2147483647 w 14"/>
                  <a:gd name="T39" fmla="*/ 2147483647 h 12"/>
                  <a:gd name="T40" fmla="*/ 2147483647 w 14"/>
                  <a:gd name="T41" fmla="*/ 2147483647 h 12"/>
                  <a:gd name="T42" fmla="*/ 2147483647 w 14"/>
                  <a:gd name="T43" fmla="*/ 2147483647 h 1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4"/>
                  <a:gd name="T67" fmla="*/ 0 h 12"/>
                  <a:gd name="T68" fmla="*/ 14 w 14"/>
                  <a:gd name="T69" fmla="*/ 12 h 1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4" h="12">
                    <a:moveTo>
                      <a:pt x="14" y="6"/>
                    </a:moveTo>
                    <a:lnTo>
                      <a:pt x="14" y="6"/>
                    </a:lnTo>
                    <a:lnTo>
                      <a:pt x="14" y="9"/>
                    </a:lnTo>
                    <a:lnTo>
                      <a:pt x="13" y="11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4" y="12"/>
                    </a:lnTo>
                    <a:lnTo>
                      <a:pt x="3" y="11"/>
                    </a:lnTo>
                    <a:lnTo>
                      <a:pt x="2" y="9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7" y="0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657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  <p:cxnSp>
          <p:nvCxnSpPr>
            <p:cNvPr id="36" name="Conector reto 198"/>
            <p:cNvCxnSpPr/>
            <p:nvPr/>
          </p:nvCxnSpPr>
          <p:spPr>
            <a:xfrm rot="10800000" flipV="1">
              <a:off x="6286512" y="1795450"/>
              <a:ext cx="1581160" cy="704856"/>
            </a:xfrm>
            <a:prstGeom prst="line">
              <a:avLst/>
            </a:prstGeom>
            <a:ln w="31750" cap="rnd" cmpd="sng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upo 248"/>
          <p:cNvGrpSpPr>
            <a:grpSpLocks/>
          </p:cNvGrpSpPr>
          <p:nvPr/>
        </p:nvGrpSpPr>
        <p:grpSpPr bwMode="auto">
          <a:xfrm>
            <a:off x="714375" y="4290243"/>
            <a:ext cx="2286000" cy="1571625"/>
            <a:chOff x="857224" y="5286388"/>
            <a:chExt cx="2286016" cy="1571612"/>
          </a:xfrm>
        </p:grpSpPr>
        <p:cxnSp>
          <p:nvCxnSpPr>
            <p:cNvPr id="62" name="Conector reto 161"/>
            <p:cNvCxnSpPr/>
            <p:nvPr/>
          </p:nvCxnSpPr>
          <p:spPr>
            <a:xfrm rot="10800000">
              <a:off x="857224" y="5286388"/>
              <a:ext cx="1357323" cy="928680"/>
            </a:xfrm>
            <a:prstGeom prst="line">
              <a:avLst/>
            </a:prstGeom>
            <a:ln w="28575" cap="rnd" cmpd="sng">
              <a:solidFill>
                <a:srgbClr val="FFC000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" name="Grupo 223"/>
            <p:cNvGrpSpPr>
              <a:grpSpLocks/>
            </p:cNvGrpSpPr>
            <p:nvPr/>
          </p:nvGrpSpPr>
          <p:grpSpPr bwMode="auto">
            <a:xfrm>
              <a:off x="1857356" y="6215058"/>
              <a:ext cx="1285884" cy="642942"/>
              <a:chOff x="4714875" y="3429000"/>
              <a:chExt cx="1309688" cy="714375"/>
            </a:xfrm>
          </p:grpSpPr>
          <p:sp>
            <p:nvSpPr>
              <p:cNvPr id="64" name="AutoShape 69"/>
              <p:cNvSpPr>
                <a:spLocks noChangeAspect="1" noChangeArrowheads="1" noTextEdit="1"/>
              </p:cNvSpPr>
              <p:nvPr/>
            </p:nvSpPr>
            <p:spPr bwMode="auto">
              <a:xfrm>
                <a:off x="4714875" y="3429000"/>
                <a:ext cx="1309688" cy="71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5" name="Freeform 72"/>
              <p:cNvSpPr>
                <a:spLocks/>
              </p:cNvSpPr>
              <p:nvPr/>
            </p:nvSpPr>
            <p:spPr bwMode="auto">
              <a:xfrm>
                <a:off x="5902325" y="3789363"/>
                <a:ext cx="60325" cy="95250"/>
              </a:xfrm>
              <a:custGeom>
                <a:avLst/>
                <a:gdLst>
                  <a:gd name="T0" fmla="*/ 2147483647 w 38"/>
                  <a:gd name="T1" fmla="*/ 2147483647 h 60"/>
                  <a:gd name="T2" fmla="*/ 0 w 38"/>
                  <a:gd name="T3" fmla="*/ 2147483647 h 60"/>
                  <a:gd name="T4" fmla="*/ 0 w 38"/>
                  <a:gd name="T5" fmla="*/ 0 h 60"/>
                  <a:gd name="T6" fmla="*/ 2147483647 w 38"/>
                  <a:gd name="T7" fmla="*/ 0 h 60"/>
                  <a:gd name="T8" fmla="*/ 2147483647 w 38"/>
                  <a:gd name="T9" fmla="*/ 2147483647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60"/>
                  <a:gd name="T17" fmla="*/ 38 w 38"/>
                  <a:gd name="T18" fmla="*/ 60 h 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60">
                    <a:moveTo>
                      <a:pt x="38" y="60"/>
                    </a:moveTo>
                    <a:lnTo>
                      <a:pt x="0" y="54"/>
                    </a:lnTo>
                    <a:lnTo>
                      <a:pt x="0" y="0"/>
                    </a:lnTo>
                    <a:lnTo>
                      <a:pt x="37" y="0"/>
                    </a:lnTo>
                    <a:lnTo>
                      <a:pt x="38" y="60"/>
                    </a:lnTo>
                    <a:close/>
                  </a:path>
                </a:pathLst>
              </a:custGeom>
              <a:solidFill>
                <a:srgbClr val="D1C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6" name="Freeform 73"/>
              <p:cNvSpPr>
                <a:spLocks/>
              </p:cNvSpPr>
              <p:nvPr/>
            </p:nvSpPr>
            <p:spPr bwMode="auto">
              <a:xfrm>
                <a:off x="4808538" y="3875088"/>
                <a:ext cx="163513" cy="138113"/>
              </a:xfrm>
              <a:custGeom>
                <a:avLst/>
                <a:gdLst>
                  <a:gd name="T0" fmla="*/ 2147483647 w 103"/>
                  <a:gd name="T1" fmla="*/ 0 h 87"/>
                  <a:gd name="T2" fmla="*/ 2147483647 w 103"/>
                  <a:gd name="T3" fmla="*/ 0 h 87"/>
                  <a:gd name="T4" fmla="*/ 0 w 103"/>
                  <a:gd name="T5" fmla="*/ 2147483647 h 87"/>
                  <a:gd name="T6" fmla="*/ 0 w 103"/>
                  <a:gd name="T7" fmla="*/ 2147483647 h 87"/>
                  <a:gd name="T8" fmla="*/ 0 w 103"/>
                  <a:gd name="T9" fmla="*/ 2147483647 h 87"/>
                  <a:gd name="T10" fmla="*/ 2147483647 w 103"/>
                  <a:gd name="T11" fmla="*/ 2147483647 h 87"/>
                  <a:gd name="T12" fmla="*/ 2147483647 w 103"/>
                  <a:gd name="T13" fmla="*/ 2147483647 h 87"/>
                  <a:gd name="T14" fmla="*/ 2147483647 w 103"/>
                  <a:gd name="T15" fmla="*/ 2147483647 h 87"/>
                  <a:gd name="T16" fmla="*/ 2147483647 w 103"/>
                  <a:gd name="T17" fmla="*/ 2147483647 h 87"/>
                  <a:gd name="T18" fmla="*/ 2147483647 w 103"/>
                  <a:gd name="T19" fmla="*/ 2147483647 h 87"/>
                  <a:gd name="T20" fmla="*/ 2147483647 w 103"/>
                  <a:gd name="T21" fmla="*/ 2147483647 h 87"/>
                  <a:gd name="T22" fmla="*/ 2147483647 w 103"/>
                  <a:gd name="T23" fmla="*/ 2147483647 h 87"/>
                  <a:gd name="T24" fmla="*/ 2147483647 w 103"/>
                  <a:gd name="T25" fmla="*/ 2147483647 h 87"/>
                  <a:gd name="T26" fmla="*/ 2147483647 w 103"/>
                  <a:gd name="T27" fmla="*/ 2147483647 h 87"/>
                  <a:gd name="T28" fmla="*/ 2147483647 w 103"/>
                  <a:gd name="T29" fmla="*/ 2147483647 h 87"/>
                  <a:gd name="T30" fmla="*/ 2147483647 w 103"/>
                  <a:gd name="T31" fmla="*/ 2147483647 h 87"/>
                  <a:gd name="T32" fmla="*/ 2147483647 w 103"/>
                  <a:gd name="T33" fmla="*/ 2147483647 h 87"/>
                  <a:gd name="T34" fmla="*/ 2147483647 w 103"/>
                  <a:gd name="T35" fmla="*/ 2147483647 h 87"/>
                  <a:gd name="T36" fmla="*/ 2147483647 w 103"/>
                  <a:gd name="T37" fmla="*/ 2147483647 h 87"/>
                  <a:gd name="T38" fmla="*/ 2147483647 w 103"/>
                  <a:gd name="T39" fmla="*/ 2147483647 h 87"/>
                  <a:gd name="T40" fmla="*/ 2147483647 w 103"/>
                  <a:gd name="T41" fmla="*/ 2147483647 h 87"/>
                  <a:gd name="T42" fmla="*/ 2147483647 w 103"/>
                  <a:gd name="T43" fmla="*/ 2147483647 h 87"/>
                  <a:gd name="T44" fmla="*/ 2147483647 w 103"/>
                  <a:gd name="T45" fmla="*/ 2147483647 h 87"/>
                  <a:gd name="T46" fmla="*/ 2147483647 w 103"/>
                  <a:gd name="T47" fmla="*/ 2147483647 h 87"/>
                  <a:gd name="T48" fmla="*/ 2147483647 w 103"/>
                  <a:gd name="T49" fmla="*/ 2147483647 h 87"/>
                  <a:gd name="T50" fmla="*/ 2147483647 w 103"/>
                  <a:gd name="T51" fmla="*/ 2147483647 h 87"/>
                  <a:gd name="T52" fmla="*/ 2147483647 w 103"/>
                  <a:gd name="T53" fmla="*/ 2147483647 h 87"/>
                  <a:gd name="T54" fmla="*/ 2147483647 w 103"/>
                  <a:gd name="T55" fmla="*/ 2147483647 h 87"/>
                  <a:gd name="T56" fmla="*/ 2147483647 w 103"/>
                  <a:gd name="T57" fmla="*/ 2147483647 h 87"/>
                  <a:gd name="T58" fmla="*/ 2147483647 w 103"/>
                  <a:gd name="T59" fmla="*/ 2147483647 h 87"/>
                  <a:gd name="T60" fmla="*/ 2147483647 w 103"/>
                  <a:gd name="T61" fmla="*/ 2147483647 h 87"/>
                  <a:gd name="T62" fmla="*/ 2147483647 w 103"/>
                  <a:gd name="T63" fmla="*/ 2147483647 h 87"/>
                  <a:gd name="T64" fmla="*/ 2147483647 w 103"/>
                  <a:gd name="T65" fmla="*/ 2147483647 h 87"/>
                  <a:gd name="T66" fmla="*/ 2147483647 w 103"/>
                  <a:gd name="T67" fmla="*/ 2147483647 h 87"/>
                  <a:gd name="T68" fmla="*/ 2147483647 w 103"/>
                  <a:gd name="T69" fmla="*/ 2147483647 h 87"/>
                  <a:gd name="T70" fmla="*/ 2147483647 w 103"/>
                  <a:gd name="T71" fmla="*/ 2147483647 h 87"/>
                  <a:gd name="T72" fmla="*/ 2147483647 w 103"/>
                  <a:gd name="T73" fmla="*/ 0 h 87"/>
                  <a:gd name="T74" fmla="*/ 2147483647 w 103"/>
                  <a:gd name="T75" fmla="*/ 0 h 8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3"/>
                  <a:gd name="T115" fmla="*/ 0 h 87"/>
                  <a:gd name="T116" fmla="*/ 103 w 103"/>
                  <a:gd name="T117" fmla="*/ 87 h 8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3" h="87">
                    <a:moveTo>
                      <a:pt x="2" y="0"/>
                    </a:moveTo>
                    <a:lnTo>
                      <a:pt x="2" y="0"/>
                    </a:lnTo>
                    <a:lnTo>
                      <a:pt x="0" y="12"/>
                    </a:lnTo>
                    <a:lnTo>
                      <a:pt x="0" y="23"/>
                    </a:lnTo>
                    <a:lnTo>
                      <a:pt x="3" y="33"/>
                    </a:lnTo>
                    <a:lnTo>
                      <a:pt x="4" y="42"/>
                    </a:lnTo>
                    <a:lnTo>
                      <a:pt x="7" y="50"/>
                    </a:lnTo>
                    <a:lnTo>
                      <a:pt x="11" y="58"/>
                    </a:lnTo>
                    <a:lnTo>
                      <a:pt x="15" y="65"/>
                    </a:lnTo>
                    <a:lnTo>
                      <a:pt x="23" y="74"/>
                    </a:lnTo>
                    <a:lnTo>
                      <a:pt x="33" y="81"/>
                    </a:lnTo>
                    <a:lnTo>
                      <a:pt x="37" y="83"/>
                    </a:lnTo>
                    <a:lnTo>
                      <a:pt x="42" y="85"/>
                    </a:lnTo>
                    <a:lnTo>
                      <a:pt x="46" y="87"/>
                    </a:lnTo>
                    <a:lnTo>
                      <a:pt x="52" y="87"/>
                    </a:lnTo>
                    <a:lnTo>
                      <a:pt x="57" y="87"/>
                    </a:lnTo>
                    <a:lnTo>
                      <a:pt x="62" y="85"/>
                    </a:lnTo>
                    <a:lnTo>
                      <a:pt x="68" y="83"/>
                    </a:lnTo>
                    <a:lnTo>
                      <a:pt x="72" y="81"/>
                    </a:lnTo>
                    <a:lnTo>
                      <a:pt x="81" y="74"/>
                    </a:lnTo>
                    <a:lnTo>
                      <a:pt x="88" y="65"/>
                    </a:lnTo>
                    <a:lnTo>
                      <a:pt x="95" y="55"/>
                    </a:lnTo>
                    <a:lnTo>
                      <a:pt x="99" y="44"/>
                    </a:lnTo>
                    <a:lnTo>
                      <a:pt x="101" y="34"/>
                    </a:lnTo>
                    <a:lnTo>
                      <a:pt x="103" y="23"/>
                    </a:lnTo>
                    <a:lnTo>
                      <a:pt x="103" y="16"/>
                    </a:lnTo>
                    <a:lnTo>
                      <a:pt x="35" y="6"/>
                    </a:lnTo>
                    <a:lnTo>
                      <a:pt x="35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7" name="Freeform 74"/>
              <p:cNvSpPr>
                <a:spLocks/>
              </p:cNvSpPr>
              <p:nvPr/>
            </p:nvSpPr>
            <p:spPr bwMode="auto">
              <a:xfrm>
                <a:off x="5508625" y="3802063"/>
                <a:ext cx="114300" cy="211138"/>
              </a:xfrm>
              <a:custGeom>
                <a:avLst/>
                <a:gdLst>
                  <a:gd name="T0" fmla="*/ 2147483647 w 72"/>
                  <a:gd name="T1" fmla="*/ 2147483647 h 133"/>
                  <a:gd name="T2" fmla="*/ 2147483647 w 72"/>
                  <a:gd name="T3" fmla="*/ 2147483647 h 133"/>
                  <a:gd name="T4" fmla="*/ 2147483647 w 72"/>
                  <a:gd name="T5" fmla="*/ 2147483647 h 133"/>
                  <a:gd name="T6" fmla="*/ 2147483647 w 72"/>
                  <a:gd name="T7" fmla="*/ 2147483647 h 133"/>
                  <a:gd name="T8" fmla="*/ 2147483647 w 72"/>
                  <a:gd name="T9" fmla="*/ 2147483647 h 133"/>
                  <a:gd name="T10" fmla="*/ 2147483647 w 72"/>
                  <a:gd name="T11" fmla="*/ 0 h 133"/>
                  <a:gd name="T12" fmla="*/ 2147483647 w 72"/>
                  <a:gd name="T13" fmla="*/ 0 h 133"/>
                  <a:gd name="T14" fmla="*/ 2147483647 w 72"/>
                  <a:gd name="T15" fmla="*/ 2147483647 h 133"/>
                  <a:gd name="T16" fmla="*/ 2147483647 w 72"/>
                  <a:gd name="T17" fmla="*/ 2147483647 h 133"/>
                  <a:gd name="T18" fmla="*/ 2147483647 w 72"/>
                  <a:gd name="T19" fmla="*/ 2147483647 h 133"/>
                  <a:gd name="T20" fmla="*/ 2147483647 w 72"/>
                  <a:gd name="T21" fmla="*/ 2147483647 h 133"/>
                  <a:gd name="T22" fmla="*/ 2147483647 w 72"/>
                  <a:gd name="T23" fmla="*/ 2147483647 h 133"/>
                  <a:gd name="T24" fmla="*/ 2147483647 w 72"/>
                  <a:gd name="T25" fmla="*/ 2147483647 h 133"/>
                  <a:gd name="T26" fmla="*/ 2147483647 w 72"/>
                  <a:gd name="T27" fmla="*/ 2147483647 h 133"/>
                  <a:gd name="T28" fmla="*/ 0 w 72"/>
                  <a:gd name="T29" fmla="*/ 2147483647 h 133"/>
                  <a:gd name="T30" fmla="*/ 0 w 72"/>
                  <a:gd name="T31" fmla="*/ 2147483647 h 133"/>
                  <a:gd name="T32" fmla="*/ 0 w 72"/>
                  <a:gd name="T33" fmla="*/ 2147483647 h 133"/>
                  <a:gd name="T34" fmla="*/ 0 w 72"/>
                  <a:gd name="T35" fmla="*/ 2147483647 h 133"/>
                  <a:gd name="T36" fmla="*/ 2147483647 w 72"/>
                  <a:gd name="T37" fmla="*/ 2147483647 h 133"/>
                  <a:gd name="T38" fmla="*/ 2147483647 w 72"/>
                  <a:gd name="T39" fmla="*/ 2147483647 h 133"/>
                  <a:gd name="T40" fmla="*/ 2147483647 w 72"/>
                  <a:gd name="T41" fmla="*/ 2147483647 h 133"/>
                  <a:gd name="T42" fmla="*/ 2147483647 w 72"/>
                  <a:gd name="T43" fmla="*/ 2147483647 h 133"/>
                  <a:gd name="T44" fmla="*/ 2147483647 w 72"/>
                  <a:gd name="T45" fmla="*/ 2147483647 h 133"/>
                  <a:gd name="T46" fmla="*/ 2147483647 w 72"/>
                  <a:gd name="T47" fmla="*/ 2147483647 h 133"/>
                  <a:gd name="T48" fmla="*/ 2147483647 w 72"/>
                  <a:gd name="T49" fmla="*/ 2147483647 h 133"/>
                  <a:gd name="T50" fmla="*/ 2147483647 w 72"/>
                  <a:gd name="T51" fmla="*/ 2147483647 h 133"/>
                  <a:gd name="T52" fmla="*/ 2147483647 w 72"/>
                  <a:gd name="T53" fmla="*/ 2147483647 h 133"/>
                  <a:gd name="T54" fmla="*/ 2147483647 w 72"/>
                  <a:gd name="T55" fmla="*/ 2147483647 h 133"/>
                  <a:gd name="T56" fmla="*/ 2147483647 w 72"/>
                  <a:gd name="T57" fmla="*/ 2147483647 h 133"/>
                  <a:gd name="T58" fmla="*/ 2147483647 w 72"/>
                  <a:gd name="T59" fmla="*/ 2147483647 h 133"/>
                  <a:gd name="T60" fmla="*/ 2147483647 w 72"/>
                  <a:gd name="T61" fmla="*/ 2147483647 h 133"/>
                  <a:gd name="T62" fmla="*/ 2147483647 w 72"/>
                  <a:gd name="T63" fmla="*/ 2147483647 h 133"/>
                  <a:gd name="T64" fmla="*/ 2147483647 w 72"/>
                  <a:gd name="T65" fmla="*/ 2147483647 h 133"/>
                  <a:gd name="T66" fmla="*/ 2147483647 w 72"/>
                  <a:gd name="T67" fmla="*/ 2147483647 h 133"/>
                  <a:gd name="T68" fmla="*/ 2147483647 w 72"/>
                  <a:gd name="T69" fmla="*/ 2147483647 h 133"/>
                  <a:gd name="T70" fmla="*/ 2147483647 w 72"/>
                  <a:gd name="T71" fmla="*/ 2147483647 h 133"/>
                  <a:gd name="T72" fmla="*/ 2147483647 w 72"/>
                  <a:gd name="T73" fmla="*/ 2147483647 h 133"/>
                  <a:gd name="T74" fmla="*/ 2147483647 w 72"/>
                  <a:gd name="T75" fmla="*/ 2147483647 h 133"/>
                  <a:gd name="T76" fmla="*/ 2147483647 w 72"/>
                  <a:gd name="T77" fmla="*/ 2147483647 h 133"/>
                  <a:gd name="T78" fmla="*/ 2147483647 w 72"/>
                  <a:gd name="T79" fmla="*/ 2147483647 h 133"/>
                  <a:gd name="T80" fmla="*/ 2147483647 w 72"/>
                  <a:gd name="T81" fmla="*/ 2147483647 h 133"/>
                  <a:gd name="T82" fmla="*/ 2147483647 w 72"/>
                  <a:gd name="T83" fmla="*/ 2147483647 h 133"/>
                  <a:gd name="T84" fmla="*/ 2147483647 w 72"/>
                  <a:gd name="T85" fmla="*/ 2147483647 h 133"/>
                  <a:gd name="T86" fmla="*/ 2147483647 w 72"/>
                  <a:gd name="T87" fmla="*/ 2147483647 h 133"/>
                  <a:gd name="T88" fmla="*/ 2147483647 w 72"/>
                  <a:gd name="T89" fmla="*/ 2147483647 h 133"/>
                  <a:gd name="T90" fmla="*/ 2147483647 w 72"/>
                  <a:gd name="T91" fmla="*/ 2147483647 h 133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72"/>
                  <a:gd name="T139" fmla="*/ 0 h 133"/>
                  <a:gd name="T140" fmla="*/ 72 w 72"/>
                  <a:gd name="T141" fmla="*/ 133 h 133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72" h="133">
                    <a:moveTo>
                      <a:pt x="62" y="19"/>
                    </a:moveTo>
                    <a:lnTo>
                      <a:pt x="62" y="19"/>
                    </a:lnTo>
                    <a:lnTo>
                      <a:pt x="57" y="10"/>
                    </a:lnTo>
                    <a:lnTo>
                      <a:pt x="50" y="4"/>
                    </a:lnTo>
                    <a:lnTo>
                      <a:pt x="43" y="1"/>
                    </a:lnTo>
                    <a:lnTo>
                      <a:pt x="37" y="0"/>
                    </a:lnTo>
                    <a:lnTo>
                      <a:pt x="28" y="1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1" y="19"/>
                    </a:lnTo>
                    <a:lnTo>
                      <a:pt x="6" y="29"/>
                    </a:lnTo>
                    <a:lnTo>
                      <a:pt x="3" y="40"/>
                    </a:lnTo>
                    <a:lnTo>
                      <a:pt x="0" y="52"/>
                    </a:lnTo>
                    <a:lnTo>
                      <a:pt x="0" y="66"/>
                    </a:lnTo>
                    <a:lnTo>
                      <a:pt x="0" y="78"/>
                    </a:lnTo>
                    <a:lnTo>
                      <a:pt x="3" y="90"/>
                    </a:lnTo>
                    <a:lnTo>
                      <a:pt x="6" y="101"/>
                    </a:lnTo>
                    <a:lnTo>
                      <a:pt x="10" y="110"/>
                    </a:lnTo>
                    <a:lnTo>
                      <a:pt x="11" y="113"/>
                    </a:lnTo>
                    <a:lnTo>
                      <a:pt x="16" y="121"/>
                    </a:lnTo>
                    <a:lnTo>
                      <a:pt x="22" y="127"/>
                    </a:lnTo>
                    <a:lnTo>
                      <a:pt x="28" y="131"/>
                    </a:lnTo>
                    <a:lnTo>
                      <a:pt x="37" y="133"/>
                    </a:lnTo>
                    <a:lnTo>
                      <a:pt x="43" y="131"/>
                    </a:lnTo>
                    <a:lnTo>
                      <a:pt x="50" y="127"/>
                    </a:lnTo>
                    <a:lnTo>
                      <a:pt x="57" y="121"/>
                    </a:lnTo>
                    <a:lnTo>
                      <a:pt x="62" y="113"/>
                    </a:lnTo>
                    <a:lnTo>
                      <a:pt x="63" y="110"/>
                    </a:lnTo>
                    <a:lnTo>
                      <a:pt x="68" y="101"/>
                    </a:lnTo>
                    <a:lnTo>
                      <a:pt x="70" y="90"/>
                    </a:lnTo>
                    <a:lnTo>
                      <a:pt x="72" y="78"/>
                    </a:lnTo>
                    <a:lnTo>
                      <a:pt x="72" y="66"/>
                    </a:lnTo>
                    <a:lnTo>
                      <a:pt x="72" y="52"/>
                    </a:lnTo>
                    <a:lnTo>
                      <a:pt x="69" y="40"/>
                    </a:lnTo>
                    <a:lnTo>
                      <a:pt x="66" y="29"/>
                    </a:lnTo>
                    <a:lnTo>
                      <a:pt x="62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8" name="Freeform 75"/>
              <p:cNvSpPr>
                <a:spLocks noEditPoints="1"/>
              </p:cNvSpPr>
              <p:nvPr/>
            </p:nvSpPr>
            <p:spPr bwMode="auto">
              <a:xfrm>
                <a:off x="4759325" y="3432175"/>
                <a:ext cx="1168400" cy="544513"/>
              </a:xfrm>
              <a:custGeom>
                <a:avLst/>
                <a:gdLst>
                  <a:gd name="T0" fmla="*/ 2147483647 w 736"/>
                  <a:gd name="T1" fmla="*/ 2147483647 h 343"/>
                  <a:gd name="T2" fmla="*/ 2147483647 w 736"/>
                  <a:gd name="T3" fmla="*/ 2147483647 h 343"/>
                  <a:gd name="T4" fmla="*/ 2147483647 w 736"/>
                  <a:gd name="T5" fmla="*/ 2147483647 h 343"/>
                  <a:gd name="T6" fmla="*/ 2147483647 w 736"/>
                  <a:gd name="T7" fmla="*/ 2147483647 h 343"/>
                  <a:gd name="T8" fmla="*/ 0 w 736"/>
                  <a:gd name="T9" fmla="*/ 2147483647 h 343"/>
                  <a:gd name="T10" fmla="*/ 0 w 736"/>
                  <a:gd name="T11" fmla="*/ 2147483647 h 343"/>
                  <a:gd name="T12" fmla="*/ 2147483647 w 736"/>
                  <a:gd name="T13" fmla="*/ 2147483647 h 343"/>
                  <a:gd name="T14" fmla="*/ 2147483647 w 736"/>
                  <a:gd name="T15" fmla="*/ 2147483647 h 343"/>
                  <a:gd name="T16" fmla="*/ 2147483647 w 736"/>
                  <a:gd name="T17" fmla="*/ 2147483647 h 343"/>
                  <a:gd name="T18" fmla="*/ 2147483647 w 736"/>
                  <a:gd name="T19" fmla="*/ 2147483647 h 343"/>
                  <a:gd name="T20" fmla="*/ 2147483647 w 736"/>
                  <a:gd name="T21" fmla="*/ 2147483647 h 343"/>
                  <a:gd name="T22" fmla="*/ 2147483647 w 736"/>
                  <a:gd name="T23" fmla="*/ 2147483647 h 343"/>
                  <a:gd name="T24" fmla="*/ 2147483647 w 736"/>
                  <a:gd name="T25" fmla="*/ 2147483647 h 343"/>
                  <a:gd name="T26" fmla="*/ 2147483647 w 736"/>
                  <a:gd name="T27" fmla="*/ 2147483647 h 343"/>
                  <a:gd name="T28" fmla="*/ 2147483647 w 736"/>
                  <a:gd name="T29" fmla="*/ 2147483647 h 343"/>
                  <a:gd name="T30" fmla="*/ 2147483647 w 736"/>
                  <a:gd name="T31" fmla="*/ 2147483647 h 343"/>
                  <a:gd name="T32" fmla="*/ 2147483647 w 736"/>
                  <a:gd name="T33" fmla="*/ 2147483647 h 343"/>
                  <a:gd name="T34" fmla="*/ 2147483647 w 736"/>
                  <a:gd name="T35" fmla="*/ 2147483647 h 343"/>
                  <a:gd name="T36" fmla="*/ 2147483647 w 736"/>
                  <a:gd name="T37" fmla="*/ 2147483647 h 343"/>
                  <a:gd name="T38" fmla="*/ 2147483647 w 736"/>
                  <a:gd name="T39" fmla="*/ 2147483647 h 343"/>
                  <a:gd name="T40" fmla="*/ 2147483647 w 736"/>
                  <a:gd name="T41" fmla="*/ 2147483647 h 343"/>
                  <a:gd name="T42" fmla="*/ 2147483647 w 736"/>
                  <a:gd name="T43" fmla="*/ 2147483647 h 343"/>
                  <a:gd name="T44" fmla="*/ 2147483647 w 736"/>
                  <a:gd name="T45" fmla="*/ 2147483647 h 343"/>
                  <a:gd name="T46" fmla="*/ 2147483647 w 736"/>
                  <a:gd name="T47" fmla="*/ 2147483647 h 343"/>
                  <a:gd name="T48" fmla="*/ 2147483647 w 736"/>
                  <a:gd name="T49" fmla="*/ 2147483647 h 343"/>
                  <a:gd name="T50" fmla="*/ 2147483647 w 736"/>
                  <a:gd name="T51" fmla="*/ 2147483647 h 343"/>
                  <a:gd name="T52" fmla="*/ 2147483647 w 736"/>
                  <a:gd name="T53" fmla="*/ 2147483647 h 343"/>
                  <a:gd name="T54" fmla="*/ 2147483647 w 736"/>
                  <a:gd name="T55" fmla="*/ 2147483647 h 343"/>
                  <a:gd name="T56" fmla="*/ 2147483647 w 736"/>
                  <a:gd name="T57" fmla="*/ 2147483647 h 343"/>
                  <a:gd name="T58" fmla="*/ 2147483647 w 736"/>
                  <a:gd name="T59" fmla="*/ 2147483647 h 343"/>
                  <a:gd name="T60" fmla="*/ 2147483647 w 736"/>
                  <a:gd name="T61" fmla="*/ 2147483647 h 343"/>
                  <a:gd name="T62" fmla="*/ 2147483647 w 736"/>
                  <a:gd name="T63" fmla="*/ 2147483647 h 343"/>
                  <a:gd name="T64" fmla="*/ 2147483647 w 736"/>
                  <a:gd name="T65" fmla="*/ 2147483647 h 343"/>
                  <a:gd name="T66" fmla="*/ 2147483647 w 736"/>
                  <a:gd name="T67" fmla="*/ 2147483647 h 343"/>
                  <a:gd name="T68" fmla="*/ 2147483647 w 736"/>
                  <a:gd name="T69" fmla="*/ 2147483647 h 343"/>
                  <a:gd name="T70" fmla="*/ 2147483647 w 736"/>
                  <a:gd name="T71" fmla="*/ 2147483647 h 343"/>
                  <a:gd name="T72" fmla="*/ 2147483647 w 736"/>
                  <a:gd name="T73" fmla="*/ 2147483647 h 343"/>
                  <a:gd name="T74" fmla="*/ 2147483647 w 736"/>
                  <a:gd name="T75" fmla="*/ 2147483647 h 343"/>
                  <a:gd name="T76" fmla="*/ 2147483647 w 736"/>
                  <a:gd name="T77" fmla="*/ 2147483647 h 343"/>
                  <a:gd name="T78" fmla="*/ 2147483647 w 736"/>
                  <a:gd name="T79" fmla="*/ 2147483647 h 343"/>
                  <a:gd name="T80" fmla="*/ 2147483647 w 736"/>
                  <a:gd name="T81" fmla="*/ 2147483647 h 343"/>
                  <a:gd name="T82" fmla="*/ 2147483647 w 736"/>
                  <a:gd name="T83" fmla="*/ 0 h 343"/>
                  <a:gd name="T84" fmla="*/ 2147483647 w 736"/>
                  <a:gd name="T85" fmla="*/ 2147483647 h 343"/>
                  <a:gd name="T86" fmla="*/ 2147483647 w 736"/>
                  <a:gd name="T87" fmla="*/ 2147483647 h 343"/>
                  <a:gd name="T88" fmla="*/ 2147483647 w 736"/>
                  <a:gd name="T89" fmla="*/ 2147483647 h 343"/>
                  <a:gd name="T90" fmla="*/ 2147483647 w 736"/>
                  <a:gd name="T91" fmla="*/ 2147483647 h 343"/>
                  <a:gd name="T92" fmla="*/ 2147483647 w 736"/>
                  <a:gd name="T93" fmla="*/ 2147483647 h 343"/>
                  <a:gd name="T94" fmla="*/ 2147483647 w 736"/>
                  <a:gd name="T95" fmla="*/ 2147483647 h 343"/>
                  <a:gd name="T96" fmla="*/ 2147483647 w 736"/>
                  <a:gd name="T97" fmla="*/ 2147483647 h 343"/>
                  <a:gd name="T98" fmla="*/ 2147483647 w 736"/>
                  <a:gd name="T99" fmla="*/ 2147483647 h 34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36"/>
                  <a:gd name="T151" fmla="*/ 0 h 343"/>
                  <a:gd name="T152" fmla="*/ 736 w 736"/>
                  <a:gd name="T153" fmla="*/ 343 h 34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36" h="343">
                    <a:moveTo>
                      <a:pt x="72" y="158"/>
                    </a:moveTo>
                    <a:lnTo>
                      <a:pt x="72" y="158"/>
                    </a:lnTo>
                    <a:lnTo>
                      <a:pt x="49" y="167"/>
                    </a:lnTo>
                    <a:lnTo>
                      <a:pt x="31" y="174"/>
                    </a:lnTo>
                    <a:lnTo>
                      <a:pt x="19" y="180"/>
                    </a:lnTo>
                    <a:lnTo>
                      <a:pt x="12" y="185"/>
                    </a:lnTo>
                    <a:lnTo>
                      <a:pt x="7" y="193"/>
                    </a:lnTo>
                    <a:lnTo>
                      <a:pt x="3" y="204"/>
                    </a:lnTo>
                    <a:lnTo>
                      <a:pt x="0" y="216"/>
                    </a:lnTo>
                    <a:lnTo>
                      <a:pt x="0" y="231"/>
                    </a:lnTo>
                    <a:lnTo>
                      <a:pt x="6" y="275"/>
                    </a:lnTo>
                    <a:lnTo>
                      <a:pt x="10" y="310"/>
                    </a:lnTo>
                    <a:lnTo>
                      <a:pt x="256" y="338"/>
                    </a:lnTo>
                    <a:lnTo>
                      <a:pt x="258" y="319"/>
                    </a:lnTo>
                    <a:lnTo>
                      <a:pt x="259" y="301"/>
                    </a:lnTo>
                    <a:lnTo>
                      <a:pt x="263" y="288"/>
                    </a:lnTo>
                    <a:lnTo>
                      <a:pt x="266" y="274"/>
                    </a:lnTo>
                    <a:lnTo>
                      <a:pt x="271" y="263"/>
                    </a:lnTo>
                    <a:lnTo>
                      <a:pt x="277" y="253"/>
                    </a:lnTo>
                    <a:lnTo>
                      <a:pt x="287" y="240"/>
                    </a:lnTo>
                    <a:lnTo>
                      <a:pt x="293" y="234"/>
                    </a:lnTo>
                    <a:lnTo>
                      <a:pt x="298" y="230"/>
                    </a:lnTo>
                    <a:lnTo>
                      <a:pt x="304" y="226"/>
                    </a:lnTo>
                    <a:lnTo>
                      <a:pt x="310" y="224"/>
                    </a:lnTo>
                    <a:lnTo>
                      <a:pt x="317" y="222"/>
                    </a:lnTo>
                    <a:lnTo>
                      <a:pt x="324" y="222"/>
                    </a:lnTo>
                    <a:lnTo>
                      <a:pt x="331" y="222"/>
                    </a:lnTo>
                    <a:lnTo>
                      <a:pt x="337" y="223"/>
                    </a:lnTo>
                    <a:lnTo>
                      <a:pt x="343" y="225"/>
                    </a:lnTo>
                    <a:lnTo>
                      <a:pt x="349" y="229"/>
                    </a:lnTo>
                    <a:lnTo>
                      <a:pt x="355" y="232"/>
                    </a:lnTo>
                    <a:lnTo>
                      <a:pt x="360" y="237"/>
                    </a:lnTo>
                    <a:lnTo>
                      <a:pt x="366" y="243"/>
                    </a:lnTo>
                    <a:lnTo>
                      <a:pt x="371" y="250"/>
                    </a:lnTo>
                    <a:lnTo>
                      <a:pt x="376" y="259"/>
                    </a:lnTo>
                    <a:lnTo>
                      <a:pt x="382" y="269"/>
                    </a:lnTo>
                    <a:lnTo>
                      <a:pt x="386" y="279"/>
                    </a:lnTo>
                    <a:lnTo>
                      <a:pt x="389" y="290"/>
                    </a:lnTo>
                    <a:lnTo>
                      <a:pt x="394" y="315"/>
                    </a:lnTo>
                    <a:lnTo>
                      <a:pt x="397" y="343"/>
                    </a:lnTo>
                    <a:lnTo>
                      <a:pt x="606" y="343"/>
                    </a:lnTo>
                    <a:lnTo>
                      <a:pt x="606" y="317"/>
                    </a:lnTo>
                    <a:lnTo>
                      <a:pt x="607" y="293"/>
                    </a:lnTo>
                    <a:lnTo>
                      <a:pt x="611" y="272"/>
                    </a:lnTo>
                    <a:lnTo>
                      <a:pt x="618" y="254"/>
                    </a:lnTo>
                    <a:lnTo>
                      <a:pt x="624" y="242"/>
                    </a:lnTo>
                    <a:lnTo>
                      <a:pt x="628" y="236"/>
                    </a:lnTo>
                    <a:lnTo>
                      <a:pt x="633" y="232"/>
                    </a:lnTo>
                    <a:lnTo>
                      <a:pt x="638" y="230"/>
                    </a:lnTo>
                    <a:lnTo>
                      <a:pt x="642" y="227"/>
                    </a:lnTo>
                    <a:lnTo>
                      <a:pt x="647" y="226"/>
                    </a:lnTo>
                    <a:lnTo>
                      <a:pt x="653" y="225"/>
                    </a:lnTo>
                    <a:lnTo>
                      <a:pt x="658" y="226"/>
                    </a:lnTo>
                    <a:lnTo>
                      <a:pt x="662" y="227"/>
                    </a:lnTo>
                    <a:lnTo>
                      <a:pt x="668" y="230"/>
                    </a:lnTo>
                    <a:lnTo>
                      <a:pt x="673" y="233"/>
                    </a:lnTo>
                    <a:lnTo>
                      <a:pt x="681" y="242"/>
                    </a:lnTo>
                    <a:lnTo>
                      <a:pt x="691" y="254"/>
                    </a:lnTo>
                    <a:lnTo>
                      <a:pt x="699" y="272"/>
                    </a:lnTo>
                    <a:lnTo>
                      <a:pt x="704" y="291"/>
                    </a:lnTo>
                    <a:lnTo>
                      <a:pt x="709" y="313"/>
                    </a:lnTo>
                    <a:lnTo>
                      <a:pt x="712" y="338"/>
                    </a:lnTo>
                    <a:lnTo>
                      <a:pt x="736" y="319"/>
                    </a:lnTo>
                    <a:lnTo>
                      <a:pt x="736" y="167"/>
                    </a:lnTo>
                    <a:lnTo>
                      <a:pt x="616" y="12"/>
                    </a:lnTo>
                    <a:lnTo>
                      <a:pt x="616" y="11"/>
                    </a:lnTo>
                    <a:lnTo>
                      <a:pt x="568" y="7"/>
                    </a:lnTo>
                    <a:lnTo>
                      <a:pt x="517" y="4"/>
                    </a:lnTo>
                    <a:lnTo>
                      <a:pt x="465" y="1"/>
                    </a:lnTo>
                    <a:lnTo>
                      <a:pt x="413" y="0"/>
                    </a:lnTo>
                    <a:lnTo>
                      <a:pt x="362" y="1"/>
                    </a:lnTo>
                    <a:lnTo>
                      <a:pt x="313" y="4"/>
                    </a:lnTo>
                    <a:lnTo>
                      <a:pt x="267" y="7"/>
                    </a:lnTo>
                    <a:lnTo>
                      <a:pt x="224" y="12"/>
                    </a:lnTo>
                    <a:lnTo>
                      <a:pt x="165" y="138"/>
                    </a:lnTo>
                    <a:lnTo>
                      <a:pt x="138" y="143"/>
                    </a:lnTo>
                    <a:lnTo>
                      <a:pt x="114" y="147"/>
                    </a:lnTo>
                    <a:lnTo>
                      <a:pt x="92" y="153"/>
                    </a:lnTo>
                    <a:lnTo>
                      <a:pt x="72" y="158"/>
                    </a:lnTo>
                    <a:close/>
                    <a:moveTo>
                      <a:pt x="46" y="239"/>
                    </a:moveTo>
                    <a:lnTo>
                      <a:pt x="46" y="239"/>
                    </a:lnTo>
                    <a:close/>
                  </a:path>
                </a:pathLst>
              </a:custGeom>
              <a:solidFill>
                <a:srgbClr val="9BB8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9" name="Freeform 76"/>
              <p:cNvSpPr>
                <a:spLocks/>
              </p:cNvSpPr>
              <p:nvPr/>
            </p:nvSpPr>
            <p:spPr bwMode="auto">
              <a:xfrm>
                <a:off x="5194300" y="3825875"/>
                <a:ext cx="161925" cy="234950"/>
              </a:xfrm>
              <a:custGeom>
                <a:avLst/>
                <a:gdLst>
                  <a:gd name="T0" fmla="*/ 2147483647 w 102"/>
                  <a:gd name="T1" fmla="*/ 0 h 148"/>
                  <a:gd name="T2" fmla="*/ 2147483647 w 102"/>
                  <a:gd name="T3" fmla="*/ 0 h 148"/>
                  <a:gd name="T4" fmla="*/ 2147483647 w 102"/>
                  <a:gd name="T5" fmla="*/ 0 h 148"/>
                  <a:gd name="T6" fmla="*/ 2147483647 w 102"/>
                  <a:gd name="T7" fmla="*/ 2147483647 h 148"/>
                  <a:gd name="T8" fmla="*/ 2147483647 w 102"/>
                  <a:gd name="T9" fmla="*/ 2147483647 h 148"/>
                  <a:gd name="T10" fmla="*/ 2147483647 w 102"/>
                  <a:gd name="T11" fmla="*/ 2147483647 h 148"/>
                  <a:gd name="T12" fmla="*/ 2147483647 w 102"/>
                  <a:gd name="T13" fmla="*/ 2147483647 h 148"/>
                  <a:gd name="T14" fmla="*/ 2147483647 w 102"/>
                  <a:gd name="T15" fmla="*/ 2147483647 h 148"/>
                  <a:gd name="T16" fmla="*/ 2147483647 w 102"/>
                  <a:gd name="T17" fmla="*/ 2147483647 h 148"/>
                  <a:gd name="T18" fmla="*/ 2147483647 w 102"/>
                  <a:gd name="T19" fmla="*/ 2147483647 h 148"/>
                  <a:gd name="T20" fmla="*/ 2147483647 w 102"/>
                  <a:gd name="T21" fmla="*/ 2147483647 h 148"/>
                  <a:gd name="T22" fmla="*/ 2147483647 w 102"/>
                  <a:gd name="T23" fmla="*/ 2147483647 h 148"/>
                  <a:gd name="T24" fmla="*/ 0 w 102"/>
                  <a:gd name="T25" fmla="*/ 2147483647 h 148"/>
                  <a:gd name="T26" fmla="*/ 0 w 102"/>
                  <a:gd name="T27" fmla="*/ 2147483647 h 148"/>
                  <a:gd name="T28" fmla="*/ 2147483647 w 102"/>
                  <a:gd name="T29" fmla="*/ 2147483647 h 148"/>
                  <a:gd name="T30" fmla="*/ 2147483647 w 102"/>
                  <a:gd name="T31" fmla="*/ 2147483647 h 148"/>
                  <a:gd name="T32" fmla="*/ 2147483647 w 102"/>
                  <a:gd name="T33" fmla="*/ 2147483647 h 148"/>
                  <a:gd name="T34" fmla="*/ 2147483647 w 102"/>
                  <a:gd name="T35" fmla="*/ 2147483647 h 148"/>
                  <a:gd name="T36" fmla="*/ 2147483647 w 102"/>
                  <a:gd name="T37" fmla="*/ 2147483647 h 148"/>
                  <a:gd name="T38" fmla="*/ 2147483647 w 102"/>
                  <a:gd name="T39" fmla="*/ 2147483647 h 148"/>
                  <a:gd name="T40" fmla="*/ 2147483647 w 102"/>
                  <a:gd name="T41" fmla="*/ 2147483647 h 148"/>
                  <a:gd name="T42" fmla="*/ 2147483647 w 102"/>
                  <a:gd name="T43" fmla="*/ 2147483647 h 148"/>
                  <a:gd name="T44" fmla="*/ 2147483647 w 102"/>
                  <a:gd name="T45" fmla="*/ 2147483647 h 148"/>
                  <a:gd name="T46" fmla="*/ 2147483647 w 102"/>
                  <a:gd name="T47" fmla="*/ 2147483647 h 148"/>
                  <a:gd name="T48" fmla="*/ 2147483647 w 102"/>
                  <a:gd name="T49" fmla="*/ 2147483647 h 148"/>
                  <a:gd name="T50" fmla="*/ 2147483647 w 102"/>
                  <a:gd name="T51" fmla="*/ 2147483647 h 148"/>
                  <a:gd name="T52" fmla="*/ 2147483647 w 102"/>
                  <a:gd name="T53" fmla="*/ 2147483647 h 148"/>
                  <a:gd name="T54" fmla="*/ 2147483647 w 102"/>
                  <a:gd name="T55" fmla="*/ 2147483647 h 148"/>
                  <a:gd name="T56" fmla="*/ 2147483647 w 102"/>
                  <a:gd name="T57" fmla="*/ 2147483647 h 148"/>
                  <a:gd name="T58" fmla="*/ 2147483647 w 102"/>
                  <a:gd name="T59" fmla="*/ 2147483647 h 148"/>
                  <a:gd name="T60" fmla="*/ 2147483647 w 102"/>
                  <a:gd name="T61" fmla="*/ 2147483647 h 148"/>
                  <a:gd name="T62" fmla="*/ 2147483647 w 102"/>
                  <a:gd name="T63" fmla="*/ 2147483647 h 148"/>
                  <a:gd name="T64" fmla="*/ 2147483647 w 102"/>
                  <a:gd name="T65" fmla="*/ 2147483647 h 148"/>
                  <a:gd name="T66" fmla="*/ 2147483647 w 102"/>
                  <a:gd name="T67" fmla="*/ 2147483647 h 148"/>
                  <a:gd name="T68" fmla="*/ 2147483647 w 102"/>
                  <a:gd name="T69" fmla="*/ 2147483647 h 148"/>
                  <a:gd name="T70" fmla="*/ 2147483647 w 102"/>
                  <a:gd name="T71" fmla="*/ 2147483647 h 148"/>
                  <a:gd name="T72" fmla="*/ 2147483647 w 102"/>
                  <a:gd name="T73" fmla="*/ 2147483647 h 148"/>
                  <a:gd name="T74" fmla="*/ 2147483647 w 102"/>
                  <a:gd name="T75" fmla="*/ 2147483647 h 148"/>
                  <a:gd name="T76" fmla="*/ 2147483647 w 102"/>
                  <a:gd name="T77" fmla="*/ 2147483647 h 148"/>
                  <a:gd name="T78" fmla="*/ 2147483647 w 102"/>
                  <a:gd name="T79" fmla="*/ 2147483647 h 148"/>
                  <a:gd name="T80" fmla="*/ 2147483647 w 102"/>
                  <a:gd name="T81" fmla="*/ 2147483647 h 148"/>
                  <a:gd name="T82" fmla="*/ 2147483647 w 102"/>
                  <a:gd name="T83" fmla="*/ 2147483647 h 148"/>
                  <a:gd name="T84" fmla="*/ 2147483647 w 102"/>
                  <a:gd name="T85" fmla="*/ 2147483647 h 148"/>
                  <a:gd name="T86" fmla="*/ 2147483647 w 102"/>
                  <a:gd name="T87" fmla="*/ 2147483647 h 148"/>
                  <a:gd name="T88" fmla="*/ 2147483647 w 102"/>
                  <a:gd name="T89" fmla="*/ 2147483647 h 148"/>
                  <a:gd name="T90" fmla="*/ 2147483647 w 102"/>
                  <a:gd name="T91" fmla="*/ 2147483647 h 148"/>
                  <a:gd name="T92" fmla="*/ 2147483647 w 102"/>
                  <a:gd name="T93" fmla="*/ 2147483647 h 148"/>
                  <a:gd name="T94" fmla="*/ 2147483647 w 102"/>
                  <a:gd name="T95" fmla="*/ 0 h 148"/>
                  <a:gd name="T96" fmla="*/ 2147483647 w 102"/>
                  <a:gd name="T97" fmla="*/ 0 h 148"/>
                  <a:gd name="T98" fmla="*/ 2147483647 w 102"/>
                  <a:gd name="T99" fmla="*/ 0 h 14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2"/>
                  <a:gd name="T151" fmla="*/ 0 h 148"/>
                  <a:gd name="T152" fmla="*/ 102 w 102"/>
                  <a:gd name="T153" fmla="*/ 148 h 14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2" h="148">
                    <a:moveTo>
                      <a:pt x="51" y="0"/>
                    </a:moveTo>
                    <a:lnTo>
                      <a:pt x="51" y="0"/>
                    </a:lnTo>
                    <a:lnTo>
                      <a:pt x="46" y="0"/>
                    </a:lnTo>
                    <a:lnTo>
                      <a:pt x="40" y="1"/>
                    </a:lnTo>
                    <a:lnTo>
                      <a:pt x="36" y="3"/>
                    </a:lnTo>
                    <a:lnTo>
                      <a:pt x="31" y="5"/>
                    </a:lnTo>
                    <a:lnTo>
                      <a:pt x="23" y="12"/>
                    </a:lnTo>
                    <a:lnTo>
                      <a:pt x="15" y="21"/>
                    </a:lnTo>
                    <a:lnTo>
                      <a:pt x="8" y="33"/>
                    </a:lnTo>
                    <a:lnTo>
                      <a:pt x="4" y="45"/>
                    </a:lnTo>
                    <a:lnTo>
                      <a:pt x="1" y="59"/>
                    </a:lnTo>
                    <a:lnTo>
                      <a:pt x="0" y="74"/>
                    </a:lnTo>
                    <a:lnTo>
                      <a:pt x="1" y="89"/>
                    </a:lnTo>
                    <a:lnTo>
                      <a:pt x="4" y="102"/>
                    </a:lnTo>
                    <a:lnTo>
                      <a:pt x="8" y="115"/>
                    </a:lnTo>
                    <a:lnTo>
                      <a:pt x="15" y="126"/>
                    </a:lnTo>
                    <a:lnTo>
                      <a:pt x="23" y="137"/>
                    </a:lnTo>
                    <a:lnTo>
                      <a:pt x="31" y="143"/>
                    </a:lnTo>
                    <a:lnTo>
                      <a:pt x="36" y="145"/>
                    </a:lnTo>
                    <a:lnTo>
                      <a:pt x="40" y="147"/>
                    </a:lnTo>
                    <a:lnTo>
                      <a:pt x="46" y="148"/>
                    </a:lnTo>
                    <a:lnTo>
                      <a:pt x="51" y="148"/>
                    </a:lnTo>
                    <a:lnTo>
                      <a:pt x="57" y="148"/>
                    </a:lnTo>
                    <a:lnTo>
                      <a:pt x="62" y="147"/>
                    </a:lnTo>
                    <a:lnTo>
                      <a:pt x="66" y="145"/>
                    </a:lnTo>
                    <a:lnTo>
                      <a:pt x="71" y="143"/>
                    </a:lnTo>
                    <a:lnTo>
                      <a:pt x="79" y="137"/>
                    </a:lnTo>
                    <a:lnTo>
                      <a:pt x="88" y="126"/>
                    </a:lnTo>
                    <a:lnTo>
                      <a:pt x="94" y="115"/>
                    </a:lnTo>
                    <a:lnTo>
                      <a:pt x="98" y="102"/>
                    </a:lnTo>
                    <a:lnTo>
                      <a:pt x="102" y="89"/>
                    </a:lnTo>
                    <a:lnTo>
                      <a:pt x="102" y="74"/>
                    </a:lnTo>
                    <a:lnTo>
                      <a:pt x="102" y="59"/>
                    </a:lnTo>
                    <a:lnTo>
                      <a:pt x="98" y="45"/>
                    </a:lnTo>
                    <a:lnTo>
                      <a:pt x="94" y="33"/>
                    </a:lnTo>
                    <a:lnTo>
                      <a:pt x="88" y="21"/>
                    </a:lnTo>
                    <a:lnTo>
                      <a:pt x="79" y="12"/>
                    </a:lnTo>
                    <a:lnTo>
                      <a:pt x="71" y="5"/>
                    </a:lnTo>
                    <a:lnTo>
                      <a:pt x="66" y="3"/>
                    </a:lnTo>
                    <a:lnTo>
                      <a:pt x="62" y="1"/>
                    </a:lnTo>
                    <a:lnTo>
                      <a:pt x="57" y="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0" name="Freeform 77"/>
              <p:cNvSpPr>
                <a:spLocks/>
              </p:cNvSpPr>
              <p:nvPr/>
            </p:nvSpPr>
            <p:spPr bwMode="auto">
              <a:xfrm>
                <a:off x="5741988" y="3821113"/>
                <a:ext cx="114300" cy="211138"/>
              </a:xfrm>
              <a:custGeom>
                <a:avLst/>
                <a:gdLst>
                  <a:gd name="T0" fmla="*/ 2147483647 w 72"/>
                  <a:gd name="T1" fmla="*/ 2147483647 h 133"/>
                  <a:gd name="T2" fmla="*/ 2147483647 w 72"/>
                  <a:gd name="T3" fmla="*/ 2147483647 h 133"/>
                  <a:gd name="T4" fmla="*/ 2147483647 w 72"/>
                  <a:gd name="T5" fmla="*/ 2147483647 h 133"/>
                  <a:gd name="T6" fmla="*/ 2147483647 w 72"/>
                  <a:gd name="T7" fmla="*/ 2147483647 h 133"/>
                  <a:gd name="T8" fmla="*/ 2147483647 w 72"/>
                  <a:gd name="T9" fmla="*/ 2147483647 h 133"/>
                  <a:gd name="T10" fmla="*/ 2147483647 w 72"/>
                  <a:gd name="T11" fmla="*/ 2147483647 h 133"/>
                  <a:gd name="T12" fmla="*/ 2147483647 w 72"/>
                  <a:gd name="T13" fmla="*/ 2147483647 h 133"/>
                  <a:gd name="T14" fmla="*/ 2147483647 w 72"/>
                  <a:gd name="T15" fmla="*/ 2147483647 h 133"/>
                  <a:gd name="T16" fmla="*/ 2147483647 w 72"/>
                  <a:gd name="T17" fmla="*/ 2147483647 h 133"/>
                  <a:gd name="T18" fmla="*/ 2147483647 w 72"/>
                  <a:gd name="T19" fmla="*/ 2147483647 h 133"/>
                  <a:gd name="T20" fmla="*/ 2147483647 w 72"/>
                  <a:gd name="T21" fmla="*/ 0 h 133"/>
                  <a:gd name="T22" fmla="*/ 2147483647 w 72"/>
                  <a:gd name="T23" fmla="*/ 0 h 133"/>
                  <a:gd name="T24" fmla="*/ 2147483647 w 72"/>
                  <a:gd name="T25" fmla="*/ 2147483647 h 133"/>
                  <a:gd name="T26" fmla="*/ 2147483647 w 72"/>
                  <a:gd name="T27" fmla="*/ 2147483647 h 133"/>
                  <a:gd name="T28" fmla="*/ 2147483647 w 72"/>
                  <a:gd name="T29" fmla="*/ 2147483647 h 133"/>
                  <a:gd name="T30" fmla="*/ 2147483647 w 72"/>
                  <a:gd name="T31" fmla="*/ 2147483647 h 133"/>
                  <a:gd name="T32" fmla="*/ 2147483647 w 72"/>
                  <a:gd name="T33" fmla="*/ 2147483647 h 133"/>
                  <a:gd name="T34" fmla="*/ 2147483647 w 72"/>
                  <a:gd name="T35" fmla="*/ 2147483647 h 133"/>
                  <a:gd name="T36" fmla="*/ 2147483647 w 72"/>
                  <a:gd name="T37" fmla="*/ 2147483647 h 133"/>
                  <a:gd name="T38" fmla="*/ 0 w 72"/>
                  <a:gd name="T39" fmla="*/ 2147483647 h 133"/>
                  <a:gd name="T40" fmla="*/ 0 w 72"/>
                  <a:gd name="T41" fmla="*/ 2147483647 h 133"/>
                  <a:gd name="T42" fmla="*/ 0 w 72"/>
                  <a:gd name="T43" fmla="*/ 2147483647 h 133"/>
                  <a:gd name="T44" fmla="*/ 0 w 72"/>
                  <a:gd name="T45" fmla="*/ 2147483647 h 133"/>
                  <a:gd name="T46" fmla="*/ 2147483647 w 72"/>
                  <a:gd name="T47" fmla="*/ 2147483647 h 133"/>
                  <a:gd name="T48" fmla="*/ 2147483647 w 72"/>
                  <a:gd name="T49" fmla="*/ 2147483647 h 133"/>
                  <a:gd name="T50" fmla="*/ 2147483647 w 72"/>
                  <a:gd name="T51" fmla="*/ 2147483647 h 133"/>
                  <a:gd name="T52" fmla="*/ 2147483647 w 72"/>
                  <a:gd name="T53" fmla="*/ 2147483647 h 133"/>
                  <a:gd name="T54" fmla="*/ 2147483647 w 72"/>
                  <a:gd name="T55" fmla="*/ 2147483647 h 133"/>
                  <a:gd name="T56" fmla="*/ 2147483647 w 72"/>
                  <a:gd name="T57" fmla="*/ 2147483647 h 133"/>
                  <a:gd name="T58" fmla="*/ 2147483647 w 72"/>
                  <a:gd name="T59" fmla="*/ 2147483647 h 133"/>
                  <a:gd name="T60" fmla="*/ 2147483647 w 72"/>
                  <a:gd name="T61" fmla="*/ 2147483647 h 133"/>
                  <a:gd name="T62" fmla="*/ 2147483647 w 72"/>
                  <a:gd name="T63" fmla="*/ 2147483647 h 133"/>
                  <a:gd name="T64" fmla="*/ 2147483647 w 72"/>
                  <a:gd name="T65" fmla="*/ 2147483647 h 133"/>
                  <a:gd name="T66" fmla="*/ 2147483647 w 72"/>
                  <a:gd name="T67" fmla="*/ 2147483647 h 133"/>
                  <a:gd name="T68" fmla="*/ 2147483647 w 72"/>
                  <a:gd name="T69" fmla="*/ 2147483647 h 133"/>
                  <a:gd name="T70" fmla="*/ 2147483647 w 72"/>
                  <a:gd name="T71" fmla="*/ 2147483647 h 133"/>
                  <a:gd name="T72" fmla="*/ 2147483647 w 72"/>
                  <a:gd name="T73" fmla="*/ 2147483647 h 133"/>
                  <a:gd name="T74" fmla="*/ 2147483647 w 72"/>
                  <a:gd name="T75" fmla="*/ 2147483647 h 133"/>
                  <a:gd name="T76" fmla="*/ 2147483647 w 72"/>
                  <a:gd name="T77" fmla="*/ 2147483647 h 133"/>
                  <a:gd name="T78" fmla="*/ 2147483647 w 72"/>
                  <a:gd name="T79" fmla="*/ 2147483647 h 133"/>
                  <a:gd name="T80" fmla="*/ 2147483647 w 72"/>
                  <a:gd name="T81" fmla="*/ 2147483647 h 133"/>
                  <a:gd name="T82" fmla="*/ 2147483647 w 72"/>
                  <a:gd name="T83" fmla="*/ 2147483647 h 13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2"/>
                  <a:gd name="T127" fmla="*/ 0 h 133"/>
                  <a:gd name="T128" fmla="*/ 72 w 72"/>
                  <a:gd name="T129" fmla="*/ 133 h 133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2" h="133">
                    <a:moveTo>
                      <a:pt x="72" y="66"/>
                    </a:moveTo>
                    <a:lnTo>
                      <a:pt x="72" y="66"/>
                    </a:lnTo>
                    <a:lnTo>
                      <a:pt x="72" y="53"/>
                    </a:lnTo>
                    <a:lnTo>
                      <a:pt x="69" y="40"/>
                    </a:lnTo>
                    <a:lnTo>
                      <a:pt x="66" y="29"/>
                    </a:lnTo>
                    <a:lnTo>
                      <a:pt x="62" y="19"/>
                    </a:lnTo>
                    <a:lnTo>
                      <a:pt x="55" y="10"/>
                    </a:lnTo>
                    <a:lnTo>
                      <a:pt x="50" y="5"/>
                    </a:lnTo>
                    <a:lnTo>
                      <a:pt x="43" y="1"/>
                    </a:lnTo>
                    <a:lnTo>
                      <a:pt x="35" y="0"/>
                    </a:lnTo>
                    <a:lnTo>
                      <a:pt x="28" y="1"/>
                    </a:lnTo>
                    <a:lnTo>
                      <a:pt x="22" y="5"/>
                    </a:lnTo>
                    <a:lnTo>
                      <a:pt x="16" y="10"/>
                    </a:lnTo>
                    <a:lnTo>
                      <a:pt x="11" y="19"/>
                    </a:lnTo>
                    <a:lnTo>
                      <a:pt x="5" y="29"/>
                    </a:lnTo>
                    <a:lnTo>
                      <a:pt x="3" y="40"/>
                    </a:lnTo>
                    <a:lnTo>
                      <a:pt x="0" y="53"/>
                    </a:lnTo>
                    <a:lnTo>
                      <a:pt x="0" y="66"/>
                    </a:lnTo>
                    <a:lnTo>
                      <a:pt x="0" y="79"/>
                    </a:lnTo>
                    <a:lnTo>
                      <a:pt x="3" y="92"/>
                    </a:lnTo>
                    <a:lnTo>
                      <a:pt x="5" y="103"/>
                    </a:lnTo>
                    <a:lnTo>
                      <a:pt x="11" y="114"/>
                    </a:lnTo>
                    <a:lnTo>
                      <a:pt x="16" y="122"/>
                    </a:lnTo>
                    <a:lnTo>
                      <a:pt x="22" y="128"/>
                    </a:lnTo>
                    <a:lnTo>
                      <a:pt x="28" y="132"/>
                    </a:lnTo>
                    <a:lnTo>
                      <a:pt x="35" y="133"/>
                    </a:lnTo>
                    <a:lnTo>
                      <a:pt x="43" y="132"/>
                    </a:lnTo>
                    <a:lnTo>
                      <a:pt x="50" y="128"/>
                    </a:lnTo>
                    <a:lnTo>
                      <a:pt x="55" y="122"/>
                    </a:lnTo>
                    <a:lnTo>
                      <a:pt x="62" y="114"/>
                    </a:lnTo>
                    <a:lnTo>
                      <a:pt x="66" y="103"/>
                    </a:lnTo>
                    <a:lnTo>
                      <a:pt x="69" y="92"/>
                    </a:lnTo>
                    <a:lnTo>
                      <a:pt x="72" y="79"/>
                    </a:lnTo>
                    <a:lnTo>
                      <a:pt x="72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1" name="Freeform 78"/>
              <p:cNvSpPr>
                <a:spLocks/>
              </p:cNvSpPr>
              <p:nvPr/>
            </p:nvSpPr>
            <p:spPr bwMode="auto">
              <a:xfrm>
                <a:off x="5121275" y="3449638"/>
                <a:ext cx="806450" cy="527050"/>
              </a:xfrm>
              <a:custGeom>
                <a:avLst/>
                <a:gdLst>
                  <a:gd name="T0" fmla="*/ 2147483647 w 508"/>
                  <a:gd name="T1" fmla="*/ 2147483647 h 332"/>
                  <a:gd name="T2" fmla="*/ 0 w 508"/>
                  <a:gd name="T3" fmla="*/ 2147483647 h 332"/>
                  <a:gd name="T4" fmla="*/ 2147483647 w 508"/>
                  <a:gd name="T5" fmla="*/ 2147483647 h 332"/>
                  <a:gd name="T6" fmla="*/ 2147483647 w 508"/>
                  <a:gd name="T7" fmla="*/ 2147483647 h 332"/>
                  <a:gd name="T8" fmla="*/ 2147483647 w 508"/>
                  <a:gd name="T9" fmla="*/ 2147483647 h 332"/>
                  <a:gd name="T10" fmla="*/ 2147483647 w 508"/>
                  <a:gd name="T11" fmla="*/ 2147483647 h 332"/>
                  <a:gd name="T12" fmla="*/ 2147483647 w 508"/>
                  <a:gd name="T13" fmla="*/ 2147483647 h 332"/>
                  <a:gd name="T14" fmla="*/ 2147483647 w 508"/>
                  <a:gd name="T15" fmla="*/ 2147483647 h 332"/>
                  <a:gd name="T16" fmla="*/ 2147483647 w 508"/>
                  <a:gd name="T17" fmla="*/ 2147483647 h 332"/>
                  <a:gd name="T18" fmla="*/ 2147483647 w 508"/>
                  <a:gd name="T19" fmla="*/ 2147483647 h 332"/>
                  <a:gd name="T20" fmla="*/ 2147483647 w 508"/>
                  <a:gd name="T21" fmla="*/ 2147483647 h 332"/>
                  <a:gd name="T22" fmla="*/ 2147483647 w 508"/>
                  <a:gd name="T23" fmla="*/ 2147483647 h 332"/>
                  <a:gd name="T24" fmla="*/ 2147483647 w 508"/>
                  <a:gd name="T25" fmla="*/ 2147483647 h 332"/>
                  <a:gd name="T26" fmla="*/ 2147483647 w 508"/>
                  <a:gd name="T27" fmla="*/ 2147483647 h 332"/>
                  <a:gd name="T28" fmla="*/ 2147483647 w 508"/>
                  <a:gd name="T29" fmla="*/ 2147483647 h 332"/>
                  <a:gd name="T30" fmla="*/ 2147483647 w 508"/>
                  <a:gd name="T31" fmla="*/ 2147483647 h 332"/>
                  <a:gd name="T32" fmla="*/ 2147483647 w 508"/>
                  <a:gd name="T33" fmla="*/ 2147483647 h 332"/>
                  <a:gd name="T34" fmla="*/ 2147483647 w 508"/>
                  <a:gd name="T35" fmla="*/ 2147483647 h 332"/>
                  <a:gd name="T36" fmla="*/ 2147483647 w 508"/>
                  <a:gd name="T37" fmla="*/ 2147483647 h 332"/>
                  <a:gd name="T38" fmla="*/ 2147483647 w 508"/>
                  <a:gd name="T39" fmla="*/ 2147483647 h 332"/>
                  <a:gd name="T40" fmla="*/ 2147483647 w 508"/>
                  <a:gd name="T41" fmla="*/ 2147483647 h 332"/>
                  <a:gd name="T42" fmla="*/ 2147483647 w 508"/>
                  <a:gd name="T43" fmla="*/ 2147483647 h 332"/>
                  <a:gd name="T44" fmla="*/ 2147483647 w 508"/>
                  <a:gd name="T45" fmla="*/ 2147483647 h 332"/>
                  <a:gd name="T46" fmla="*/ 2147483647 w 508"/>
                  <a:gd name="T47" fmla="*/ 2147483647 h 332"/>
                  <a:gd name="T48" fmla="*/ 2147483647 w 508"/>
                  <a:gd name="T49" fmla="*/ 2147483647 h 332"/>
                  <a:gd name="T50" fmla="*/ 2147483647 w 508"/>
                  <a:gd name="T51" fmla="*/ 2147483647 h 332"/>
                  <a:gd name="T52" fmla="*/ 2147483647 w 508"/>
                  <a:gd name="T53" fmla="*/ 2147483647 h 332"/>
                  <a:gd name="T54" fmla="*/ 2147483647 w 508"/>
                  <a:gd name="T55" fmla="*/ 2147483647 h 332"/>
                  <a:gd name="T56" fmla="*/ 2147483647 w 508"/>
                  <a:gd name="T57" fmla="*/ 2147483647 h 332"/>
                  <a:gd name="T58" fmla="*/ 2147483647 w 508"/>
                  <a:gd name="T59" fmla="*/ 2147483647 h 332"/>
                  <a:gd name="T60" fmla="*/ 2147483647 w 508"/>
                  <a:gd name="T61" fmla="*/ 2147483647 h 332"/>
                  <a:gd name="T62" fmla="*/ 2147483647 w 508"/>
                  <a:gd name="T63" fmla="*/ 2147483647 h 332"/>
                  <a:gd name="T64" fmla="*/ 2147483647 w 508"/>
                  <a:gd name="T65" fmla="*/ 2147483647 h 332"/>
                  <a:gd name="T66" fmla="*/ 2147483647 w 508"/>
                  <a:gd name="T67" fmla="*/ 2147483647 h 332"/>
                  <a:gd name="T68" fmla="*/ 2147483647 w 508"/>
                  <a:gd name="T69" fmla="*/ 2147483647 h 332"/>
                  <a:gd name="T70" fmla="*/ 2147483647 w 508"/>
                  <a:gd name="T71" fmla="*/ 2147483647 h 332"/>
                  <a:gd name="T72" fmla="*/ 2147483647 w 508"/>
                  <a:gd name="T73" fmla="*/ 2147483647 h 332"/>
                  <a:gd name="T74" fmla="*/ 2147483647 w 508"/>
                  <a:gd name="T75" fmla="*/ 2147483647 h 332"/>
                  <a:gd name="T76" fmla="*/ 2147483647 w 508"/>
                  <a:gd name="T77" fmla="*/ 2147483647 h 332"/>
                  <a:gd name="T78" fmla="*/ 2147483647 w 508"/>
                  <a:gd name="T79" fmla="*/ 2147483647 h 332"/>
                  <a:gd name="T80" fmla="*/ 2147483647 w 508"/>
                  <a:gd name="T81" fmla="*/ 2147483647 h 332"/>
                  <a:gd name="T82" fmla="*/ 2147483647 w 508"/>
                  <a:gd name="T83" fmla="*/ 2147483647 h 332"/>
                  <a:gd name="T84" fmla="*/ 2147483647 w 508"/>
                  <a:gd name="T85" fmla="*/ 2147483647 h 332"/>
                  <a:gd name="T86" fmla="*/ 2147483647 w 508"/>
                  <a:gd name="T87" fmla="*/ 2147483647 h 332"/>
                  <a:gd name="T88" fmla="*/ 2147483647 w 508"/>
                  <a:gd name="T89" fmla="*/ 2147483647 h 332"/>
                  <a:gd name="T90" fmla="*/ 2147483647 w 508"/>
                  <a:gd name="T91" fmla="*/ 0 h 332"/>
                  <a:gd name="T92" fmla="*/ 2147483647 w 508"/>
                  <a:gd name="T93" fmla="*/ 2147483647 h 332"/>
                  <a:gd name="T94" fmla="*/ 2147483647 w 508"/>
                  <a:gd name="T95" fmla="*/ 2147483647 h 332"/>
                  <a:gd name="T96" fmla="*/ 2147483647 w 508"/>
                  <a:gd name="T97" fmla="*/ 2147483647 h 332"/>
                  <a:gd name="T98" fmla="*/ 2147483647 w 508"/>
                  <a:gd name="T99" fmla="*/ 2147483647 h 332"/>
                  <a:gd name="T100" fmla="*/ 2147483647 w 508"/>
                  <a:gd name="T101" fmla="*/ 2147483647 h 332"/>
                  <a:gd name="T102" fmla="*/ 2147483647 w 508"/>
                  <a:gd name="T103" fmla="*/ 2147483647 h 332"/>
                  <a:gd name="T104" fmla="*/ 2147483647 w 508"/>
                  <a:gd name="T105" fmla="*/ 2147483647 h 332"/>
                  <a:gd name="T106" fmla="*/ 2147483647 w 508"/>
                  <a:gd name="T107" fmla="*/ 2147483647 h 332"/>
                  <a:gd name="T108" fmla="*/ 2147483647 w 508"/>
                  <a:gd name="T109" fmla="*/ 2147483647 h 332"/>
                  <a:gd name="T110" fmla="*/ 2147483647 w 508"/>
                  <a:gd name="T111" fmla="*/ 2147483647 h 332"/>
                  <a:gd name="T112" fmla="*/ 2147483647 w 508"/>
                  <a:gd name="T113" fmla="*/ 2147483647 h 332"/>
                  <a:gd name="T114" fmla="*/ 2147483647 w 508"/>
                  <a:gd name="T115" fmla="*/ 2147483647 h 332"/>
                  <a:gd name="T116" fmla="*/ 2147483647 w 508"/>
                  <a:gd name="T117" fmla="*/ 2147483647 h 332"/>
                  <a:gd name="T118" fmla="*/ 2147483647 w 508"/>
                  <a:gd name="T119" fmla="*/ 2147483647 h 332"/>
                  <a:gd name="T120" fmla="*/ 2147483647 w 508"/>
                  <a:gd name="T121" fmla="*/ 2147483647 h 332"/>
                  <a:gd name="T122" fmla="*/ 2147483647 w 508"/>
                  <a:gd name="T123" fmla="*/ 2147483647 h 33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508"/>
                  <a:gd name="T187" fmla="*/ 0 h 332"/>
                  <a:gd name="T188" fmla="*/ 508 w 508"/>
                  <a:gd name="T189" fmla="*/ 332 h 33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508" h="332">
                    <a:moveTo>
                      <a:pt x="7" y="239"/>
                    </a:moveTo>
                    <a:lnTo>
                      <a:pt x="7" y="239"/>
                    </a:lnTo>
                    <a:lnTo>
                      <a:pt x="3" y="259"/>
                    </a:lnTo>
                    <a:lnTo>
                      <a:pt x="0" y="287"/>
                    </a:lnTo>
                    <a:lnTo>
                      <a:pt x="31" y="290"/>
                    </a:lnTo>
                    <a:lnTo>
                      <a:pt x="35" y="277"/>
                    </a:lnTo>
                    <a:lnTo>
                      <a:pt x="38" y="263"/>
                    </a:lnTo>
                    <a:lnTo>
                      <a:pt x="43" y="252"/>
                    </a:lnTo>
                    <a:lnTo>
                      <a:pt x="49" y="242"/>
                    </a:lnTo>
                    <a:lnTo>
                      <a:pt x="59" y="229"/>
                    </a:lnTo>
                    <a:lnTo>
                      <a:pt x="65" y="223"/>
                    </a:lnTo>
                    <a:lnTo>
                      <a:pt x="70" y="219"/>
                    </a:lnTo>
                    <a:lnTo>
                      <a:pt x="76" y="215"/>
                    </a:lnTo>
                    <a:lnTo>
                      <a:pt x="82" y="213"/>
                    </a:lnTo>
                    <a:lnTo>
                      <a:pt x="89" y="211"/>
                    </a:lnTo>
                    <a:lnTo>
                      <a:pt x="96" y="211"/>
                    </a:lnTo>
                    <a:lnTo>
                      <a:pt x="103" y="211"/>
                    </a:lnTo>
                    <a:lnTo>
                      <a:pt x="109" y="212"/>
                    </a:lnTo>
                    <a:lnTo>
                      <a:pt x="115" y="214"/>
                    </a:lnTo>
                    <a:lnTo>
                      <a:pt x="121" y="218"/>
                    </a:lnTo>
                    <a:lnTo>
                      <a:pt x="127" y="221"/>
                    </a:lnTo>
                    <a:lnTo>
                      <a:pt x="132" y="226"/>
                    </a:lnTo>
                    <a:lnTo>
                      <a:pt x="138" y="232"/>
                    </a:lnTo>
                    <a:lnTo>
                      <a:pt x="143" y="239"/>
                    </a:lnTo>
                    <a:lnTo>
                      <a:pt x="148" y="248"/>
                    </a:lnTo>
                    <a:lnTo>
                      <a:pt x="154" y="258"/>
                    </a:lnTo>
                    <a:lnTo>
                      <a:pt x="158" y="268"/>
                    </a:lnTo>
                    <a:lnTo>
                      <a:pt x="161" y="279"/>
                    </a:lnTo>
                    <a:lnTo>
                      <a:pt x="166" y="304"/>
                    </a:lnTo>
                    <a:lnTo>
                      <a:pt x="169" y="332"/>
                    </a:lnTo>
                    <a:lnTo>
                      <a:pt x="197" y="332"/>
                    </a:lnTo>
                    <a:lnTo>
                      <a:pt x="194" y="293"/>
                    </a:lnTo>
                    <a:lnTo>
                      <a:pt x="192" y="251"/>
                    </a:lnTo>
                    <a:lnTo>
                      <a:pt x="189" y="156"/>
                    </a:lnTo>
                    <a:lnTo>
                      <a:pt x="189" y="143"/>
                    </a:lnTo>
                    <a:lnTo>
                      <a:pt x="190" y="125"/>
                    </a:lnTo>
                    <a:lnTo>
                      <a:pt x="192" y="108"/>
                    </a:lnTo>
                    <a:lnTo>
                      <a:pt x="194" y="95"/>
                    </a:lnTo>
                    <a:lnTo>
                      <a:pt x="197" y="82"/>
                    </a:lnTo>
                    <a:lnTo>
                      <a:pt x="200" y="71"/>
                    </a:lnTo>
                    <a:lnTo>
                      <a:pt x="205" y="62"/>
                    </a:lnTo>
                    <a:lnTo>
                      <a:pt x="210" y="54"/>
                    </a:lnTo>
                    <a:lnTo>
                      <a:pt x="216" y="48"/>
                    </a:lnTo>
                    <a:lnTo>
                      <a:pt x="228" y="42"/>
                    </a:lnTo>
                    <a:lnTo>
                      <a:pt x="243" y="36"/>
                    </a:lnTo>
                    <a:lnTo>
                      <a:pt x="262" y="30"/>
                    </a:lnTo>
                    <a:lnTo>
                      <a:pt x="285" y="27"/>
                    </a:lnTo>
                    <a:lnTo>
                      <a:pt x="305" y="24"/>
                    </a:lnTo>
                    <a:lnTo>
                      <a:pt x="324" y="23"/>
                    </a:lnTo>
                    <a:lnTo>
                      <a:pt x="341" y="23"/>
                    </a:lnTo>
                    <a:lnTo>
                      <a:pt x="357" y="24"/>
                    </a:lnTo>
                    <a:lnTo>
                      <a:pt x="357" y="332"/>
                    </a:lnTo>
                    <a:lnTo>
                      <a:pt x="378" y="332"/>
                    </a:lnTo>
                    <a:lnTo>
                      <a:pt x="378" y="306"/>
                    </a:lnTo>
                    <a:lnTo>
                      <a:pt x="379" y="282"/>
                    </a:lnTo>
                    <a:lnTo>
                      <a:pt x="383" y="261"/>
                    </a:lnTo>
                    <a:lnTo>
                      <a:pt x="390" y="243"/>
                    </a:lnTo>
                    <a:lnTo>
                      <a:pt x="396" y="231"/>
                    </a:lnTo>
                    <a:lnTo>
                      <a:pt x="400" y="225"/>
                    </a:lnTo>
                    <a:lnTo>
                      <a:pt x="405" y="221"/>
                    </a:lnTo>
                    <a:lnTo>
                      <a:pt x="410" y="219"/>
                    </a:lnTo>
                    <a:lnTo>
                      <a:pt x="414" y="216"/>
                    </a:lnTo>
                    <a:lnTo>
                      <a:pt x="419" y="215"/>
                    </a:lnTo>
                    <a:lnTo>
                      <a:pt x="425" y="214"/>
                    </a:lnTo>
                    <a:lnTo>
                      <a:pt x="430" y="215"/>
                    </a:lnTo>
                    <a:lnTo>
                      <a:pt x="434" y="216"/>
                    </a:lnTo>
                    <a:lnTo>
                      <a:pt x="440" y="219"/>
                    </a:lnTo>
                    <a:lnTo>
                      <a:pt x="445" y="222"/>
                    </a:lnTo>
                    <a:lnTo>
                      <a:pt x="453" y="231"/>
                    </a:lnTo>
                    <a:lnTo>
                      <a:pt x="463" y="243"/>
                    </a:lnTo>
                    <a:lnTo>
                      <a:pt x="471" y="261"/>
                    </a:lnTo>
                    <a:lnTo>
                      <a:pt x="476" y="280"/>
                    </a:lnTo>
                    <a:lnTo>
                      <a:pt x="481" y="302"/>
                    </a:lnTo>
                    <a:lnTo>
                      <a:pt x="484" y="327"/>
                    </a:lnTo>
                    <a:lnTo>
                      <a:pt x="508" y="308"/>
                    </a:lnTo>
                    <a:lnTo>
                      <a:pt x="508" y="156"/>
                    </a:lnTo>
                    <a:lnTo>
                      <a:pt x="388" y="1"/>
                    </a:lnTo>
                    <a:lnTo>
                      <a:pt x="388" y="0"/>
                    </a:lnTo>
                    <a:lnTo>
                      <a:pt x="316" y="6"/>
                    </a:lnTo>
                    <a:lnTo>
                      <a:pt x="286" y="9"/>
                    </a:lnTo>
                    <a:lnTo>
                      <a:pt x="260" y="13"/>
                    </a:lnTo>
                    <a:lnTo>
                      <a:pt x="237" y="17"/>
                    </a:lnTo>
                    <a:lnTo>
                      <a:pt x="220" y="22"/>
                    </a:lnTo>
                    <a:lnTo>
                      <a:pt x="206" y="26"/>
                    </a:lnTo>
                    <a:lnTo>
                      <a:pt x="197" y="30"/>
                    </a:lnTo>
                    <a:lnTo>
                      <a:pt x="190" y="36"/>
                    </a:lnTo>
                    <a:lnTo>
                      <a:pt x="185" y="45"/>
                    </a:lnTo>
                    <a:lnTo>
                      <a:pt x="181" y="56"/>
                    </a:lnTo>
                    <a:lnTo>
                      <a:pt x="177" y="71"/>
                    </a:lnTo>
                    <a:lnTo>
                      <a:pt x="173" y="87"/>
                    </a:lnTo>
                    <a:lnTo>
                      <a:pt x="170" y="107"/>
                    </a:lnTo>
                    <a:lnTo>
                      <a:pt x="167" y="130"/>
                    </a:lnTo>
                    <a:lnTo>
                      <a:pt x="166" y="155"/>
                    </a:lnTo>
                    <a:lnTo>
                      <a:pt x="139" y="156"/>
                    </a:lnTo>
                    <a:lnTo>
                      <a:pt x="115" y="159"/>
                    </a:lnTo>
                    <a:lnTo>
                      <a:pt x="94" y="162"/>
                    </a:lnTo>
                    <a:lnTo>
                      <a:pt x="78" y="164"/>
                    </a:lnTo>
                    <a:lnTo>
                      <a:pt x="63" y="169"/>
                    </a:lnTo>
                    <a:lnTo>
                      <a:pt x="50" y="174"/>
                    </a:lnTo>
                    <a:lnTo>
                      <a:pt x="39" y="181"/>
                    </a:lnTo>
                    <a:lnTo>
                      <a:pt x="30" y="189"/>
                    </a:lnTo>
                    <a:lnTo>
                      <a:pt x="22" y="199"/>
                    </a:lnTo>
                    <a:lnTo>
                      <a:pt x="16" y="210"/>
                    </a:lnTo>
                    <a:lnTo>
                      <a:pt x="11" y="223"/>
                    </a:lnTo>
                    <a:lnTo>
                      <a:pt x="7" y="239"/>
                    </a:lnTo>
                    <a:close/>
                  </a:path>
                </a:pathLst>
              </a:custGeom>
              <a:solidFill>
                <a:srgbClr val="657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2" name="Freeform 79"/>
              <p:cNvSpPr>
                <a:spLocks/>
              </p:cNvSpPr>
              <p:nvPr/>
            </p:nvSpPr>
            <p:spPr bwMode="auto">
              <a:xfrm>
                <a:off x="5048250" y="3486150"/>
                <a:ext cx="336550" cy="195263"/>
              </a:xfrm>
              <a:custGeom>
                <a:avLst/>
                <a:gdLst>
                  <a:gd name="T0" fmla="*/ 2147483647 w 212"/>
                  <a:gd name="T1" fmla="*/ 2147483647 h 123"/>
                  <a:gd name="T2" fmla="*/ 2147483647 w 212"/>
                  <a:gd name="T3" fmla="*/ 2147483647 h 123"/>
                  <a:gd name="T4" fmla="*/ 2147483647 w 212"/>
                  <a:gd name="T5" fmla="*/ 0 h 123"/>
                  <a:gd name="T6" fmla="*/ 0 w 212"/>
                  <a:gd name="T7" fmla="*/ 2147483647 h 123"/>
                  <a:gd name="T8" fmla="*/ 2147483647 w 212"/>
                  <a:gd name="T9" fmla="*/ 2147483647 h 123"/>
                  <a:gd name="T10" fmla="*/ 2147483647 w 212"/>
                  <a:gd name="T11" fmla="*/ 2147483647 h 1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2"/>
                  <a:gd name="T19" fmla="*/ 0 h 123"/>
                  <a:gd name="T20" fmla="*/ 212 w 212"/>
                  <a:gd name="T21" fmla="*/ 123 h 1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2" h="123">
                    <a:moveTo>
                      <a:pt x="192" y="123"/>
                    </a:moveTo>
                    <a:lnTo>
                      <a:pt x="212" y="12"/>
                    </a:lnTo>
                    <a:lnTo>
                      <a:pt x="50" y="0"/>
                    </a:lnTo>
                    <a:lnTo>
                      <a:pt x="0" y="107"/>
                    </a:lnTo>
                    <a:lnTo>
                      <a:pt x="192" y="123"/>
                    </a:lnTo>
                    <a:close/>
                  </a:path>
                </a:pathLst>
              </a:custGeom>
              <a:solidFill>
                <a:srgbClr val="D5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3" name="Freeform 80"/>
              <p:cNvSpPr>
                <a:spLocks/>
              </p:cNvSpPr>
              <p:nvPr/>
            </p:nvSpPr>
            <p:spPr bwMode="auto">
              <a:xfrm>
                <a:off x="5421313" y="3486150"/>
                <a:ext cx="266700" cy="211138"/>
              </a:xfrm>
              <a:custGeom>
                <a:avLst/>
                <a:gdLst>
                  <a:gd name="T0" fmla="*/ 0 w 168"/>
                  <a:gd name="T1" fmla="*/ 2147483647 h 133"/>
                  <a:gd name="T2" fmla="*/ 0 w 168"/>
                  <a:gd name="T3" fmla="*/ 2147483647 h 133"/>
                  <a:gd name="T4" fmla="*/ 2147483647 w 168"/>
                  <a:gd name="T5" fmla="*/ 2147483647 h 133"/>
                  <a:gd name="T6" fmla="*/ 2147483647 w 168"/>
                  <a:gd name="T7" fmla="*/ 2147483647 h 133"/>
                  <a:gd name="T8" fmla="*/ 2147483647 w 168"/>
                  <a:gd name="T9" fmla="*/ 2147483647 h 133"/>
                  <a:gd name="T10" fmla="*/ 2147483647 w 168"/>
                  <a:gd name="T11" fmla="*/ 0 h 133"/>
                  <a:gd name="T12" fmla="*/ 2147483647 w 168"/>
                  <a:gd name="T13" fmla="*/ 0 h 133"/>
                  <a:gd name="T14" fmla="*/ 2147483647 w 168"/>
                  <a:gd name="T15" fmla="*/ 2147483647 h 133"/>
                  <a:gd name="T16" fmla="*/ 2147483647 w 168"/>
                  <a:gd name="T17" fmla="*/ 2147483647 h 133"/>
                  <a:gd name="T18" fmla="*/ 2147483647 w 168"/>
                  <a:gd name="T19" fmla="*/ 2147483647 h 133"/>
                  <a:gd name="T20" fmla="*/ 2147483647 w 168"/>
                  <a:gd name="T21" fmla="*/ 2147483647 h 133"/>
                  <a:gd name="T22" fmla="*/ 2147483647 w 168"/>
                  <a:gd name="T23" fmla="*/ 2147483647 h 133"/>
                  <a:gd name="T24" fmla="*/ 2147483647 w 168"/>
                  <a:gd name="T25" fmla="*/ 2147483647 h 133"/>
                  <a:gd name="T26" fmla="*/ 2147483647 w 168"/>
                  <a:gd name="T27" fmla="*/ 2147483647 h 133"/>
                  <a:gd name="T28" fmla="*/ 2147483647 w 168"/>
                  <a:gd name="T29" fmla="*/ 2147483647 h 133"/>
                  <a:gd name="T30" fmla="*/ 2147483647 w 168"/>
                  <a:gd name="T31" fmla="*/ 2147483647 h 133"/>
                  <a:gd name="T32" fmla="*/ 2147483647 w 168"/>
                  <a:gd name="T33" fmla="*/ 2147483647 h 133"/>
                  <a:gd name="T34" fmla="*/ 2147483647 w 168"/>
                  <a:gd name="T35" fmla="*/ 2147483647 h 133"/>
                  <a:gd name="T36" fmla="*/ 2147483647 w 168"/>
                  <a:gd name="T37" fmla="*/ 2147483647 h 133"/>
                  <a:gd name="T38" fmla="*/ 2147483647 w 168"/>
                  <a:gd name="T39" fmla="*/ 2147483647 h 133"/>
                  <a:gd name="T40" fmla="*/ 2147483647 w 168"/>
                  <a:gd name="T41" fmla="*/ 2147483647 h 133"/>
                  <a:gd name="T42" fmla="*/ 2147483647 w 168"/>
                  <a:gd name="T43" fmla="*/ 2147483647 h 133"/>
                  <a:gd name="T44" fmla="*/ 0 w 168"/>
                  <a:gd name="T45" fmla="*/ 2147483647 h 133"/>
                  <a:gd name="T46" fmla="*/ 0 w 168"/>
                  <a:gd name="T47" fmla="*/ 2147483647 h 13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68"/>
                  <a:gd name="T73" fmla="*/ 0 h 133"/>
                  <a:gd name="T74" fmla="*/ 168 w 168"/>
                  <a:gd name="T75" fmla="*/ 133 h 13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68" h="133">
                    <a:moveTo>
                      <a:pt x="0" y="120"/>
                    </a:moveTo>
                    <a:lnTo>
                      <a:pt x="0" y="133"/>
                    </a:lnTo>
                    <a:lnTo>
                      <a:pt x="168" y="127"/>
                    </a:lnTo>
                    <a:lnTo>
                      <a:pt x="168" y="1"/>
                    </a:lnTo>
                    <a:lnTo>
                      <a:pt x="152" y="0"/>
                    </a:lnTo>
                    <a:lnTo>
                      <a:pt x="135" y="0"/>
                    </a:lnTo>
                    <a:lnTo>
                      <a:pt x="116" y="1"/>
                    </a:lnTo>
                    <a:lnTo>
                      <a:pt x="96" y="4"/>
                    </a:lnTo>
                    <a:lnTo>
                      <a:pt x="73" y="7"/>
                    </a:lnTo>
                    <a:lnTo>
                      <a:pt x="54" y="13"/>
                    </a:lnTo>
                    <a:lnTo>
                      <a:pt x="39" y="19"/>
                    </a:lnTo>
                    <a:lnTo>
                      <a:pt x="27" y="25"/>
                    </a:lnTo>
                    <a:lnTo>
                      <a:pt x="21" y="31"/>
                    </a:lnTo>
                    <a:lnTo>
                      <a:pt x="16" y="39"/>
                    </a:lnTo>
                    <a:lnTo>
                      <a:pt x="11" y="48"/>
                    </a:lnTo>
                    <a:lnTo>
                      <a:pt x="8" y="59"/>
                    </a:lnTo>
                    <a:lnTo>
                      <a:pt x="5" y="72"/>
                    </a:lnTo>
                    <a:lnTo>
                      <a:pt x="3" y="85"/>
                    </a:lnTo>
                    <a:lnTo>
                      <a:pt x="1" y="102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D5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4" name="Freeform 81"/>
              <p:cNvSpPr>
                <a:spLocks/>
              </p:cNvSpPr>
              <p:nvPr/>
            </p:nvSpPr>
            <p:spPr bwMode="auto">
              <a:xfrm>
                <a:off x="4864100" y="3786188"/>
                <a:ext cx="158750" cy="123825"/>
              </a:xfrm>
              <a:custGeom>
                <a:avLst/>
                <a:gdLst>
                  <a:gd name="T0" fmla="*/ 2147483647 w 100"/>
                  <a:gd name="T1" fmla="*/ 0 h 78"/>
                  <a:gd name="T2" fmla="*/ 0 w 100"/>
                  <a:gd name="T3" fmla="*/ 2147483647 h 78"/>
                  <a:gd name="T4" fmla="*/ 2147483647 w 100"/>
                  <a:gd name="T5" fmla="*/ 2147483647 h 78"/>
                  <a:gd name="T6" fmla="*/ 2147483647 w 100"/>
                  <a:gd name="T7" fmla="*/ 2147483647 h 78"/>
                  <a:gd name="T8" fmla="*/ 2147483647 w 100"/>
                  <a:gd name="T9" fmla="*/ 0 h 78"/>
                  <a:gd name="T10" fmla="*/ 2147483647 w 100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"/>
                  <a:gd name="T19" fmla="*/ 0 h 78"/>
                  <a:gd name="T20" fmla="*/ 100 w 100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" h="78">
                    <a:moveTo>
                      <a:pt x="10" y="0"/>
                    </a:moveTo>
                    <a:lnTo>
                      <a:pt x="0" y="62"/>
                    </a:lnTo>
                    <a:lnTo>
                      <a:pt x="100" y="78"/>
                    </a:lnTo>
                    <a:lnTo>
                      <a:pt x="84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93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5" name="Freeform 82"/>
              <p:cNvSpPr>
                <a:spLocks/>
              </p:cNvSpPr>
              <p:nvPr/>
            </p:nvSpPr>
            <p:spPr bwMode="auto">
              <a:xfrm>
                <a:off x="4897438" y="3786188"/>
                <a:ext cx="42863" cy="109538"/>
              </a:xfrm>
              <a:custGeom>
                <a:avLst/>
                <a:gdLst>
                  <a:gd name="T0" fmla="*/ 2147483647 w 27"/>
                  <a:gd name="T1" fmla="*/ 2147483647 h 69"/>
                  <a:gd name="T2" fmla="*/ 2147483647 w 27"/>
                  <a:gd name="T3" fmla="*/ 0 h 69"/>
                  <a:gd name="T4" fmla="*/ 0 w 27"/>
                  <a:gd name="T5" fmla="*/ 2147483647 h 69"/>
                  <a:gd name="T6" fmla="*/ 2147483647 w 27"/>
                  <a:gd name="T7" fmla="*/ 2147483647 h 69"/>
                  <a:gd name="T8" fmla="*/ 2147483647 w 27"/>
                  <a:gd name="T9" fmla="*/ 2147483647 h 69"/>
                  <a:gd name="T10" fmla="*/ 2147483647 w 27"/>
                  <a:gd name="T11" fmla="*/ 2147483647 h 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69"/>
                  <a:gd name="T20" fmla="*/ 27 w 27"/>
                  <a:gd name="T21" fmla="*/ 69 h 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69">
                    <a:moveTo>
                      <a:pt x="27" y="1"/>
                    </a:moveTo>
                    <a:lnTo>
                      <a:pt x="8" y="0"/>
                    </a:lnTo>
                    <a:lnTo>
                      <a:pt x="0" y="66"/>
                    </a:lnTo>
                    <a:lnTo>
                      <a:pt x="21" y="69"/>
                    </a:lnTo>
                    <a:lnTo>
                      <a:pt x="27" y="1"/>
                    </a:lnTo>
                    <a:close/>
                  </a:path>
                </a:pathLst>
              </a:custGeom>
              <a:solidFill>
                <a:srgbClr val="5D41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6" name="Freeform 83"/>
              <p:cNvSpPr>
                <a:spLocks/>
              </p:cNvSpPr>
              <p:nvPr/>
            </p:nvSpPr>
            <p:spPr bwMode="auto">
              <a:xfrm>
                <a:off x="4967288" y="3789363"/>
                <a:ext cx="55563" cy="120650"/>
              </a:xfrm>
              <a:custGeom>
                <a:avLst/>
                <a:gdLst>
                  <a:gd name="T0" fmla="*/ 2147483647 w 35"/>
                  <a:gd name="T1" fmla="*/ 0 h 76"/>
                  <a:gd name="T2" fmla="*/ 0 w 35"/>
                  <a:gd name="T3" fmla="*/ 0 h 76"/>
                  <a:gd name="T4" fmla="*/ 2147483647 w 35"/>
                  <a:gd name="T5" fmla="*/ 2147483647 h 76"/>
                  <a:gd name="T6" fmla="*/ 2147483647 w 35"/>
                  <a:gd name="T7" fmla="*/ 2147483647 h 76"/>
                  <a:gd name="T8" fmla="*/ 2147483647 w 35"/>
                  <a:gd name="T9" fmla="*/ 0 h 76"/>
                  <a:gd name="T10" fmla="*/ 2147483647 w 35"/>
                  <a:gd name="T11" fmla="*/ 0 h 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76"/>
                  <a:gd name="T20" fmla="*/ 35 w 35"/>
                  <a:gd name="T21" fmla="*/ 76 h 7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76">
                    <a:moveTo>
                      <a:pt x="19" y="0"/>
                    </a:moveTo>
                    <a:lnTo>
                      <a:pt x="0" y="0"/>
                    </a:lnTo>
                    <a:lnTo>
                      <a:pt x="5" y="72"/>
                    </a:lnTo>
                    <a:lnTo>
                      <a:pt x="35" y="76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5D41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7" name="Freeform 84"/>
              <p:cNvSpPr>
                <a:spLocks/>
              </p:cNvSpPr>
              <p:nvPr/>
            </p:nvSpPr>
            <p:spPr bwMode="auto">
              <a:xfrm>
                <a:off x="4746625" y="3868738"/>
                <a:ext cx="423863" cy="100013"/>
              </a:xfrm>
              <a:custGeom>
                <a:avLst/>
                <a:gdLst>
                  <a:gd name="T0" fmla="*/ 0 w 267"/>
                  <a:gd name="T1" fmla="*/ 0 h 63"/>
                  <a:gd name="T2" fmla="*/ 0 w 267"/>
                  <a:gd name="T3" fmla="*/ 0 h 63"/>
                  <a:gd name="T4" fmla="*/ 2147483647 w 267"/>
                  <a:gd name="T5" fmla="*/ 2147483647 h 63"/>
                  <a:gd name="T6" fmla="*/ 2147483647 w 267"/>
                  <a:gd name="T7" fmla="*/ 2147483647 h 63"/>
                  <a:gd name="T8" fmla="*/ 2147483647 w 267"/>
                  <a:gd name="T9" fmla="*/ 2147483647 h 63"/>
                  <a:gd name="T10" fmla="*/ 2147483647 w 267"/>
                  <a:gd name="T11" fmla="*/ 2147483647 h 63"/>
                  <a:gd name="T12" fmla="*/ 2147483647 w 267"/>
                  <a:gd name="T13" fmla="*/ 2147483647 h 63"/>
                  <a:gd name="T14" fmla="*/ 2147483647 w 267"/>
                  <a:gd name="T15" fmla="*/ 2147483647 h 63"/>
                  <a:gd name="T16" fmla="*/ 2147483647 w 267"/>
                  <a:gd name="T17" fmla="*/ 2147483647 h 63"/>
                  <a:gd name="T18" fmla="*/ 2147483647 w 267"/>
                  <a:gd name="T19" fmla="*/ 2147483647 h 63"/>
                  <a:gd name="T20" fmla="*/ 0 w 267"/>
                  <a:gd name="T21" fmla="*/ 0 h 6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7"/>
                  <a:gd name="T34" fmla="*/ 0 h 63"/>
                  <a:gd name="T35" fmla="*/ 267 w 267"/>
                  <a:gd name="T36" fmla="*/ 63 h 6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7" h="63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16"/>
                    </a:lnTo>
                    <a:lnTo>
                      <a:pt x="7" y="25"/>
                    </a:lnTo>
                    <a:lnTo>
                      <a:pt x="10" y="35"/>
                    </a:lnTo>
                    <a:lnTo>
                      <a:pt x="264" y="63"/>
                    </a:lnTo>
                    <a:lnTo>
                      <a:pt x="266" y="44"/>
                    </a:lnTo>
                    <a:lnTo>
                      <a:pt x="267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18B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8" name="Freeform 85"/>
              <p:cNvSpPr>
                <a:spLocks/>
              </p:cNvSpPr>
              <p:nvPr/>
            </p:nvSpPr>
            <p:spPr bwMode="auto">
              <a:xfrm>
                <a:off x="4851400" y="3898900"/>
                <a:ext cx="180975" cy="73025"/>
              </a:xfrm>
              <a:custGeom>
                <a:avLst/>
                <a:gdLst>
                  <a:gd name="T0" fmla="*/ 2147483647 w 114"/>
                  <a:gd name="T1" fmla="*/ 2147483647 h 46"/>
                  <a:gd name="T2" fmla="*/ 0 w 114"/>
                  <a:gd name="T3" fmla="*/ 0 h 46"/>
                  <a:gd name="T4" fmla="*/ 2147483647 w 114"/>
                  <a:gd name="T5" fmla="*/ 2147483647 h 46"/>
                  <a:gd name="T6" fmla="*/ 2147483647 w 114"/>
                  <a:gd name="T7" fmla="*/ 2147483647 h 46"/>
                  <a:gd name="T8" fmla="*/ 2147483647 w 114"/>
                  <a:gd name="T9" fmla="*/ 2147483647 h 46"/>
                  <a:gd name="T10" fmla="*/ 2147483647 w 114"/>
                  <a:gd name="T11" fmla="*/ 2147483647 h 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4"/>
                  <a:gd name="T19" fmla="*/ 0 h 46"/>
                  <a:gd name="T20" fmla="*/ 114 w 114"/>
                  <a:gd name="T21" fmla="*/ 46 h 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4" h="46">
                    <a:moveTo>
                      <a:pt x="114" y="13"/>
                    </a:moveTo>
                    <a:lnTo>
                      <a:pt x="0" y="0"/>
                    </a:lnTo>
                    <a:lnTo>
                      <a:pt x="2" y="30"/>
                    </a:lnTo>
                    <a:lnTo>
                      <a:pt x="105" y="46"/>
                    </a:lnTo>
                    <a:lnTo>
                      <a:pt x="114" y="13"/>
                    </a:lnTo>
                    <a:close/>
                  </a:path>
                </a:pathLst>
              </a:custGeom>
              <a:solidFill>
                <a:srgbClr val="F4F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9" name="Freeform 86"/>
              <p:cNvSpPr>
                <a:spLocks/>
              </p:cNvSpPr>
              <p:nvPr/>
            </p:nvSpPr>
            <p:spPr bwMode="auto">
              <a:xfrm>
                <a:off x="4792663" y="3740150"/>
                <a:ext cx="69850" cy="71438"/>
              </a:xfrm>
              <a:custGeom>
                <a:avLst/>
                <a:gdLst>
                  <a:gd name="T0" fmla="*/ 2147483647 w 44"/>
                  <a:gd name="T1" fmla="*/ 2147483647 h 45"/>
                  <a:gd name="T2" fmla="*/ 2147483647 w 44"/>
                  <a:gd name="T3" fmla="*/ 2147483647 h 45"/>
                  <a:gd name="T4" fmla="*/ 2147483647 w 44"/>
                  <a:gd name="T5" fmla="*/ 2147483647 h 45"/>
                  <a:gd name="T6" fmla="*/ 2147483647 w 44"/>
                  <a:gd name="T7" fmla="*/ 2147483647 h 45"/>
                  <a:gd name="T8" fmla="*/ 2147483647 w 44"/>
                  <a:gd name="T9" fmla="*/ 2147483647 h 45"/>
                  <a:gd name="T10" fmla="*/ 2147483647 w 44"/>
                  <a:gd name="T11" fmla="*/ 2147483647 h 45"/>
                  <a:gd name="T12" fmla="*/ 2147483647 w 44"/>
                  <a:gd name="T13" fmla="*/ 2147483647 h 45"/>
                  <a:gd name="T14" fmla="*/ 2147483647 w 44"/>
                  <a:gd name="T15" fmla="*/ 2147483647 h 45"/>
                  <a:gd name="T16" fmla="*/ 2147483647 w 44"/>
                  <a:gd name="T17" fmla="*/ 2147483647 h 45"/>
                  <a:gd name="T18" fmla="*/ 2147483647 w 44"/>
                  <a:gd name="T19" fmla="*/ 2147483647 h 45"/>
                  <a:gd name="T20" fmla="*/ 2147483647 w 44"/>
                  <a:gd name="T21" fmla="*/ 2147483647 h 45"/>
                  <a:gd name="T22" fmla="*/ 2147483647 w 44"/>
                  <a:gd name="T23" fmla="*/ 2147483647 h 45"/>
                  <a:gd name="T24" fmla="*/ 2147483647 w 44"/>
                  <a:gd name="T25" fmla="*/ 0 h 45"/>
                  <a:gd name="T26" fmla="*/ 2147483647 w 44"/>
                  <a:gd name="T27" fmla="*/ 0 h 45"/>
                  <a:gd name="T28" fmla="*/ 2147483647 w 44"/>
                  <a:gd name="T29" fmla="*/ 2147483647 h 45"/>
                  <a:gd name="T30" fmla="*/ 2147483647 w 44"/>
                  <a:gd name="T31" fmla="*/ 2147483647 h 45"/>
                  <a:gd name="T32" fmla="*/ 2147483647 w 44"/>
                  <a:gd name="T33" fmla="*/ 2147483647 h 45"/>
                  <a:gd name="T34" fmla="*/ 2147483647 w 44"/>
                  <a:gd name="T35" fmla="*/ 2147483647 h 45"/>
                  <a:gd name="T36" fmla="*/ 2147483647 w 44"/>
                  <a:gd name="T37" fmla="*/ 2147483647 h 45"/>
                  <a:gd name="T38" fmla="*/ 2147483647 w 44"/>
                  <a:gd name="T39" fmla="*/ 2147483647 h 45"/>
                  <a:gd name="T40" fmla="*/ 2147483647 w 44"/>
                  <a:gd name="T41" fmla="*/ 2147483647 h 45"/>
                  <a:gd name="T42" fmla="*/ 2147483647 w 44"/>
                  <a:gd name="T43" fmla="*/ 2147483647 h 45"/>
                  <a:gd name="T44" fmla="*/ 0 w 44"/>
                  <a:gd name="T45" fmla="*/ 2147483647 h 45"/>
                  <a:gd name="T46" fmla="*/ 0 w 44"/>
                  <a:gd name="T47" fmla="*/ 2147483647 h 45"/>
                  <a:gd name="T48" fmla="*/ 2147483647 w 44"/>
                  <a:gd name="T49" fmla="*/ 2147483647 h 45"/>
                  <a:gd name="T50" fmla="*/ 2147483647 w 44"/>
                  <a:gd name="T51" fmla="*/ 2147483647 h 45"/>
                  <a:gd name="T52" fmla="*/ 2147483647 w 44"/>
                  <a:gd name="T53" fmla="*/ 2147483647 h 45"/>
                  <a:gd name="T54" fmla="*/ 2147483647 w 44"/>
                  <a:gd name="T55" fmla="*/ 2147483647 h 45"/>
                  <a:gd name="T56" fmla="*/ 2147483647 w 44"/>
                  <a:gd name="T57" fmla="*/ 2147483647 h 45"/>
                  <a:gd name="T58" fmla="*/ 2147483647 w 44"/>
                  <a:gd name="T59" fmla="*/ 2147483647 h 45"/>
                  <a:gd name="T60" fmla="*/ 2147483647 w 44"/>
                  <a:gd name="T61" fmla="*/ 2147483647 h 45"/>
                  <a:gd name="T62" fmla="*/ 2147483647 w 44"/>
                  <a:gd name="T63" fmla="*/ 2147483647 h 45"/>
                  <a:gd name="T64" fmla="*/ 2147483647 w 44"/>
                  <a:gd name="T65" fmla="*/ 2147483647 h 45"/>
                  <a:gd name="T66" fmla="*/ 2147483647 w 44"/>
                  <a:gd name="T67" fmla="*/ 2147483647 h 45"/>
                  <a:gd name="T68" fmla="*/ 2147483647 w 44"/>
                  <a:gd name="T69" fmla="*/ 2147483647 h 45"/>
                  <a:gd name="T70" fmla="*/ 2147483647 w 44"/>
                  <a:gd name="T71" fmla="*/ 2147483647 h 45"/>
                  <a:gd name="T72" fmla="*/ 2147483647 w 44"/>
                  <a:gd name="T73" fmla="*/ 2147483647 h 45"/>
                  <a:gd name="T74" fmla="*/ 2147483647 w 44"/>
                  <a:gd name="T75" fmla="*/ 2147483647 h 45"/>
                  <a:gd name="T76" fmla="*/ 2147483647 w 44"/>
                  <a:gd name="T77" fmla="*/ 2147483647 h 45"/>
                  <a:gd name="T78" fmla="*/ 2147483647 w 44"/>
                  <a:gd name="T79" fmla="*/ 2147483647 h 45"/>
                  <a:gd name="T80" fmla="*/ 2147483647 w 44"/>
                  <a:gd name="T81" fmla="*/ 2147483647 h 45"/>
                  <a:gd name="T82" fmla="*/ 2147483647 w 44"/>
                  <a:gd name="T83" fmla="*/ 2147483647 h 4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4"/>
                  <a:gd name="T127" fmla="*/ 0 h 45"/>
                  <a:gd name="T128" fmla="*/ 44 w 44"/>
                  <a:gd name="T129" fmla="*/ 45 h 4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4" h="45">
                    <a:moveTo>
                      <a:pt x="44" y="27"/>
                    </a:moveTo>
                    <a:lnTo>
                      <a:pt x="44" y="27"/>
                    </a:lnTo>
                    <a:lnTo>
                      <a:pt x="44" y="22"/>
                    </a:lnTo>
                    <a:lnTo>
                      <a:pt x="44" y="18"/>
                    </a:lnTo>
                    <a:lnTo>
                      <a:pt x="43" y="15"/>
                    </a:lnTo>
                    <a:lnTo>
                      <a:pt x="41" y="10"/>
                    </a:lnTo>
                    <a:lnTo>
                      <a:pt x="39" y="7"/>
                    </a:lnTo>
                    <a:lnTo>
                      <a:pt x="35" y="4"/>
                    </a:lnTo>
                    <a:lnTo>
                      <a:pt x="31" y="2"/>
                    </a:lnTo>
                    <a:lnTo>
                      <a:pt x="26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4" y="2"/>
                    </a:lnTo>
                    <a:lnTo>
                      <a:pt x="10" y="4"/>
                    </a:lnTo>
                    <a:lnTo>
                      <a:pt x="6" y="7"/>
                    </a:lnTo>
                    <a:lnTo>
                      <a:pt x="4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2"/>
                    </a:lnTo>
                    <a:lnTo>
                      <a:pt x="1" y="27"/>
                    </a:lnTo>
                    <a:lnTo>
                      <a:pt x="2" y="31"/>
                    </a:lnTo>
                    <a:lnTo>
                      <a:pt x="4" y="35"/>
                    </a:lnTo>
                    <a:lnTo>
                      <a:pt x="6" y="38"/>
                    </a:lnTo>
                    <a:lnTo>
                      <a:pt x="10" y="41"/>
                    </a:lnTo>
                    <a:lnTo>
                      <a:pt x="14" y="43"/>
                    </a:lnTo>
                    <a:lnTo>
                      <a:pt x="18" y="45"/>
                    </a:lnTo>
                    <a:lnTo>
                      <a:pt x="22" y="45"/>
                    </a:lnTo>
                    <a:lnTo>
                      <a:pt x="25" y="45"/>
                    </a:lnTo>
                    <a:lnTo>
                      <a:pt x="32" y="42"/>
                    </a:lnTo>
                    <a:lnTo>
                      <a:pt x="39" y="38"/>
                    </a:lnTo>
                    <a:lnTo>
                      <a:pt x="41" y="33"/>
                    </a:lnTo>
                    <a:lnTo>
                      <a:pt x="44" y="27"/>
                    </a:lnTo>
                    <a:close/>
                  </a:path>
                </a:pathLst>
              </a:custGeom>
              <a:solidFill>
                <a:srgbClr val="F4F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80" name="Freeform 87"/>
              <p:cNvSpPr>
                <a:spLocks/>
              </p:cNvSpPr>
              <p:nvPr/>
            </p:nvSpPr>
            <p:spPr bwMode="auto">
              <a:xfrm>
                <a:off x="5038725" y="3759200"/>
                <a:ext cx="69850" cy="69850"/>
              </a:xfrm>
              <a:custGeom>
                <a:avLst/>
                <a:gdLst>
                  <a:gd name="T0" fmla="*/ 2147483647 w 44"/>
                  <a:gd name="T1" fmla="*/ 2147483647 h 44"/>
                  <a:gd name="T2" fmla="*/ 2147483647 w 44"/>
                  <a:gd name="T3" fmla="*/ 2147483647 h 44"/>
                  <a:gd name="T4" fmla="*/ 2147483647 w 44"/>
                  <a:gd name="T5" fmla="*/ 2147483647 h 44"/>
                  <a:gd name="T6" fmla="*/ 2147483647 w 44"/>
                  <a:gd name="T7" fmla="*/ 2147483647 h 44"/>
                  <a:gd name="T8" fmla="*/ 2147483647 w 44"/>
                  <a:gd name="T9" fmla="*/ 2147483647 h 44"/>
                  <a:gd name="T10" fmla="*/ 2147483647 w 44"/>
                  <a:gd name="T11" fmla="*/ 2147483647 h 44"/>
                  <a:gd name="T12" fmla="*/ 2147483647 w 44"/>
                  <a:gd name="T13" fmla="*/ 2147483647 h 44"/>
                  <a:gd name="T14" fmla="*/ 2147483647 w 44"/>
                  <a:gd name="T15" fmla="*/ 2147483647 h 44"/>
                  <a:gd name="T16" fmla="*/ 2147483647 w 44"/>
                  <a:gd name="T17" fmla="*/ 2147483647 h 44"/>
                  <a:gd name="T18" fmla="*/ 2147483647 w 44"/>
                  <a:gd name="T19" fmla="*/ 0 h 44"/>
                  <a:gd name="T20" fmla="*/ 2147483647 w 44"/>
                  <a:gd name="T21" fmla="*/ 0 h 44"/>
                  <a:gd name="T22" fmla="*/ 2147483647 w 44"/>
                  <a:gd name="T23" fmla="*/ 0 h 44"/>
                  <a:gd name="T24" fmla="*/ 2147483647 w 44"/>
                  <a:gd name="T25" fmla="*/ 0 h 44"/>
                  <a:gd name="T26" fmla="*/ 2147483647 w 44"/>
                  <a:gd name="T27" fmla="*/ 2147483647 h 44"/>
                  <a:gd name="T28" fmla="*/ 2147483647 w 44"/>
                  <a:gd name="T29" fmla="*/ 2147483647 h 44"/>
                  <a:gd name="T30" fmla="*/ 2147483647 w 44"/>
                  <a:gd name="T31" fmla="*/ 2147483647 h 44"/>
                  <a:gd name="T32" fmla="*/ 2147483647 w 44"/>
                  <a:gd name="T33" fmla="*/ 2147483647 h 44"/>
                  <a:gd name="T34" fmla="*/ 2147483647 w 44"/>
                  <a:gd name="T35" fmla="*/ 2147483647 h 44"/>
                  <a:gd name="T36" fmla="*/ 2147483647 w 44"/>
                  <a:gd name="T37" fmla="*/ 2147483647 h 44"/>
                  <a:gd name="T38" fmla="*/ 0 w 44"/>
                  <a:gd name="T39" fmla="*/ 2147483647 h 44"/>
                  <a:gd name="T40" fmla="*/ 0 w 44"/>
                  <a:gd name="T41" fmla="*/ 2147483647 h 44"/>
                  <a:gd name="T42" fmla="*/ 0 w 44"/>
                  <a:gd name="T43" fmla="*/ 2147483647 h 44"/>
                  <a:gd name="T44" fmla="*/ 0 w 44"/>
                  <a:gd name="T45" fmla="*/ 2147483647 h 44"/>
                  <a:gd name="T46" fmla="*/ 2147483647 w 44"/>
                  <a:gd name="T47" fmla="*/ 2147483647 h 44"/>
                  <a:gd name="T48" fmla="*/ 2147483647 w 44"/>
                  <a:gd name="T49" fmla="*/ 2147483647 h 44"/>
                  <a:gd name="T50" fmla="*/ 2147483647 w 44"/>
                  <a:gd name="T51" fmla="*/ 2147483647 h 44"/>
                  <a:gd name="T52" fmla="*/ 2147483647 w 44"/>
                  <a:gd name="T53" fmla="*/ 2147483647 h 44"/>
                  <a:gd name="T54" fmla="*/ 2147483647 w 44"/>
                  <a:gd name="T55" fmla="*/ 2147483647 h 44"/>
                  <a:gd name="T56" fmla="*/ 2147483647 w 44"/>
                  <a:gd name="T57" fmla="*/ 2147483647 h 44"/>
                  <a:gd name="T58" fmla="*/ 2147483647 w 44"/>
                  <a:gd name="T59" fmla="*/ 2147483647 h 44"/>
                  <a:gd name="T60" fmla="*/ 2147483647 w 44"/>
                  <a:gd name="T61" fmla="*/ 2147483647 h 44"/>
                  <a:gd name="T62" fmla="*/ 2147483647 w 44"/>
                  <a:gd name="T63" fmla="*/ 2147483647 h 44"/>
                  <a:gd name="T64" fmla="*/ 2147483647 w 44"/>
                  <a:gd name="T65" fmla="*/ 2147483647 h 44"/>
                  <a:gd name="T66" fmla="*/ 2147483647 w 44"/>
                  <a:gd name="T67" fmla="*/ 2147483647 h 44"/>
                  <a:gd name="T68" fmla="*/ 2147483647 w 44"/>
                  <a:gd name="T69" fmla="*/ 2147483647 h 44"/>
                  <a:gd name="T70" fmla="*/ 2147483647 w 44"/>
                  <a:gd name="T71" fmla="*/ 2147483647 h 44"/>
                  <a:gd name="T72" fmla="*/ 2147483647 w 44"/>
                  <a:gd name="T73" fmla="*/ 2147483647 h 44"/>
                  <a:gd name="T74" fmla="*/ 2147483647 w 44"/>
                  <a:gd name="T75" fmla="*/ 2147483647 h 44"/>
                  <a:gd name="T76" fmla="*/ 2147483647 w 44"/>
                  <a:gd name="T77" fmla="*/ 2147483647 h 44"/>
                  <a:gd name="T78" fmla="*/ 2147483647 w 44"/>
                  <a:gd name="T79" fmla="*/ 2147483647 h 44"/>
                  <a:gd name="T80" fmla="*/ 2147483647 w 44"/>
                  <a:gd name="T81" fmla="*/ 2147483647 h 44"/>
                  <a:gd name="T82" fmla="*/ 2147483647 w 44"/>
                  <a:gd name="T83" fmla="*/ 2147483647 h 4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4"/>
                  <a:gd name="T127" fmla="*/ 0 h 44"/>
                  <a:gd name="T128" fmla="*/ 44 w 44"/>
                  <a:gd name="T129" fmla="*/ 44 h 4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4" h="44">
                    <a:moveTo>
                      <a:pt x="44" y="21"/>
                    </a:moveTo>
                    <a:lnTo>
                      <a:pt x="44" y="21"/>
                    </a:lnTo>
                    <a:lnTo>
                      <a:pt x="44" y="18"/>
                    </a:lnTo>
                    <a:lnTo>
                      <a:pt x="43" y="14"/>
                    </a:lnTo>
                    <a:lnTo>
                      <a:pt x="40" y="10"/>
                    </a:lnTo>
                    <a:lnTo>
                      <a:pt x="37" y="6"/>
                    </a:lnTo>
                    <a:lnTo>
                      <a:pt x="35" y="4"/>
                    </a:lnTo>
                    <a:lnTo>
                      <a:pt x="31" y="1"/>
                    </a:lnTo>
                    <a:lnTo>
                      <a:pt x="27" y="0"/>
                    </a:lnTo>
                    <a:lnTo>
                      <a:pt x="22" y="0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0" y="4"/>
                    </a:lnTo>
                    <a:lnTo>
                      <a:pt x="6" y="6"/>
                    </a:lnTo>
                    <a:lnTo>
                      <a:pt x="4" y="10"/>
                    </a:lnTo>
                    <a:lnTo>
                      <a:pt x="1" y="14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0" y="26"/>
                    </a:lnTo>
                    <a:lnTo>
                      <a:pt x="1" y="30"/>
                    </a:lnTo>
                    <a:lnTo>
                      <a:pt x="4" y="34"/>
                    </a:lnTo>
                    <a:lnTo>
                      <a:pt x="6" y="37"/>
                    </a:lnTo>
                    <a:lnTo>
                      <a:pt x="10" y="40"/>
                    </a:lnTo>
                    <a:lnTo>
                      <a:pt x="13" y="43"/>
                    </a:lnTo>
                    <a:lnTo>
                      <a:pt x="17" y="44"/>
                    </a:lnTo>
                    <a:lnTo>
                      <a:pt x="22" y="44"/>
                    </a:lnTo>
                    <a:lnTo>
                      <a:pt x="27" y="44"/>
                    </a:lnTo>
                    <a:lnTo>
                      <a:pt x="31" y="43"/>
                    </a:lnTo>
                    <a:lnTo>
                      <a:pt x="35" y="40"/>
                    </a:lnTo>
                    <a:lnTo>
                      <a:pt x="37" y="37"/>
                    </a:lnTo>
                    <a:lnTo>
                      <a:pt x="40" y="34"/>
                    </a:lnTo>
                    <a:lnTo>
                      <a:pt x="43" y="30"/>
                    </a:lnTo>
                    <a:lnTo>
                      <a:pt x="44" y="26"/>
                    </a:lnTo>
                    <a:lnTo>
                      <a:pt x="44" y="21"/>
                    </a:lnTo>
                    <a:close/>
                  </a:path>
                </a:pathLst>
              </a:custGeom>
              <a:solidFill>
                <a:srgbClr val="F4F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81" name="Freeform 88"/>
              <p:cNvSpPr>
                <a:spLocks/>
              </p:cNvSpPr>
              <p:nvPr/>
            </p:nvSpPr>
            <p:spPr bwMode="auto">
              <a:xfrm>
                <a:off x="5599113" y="3727450"/>
                <a:ext cx="69850" cy="19050"/>
              </a:xfrm>
              <a:custGeom>
                <a:avLst/>
                <a:gdLst>
                  <a:gd name="T0" fmla="*/ 0 w 44"/>
                  <a:gd name="T1" fmla="*/ 2147483647 h 12"/>
                  <a:gd name="T2" fmla="*/ 2147483647 w 44"/>
                  <a:gd name="T3" fmla="*/ 2147483647 h 12"/>
                  <a:gd name="T4" fmla="*/ 2147483647 w 44"/>
                  <a:gd name="T5" fmla="*/ 2147483647 h 12"/>
                  <a:gd name="T6" fmla="*/ 2147483647 w 44"/>
                  <a:gd name="T7" fmla="*/ 0 h 12"/>
                  <a:gd name="T8" fmla="*/ 0 w 44"/>
                  <a:gd name="T9" fmla="*/ 2147483647 h 12"/>
                  <a:gd name="T10" fmla="*/ 0 w 44"/>
                  <a:gd name="T11" fmla="*/ 2147483647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"/>
                  <a:gd name="T19" fmla="*/ 0 h 12"/>
                  <a:gd name="T20" fmla="*/ 44 w 44"/>
                  <a:gd name="T21" fmla="*/ 12 h 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" h="12">
                    <a:moveTo>
                      <a:pt x="0" y="2"/>
                    </a:moveTo>
                    <a:lnTo>
                      <a:pt x="1" y="12"/>
                    </a:lnTo>
                    <a:lnTo>
                      <a:pt x="43" y="12"/>
                    </a:lnTo>
                    <a:lnTo>
                      <a:pt x="44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82" name="Freeform 89"/>
              <p:cNvSpPr>
                <a:spLocks/>
              </p:cNvSpPr>
              <p:nvPr/>
            </p:nvSpPr>
            <p:spPr bwMode="auto">
              <a:xfrm>
                <a:off x="5729288" y="3527425"/>
                <a:ext cx="92075" cy="149225"/>
              </a:xfrm>
              <a:custGeom>
                <a:avLst/>
                <a:gdLst>
                  <a:gd name="T0" fmla="*/ 0 w 58"/>
                  <a:gd name="T1" fmla="*/ 0 h 94"/>
                  <a:gd name="T2" fmla="*/ 0 w 58"/>
                  <a:gd name="T3" fmla="*/ 2147483647 h 94"/>
                  <a:gd name="T4" fmla="*/ 2147483647 w 58"/>
                  <a:gd name="T5" fmla="*/ 2147483647 h 94"/>
                  <a:gd name="T6" fmla="*/ 0 w 58"/>
                  <a:gd name="T7" fmla="*/ 0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"/>
                  <a:gd name="T13" fmla="*/ 0 h 94"/>
                  <a:gd name="T14" fmla="*/ 58 w 58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" h="94">
                    <a:moveTo>
                      <a:pt x="0" y="0"/>
                    </a:moveTo>
                    <a:lnTo>
                      <a:pt x="0" y="94"/>
                    </a:lnTo>
                    <a:lnTo>
                      <a:pt x="58" y="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83" name="Freeform 90"/>
              <p:cNvSpPr>
                <a:spLocks/>
              </p:cNvSpPr>
              <p:nvPr/>
            </p:nvSpPr>
            <p:spPr bwMode="auto">
              <a:xfrm>
                <a:off x="5260975" y="3895725"/>
                <a:ext cx="38100" cy="76200"/>
              </a:xfrm>
              <a:custGeom>
                <a:avLst/>
                <a:gdLst>
                  <a:gd name="T0" fmla="*/ 2147483647 w 24"/>
                  <a:gd name="T1" fmla="*/ 2147483647 h 48"/>
                  <a:gd name="T2" fmla="*/ 2147483647 w 24"/>
                  <a:gd name="T3" fmla="*/ 2147483647 h 48"/>
                  <a:gd name="T4" fmla="*/ 2147483647 w 24"/>
                  <a:gd name="T5" fmla="*/ 2147483647 h 48"/>
                  <a:gd name="T6" fmla="*/ 2147483647 w 24"/>
                  <a:gd name="T7" fmla="*/ 2147483647 h 48"/>
                  <a:gd name="T8" fmla="*/ 2147483647 w 24"/>
                  <a:gd name="T9" fmla="*/ 2147483647 h 48"/>
                  <a:gd name="T10" fmla="*/ 2147483647 w 24"/>
                  <a:gd name="T11" fmla="*/ 2147483647 h 48"/>
                  <a:gd name="T12" fmla="*/ 2147483647 w 24"/>
                  <a:gd name="T13" fmla="*/ 2147483647 h 48"/>
                  <a:gd name="T14" fmla="*/ 2147483647 w 24"/>
                  <a:gd name="T15" fmla="*/ 2147483647 h 48"/>
                  <a:gd name="T16" fmla="*/ 2147483647 w 24"/>
                  <a:gd name="T17" fmla="*/ 2147483647 h 48"/>
                  <a:gd name="T18" fmla="*/ 2147483647 w 24"/>
                  <a:gd name="T19" fmla="*/ 2147483647 h 48"/>
                  <a:gd name="T20" fmla="*/ 2147483647 w 24"/>
                  <a:gd name="T21" fmla="*/ 2147483647 h 48"/>
                  <a:gd name="T22" fmla="*/ 0 w 24"/>
                  <a:gd name="T23" fmla="*/ 2147483647 h 48"/>
                  <a:gd name="T24" fmla="*/ 0 w 24"/>
                  <a:gd name="T25" fmla="*/ 2147483647 h 48"/>
                  <a:gd name="T26" fmla="*/ 0 w 24"/>
                  <a:gd name="T27" fmla="*/ 2147483647 h 48"/>
                  <a:gd name="T28" fmla="*/ 0 w 24"/>
                  <a:gd name="T29" fmla="*/ 2147483647 h 48"/>
                  <a:gd name="T30" fmla="*/ 2147483647 w 24"/>
                  <a:gd name="T31" fmla="*/ 2147483647 h 48"/>
                  <a:gd name="T32" fmla="*/ 2147483647 w 24"/>
                  <a:gd name="T33" fmla="*/ 2147483647 h 48"/>
                  <a:gd name="T34" fmla="*/ 2147483647 w 24"/>
                  <a:gd name="T35" fmla="*/ 2147483647 h 48"/>
                  <a:gd name="T36" fmla="*/ 2147483647 w 24"/>
                  <a:gd name="T37" fmla="*/ 0 h 48"/>
                  <a:gd name="T38" fmla="*/ 2147483647 w 24"/>
                  <a:gd name="T39" fmla="*/ 0 h 48"/>
                  <a:gd name="T40" fmla="*/ 2147483647 w 24"/>
                  <a:gd name="T41" fmla="*/ 2147483647 h 48"/>
                  <a:gd name="T42" fmla="*/ 2147483647 w 24"/>
                  <a:gd name="T43" fmla="*/ 2147483647 h 48"/>
                  <a:gd name="T44" fmla="*/ 2147483647 w 24"/>
                  <a:gd name="T45" fmla="*/ 2147483647 h 48"/>
                  <a:gd name="T46" fmla="*/ 2147483647 w 24"/>
                  <a:gd name="T47" fmla="*/ 2147483647 h 48"/>
                  <a:gd name="T48" fmla="*/ 2147483647 w 24"/>
                  <a:gd name="T49" fmla="*/ 2147483647 h 48"/>
                  <a:gd name="T50" fmla="*/ 2147483647 w 24"/>
                  <a:gd name="T51" fmla="*/ 2147483647 h 4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4"/>
                  <a:gd name="T79" fmla="*/ 0 h 48"/>
                  <a:gd name="T80" fmla="*/ 24 w 24"/>
                  <a:gd name="T81" fmla="*/ 48 h 4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4" h="48">
                    <a:moveTo>
                      <a:pt x="24" y="25"/>
                    </a:moveTo>
                    <a:lnTo>
                      <a:pt x="24" y="25"/>
                    </a:lnTo>
                    <a:lnTo>
                      <a:pt x="23" y="33"/>
                    </a:lnTo>
                    <a:lnTo>
                      <a:pt x="20" y="41"/>
                    </a:lnTo>
                    <a:lnTo>
                      <a:pt x="16" y="47"/>
                    </a:lnTo>
                    <a:lnTo>
                      <a:pt x="13" y="48"/>
                    </a:lnTo>
                    <a:lnTo>
                      <a:pt x="12" y="48"/>
                    </a:lnTo>
                    <a:lnTo>
                      <a:pt x="9" y="48"/>
                    </a:lnTo>
                    <a:lnTo>
                      <a:pt x="6" y="47"/>
                    </a:lnTo>
                    <a:lnTo>
                      <a:pt x="2" y="41"/>
                    </a:lnTo>
                    <a:lnTo>
                      <a:pt x="0" y="33"/>
                    </a:lnTo>
                    <a:lnTo>
                      <a:pt x="0" y="25"/>
                    </a:lnTo>
                    <a:lnTo>
                      <a:pt x="0" y="16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2" y="0"/>
                    </a:lnTo>
                    <a:lnTo>
                      <a:pt x="13" y="1"/>
                    </a:lnTo>
                    <a:lnTo>
                      <a:pt x="16" y="2"/>
                    </a:lnTo>
                    <a:lnTo>
                      <a:pt x="20" y="8"/>
                    </a:lnTo>
                    <a:lnTo>
                      <a:pt x="23" y="16"/>
                    </a:lnTo>
                    <a:lnTo>
                      <a:pt x="24" y="25"/>
                    </a:lnTo>
                    <a:close/>
                  </a:path>
                </a:pathLst>
              </a:custGeom>
              <a:solidFill>
                <a:srgbClr val="A18B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84" name="Freeform 91"/>
              <p:cNvSpPr>
                <a:spLocks/>
              </p:cNvSpPr>
              <p:nvPr/>
            </p:nvSpPr>
            <p:spPr bwMode="auto">
              <a:xfrm>
                <a:off x="5784850" y="3894138"/>
                <a:ext cx="30163" cy="58738"/>
              </a:xfrm>
              <a:custGeom>
                <a:avLst/>
                <a:gdLst>
                  <a:gd name="T0" fmla="*/ 2147483647 w 19"/>
                  <a:gd name="T1" fmla="*/ 2147483647 h 37"/>
                  <a:gd name="T2" fmla="*/ 2147483647 w 19"/>
                  <a:gd name="T3" fmla="*/ 2147483647 h 37"/>
                  <a:gd name="T4" fmla="*/ 2147483647 w 19"/>
                  <a:gd name="T5" fmla="*/ 2147483647 h 37"/>
                  <a:gd name="T6" fmla="*/ 2147483647 w 19"/>
                  <a:gd name="T7" fmla="*/ 2147483647 h 37"/>
                  <a:gd name="T8" fmla="*/ 2147483647 w 19"/>
                  <a:gd name="T9" fmla="*/ 2147483647 h 37"/>
                  <a:gd name="T10" fmla="*/ 2147483647 w 19"/>
                  <a:gd name="T11" fmla="*/ 2147483647 h 37"/>
                  <a:gd name="T12" fmla="*/ 2147483647 w 19"/>
                  <a:gd name="T13" fmla="*/ 2147483647 h 37"/>
                  <a:gd name="T14" fmla="*/ 2147483647 w 19"/>
                  <a:gd name="T15" fmla="*/ 2147483647 h 37"/>
                  <a:gd name="T16" fmla="*/ 2147483647 w 19"/>
                  <a:gd name="T17" fmla="*/ 2147483647 h 37"/>
                  <a:gd name="T18" fmla="*/ 2147483647 w 19"/>
                  <a:gd name="T19" fmla="*/ 2147483647 h 37"/>
                  <a:gd name="T20" fmla="*/ 2147483647 w 19"/>
                  <a:gd name="T21" fmla="*/ 2147483647 h 37"/>
                  <a:gd name="T22" fmla="*/ 0 w 19"/>
                  <a:gd name="T23" fmla="*/ 2147483647 h 37"/>
                  <a:gd name="T24" fmla="*/ 0 w 19"/>
                  <a:gd name="T25" fmla="*/ 2147483647 h 37"/>
                  <a:gd name="T26" fmla="*/ 0 w 19"/>
                  <a:gd name="T27" fmla="*/ 2147483647 h 37"/>
                  <a:gd name="T28" fmla="*/ 0 w 19"/>
                  <a:gd name="T29" fmla="*/ 2147483647 h 37"/>
                  <a:gd name="T30" fmla="*/ 2147483647 w 19"/>
                  <a:gd name="T31" fmla="*/ 2147483647 h 37"/>
                  <a:gd name="T32" fmla="*/ 2147483647 w 19"/>
                  <a:gd name="T33" fmla="*/ 2147483647 h 37"/>
                  <a:gd name="T34" fmla="*/ 2147483647 w 19"/>
                  <a:gd name="T35" fmla="*/ 0 h 37"/>
                  <a:gd name="T36" fmla="*/ 2147483647 w 19"/>
                  <a:gd name="T37" fmla="*/ 0 h 37"/>
                  <a:gd name="T38" fmla="*/ 2147483647 w 19"/>
                  <a:gd name="T39" fmla="*/ 0 h 37"/>
                  <a:gd name="T40" fmla="*/ 2147483647 w 19"/>
                  <a:gd name="T41" fmla="*/ 0 h 37"/>
                  <a:gd name="T42" fmla="*/ 2147483647 w 19"/>
                  <a:gd name="T43" fmla="*/ 2147483647 h 37"/>
                  <a:gd name="T44" fmla="*/ 2147483647 w 19"/>
                  <a:gd name="T45" fmla="*/ 2147483647 h 37"/>
                  <a:gd name="T46" fmla="*/ 2147483647 w 19"/>
                  <a:gd name="T47" fmla="*/ 2147483647 h 37"/>
                  <a:gd name="T48" fmla="*/ 2147483647 w 19"/>
                  <a:gd name="T49" fmla="*/ 2147483647 h 37"/>
                  <a:gd name="T50" fmla="*/ 2147483647 w 19"/>
                  <a:gd name="T51" fmla="*/ 2147483647 h 3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9"/>
                  <a:gd name="T79" fmla="*/ 0 h 37"/>
                  <a:gd name="T80" fmla="*/ 19 w 19"/>
                  <a:gd name="T81" fmla="*/ 37 h 3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9" h="37">
                    <a:moveTo>
                      <a:pt x="19" y="18"/>
                    </a:moveTo>
                    <a:lnTo>
                      <a:pt x="19" y="18"/>
                    </a:lnTo>
                    <a:lnTo>
                      <a:pt x="18" y="26"/>
                    </a:lnTo>
                    <a:lnTo>
                      <a:pt x="16" y="31"/>
                    </a:lnTo>
                    <a:lnTo>
                      <a:pt x="12" y="36"/>
                    </a:lnTo>
                    <a:lnTo>
                      <a:pt x="11" y="37"/>
                    </a:lnTo>
                    <a:lnTo>
                      <a:pt x="9" y="37"/>
                    </a:lnTo>
                    <a:lnTo>
                      <a:pt x="7" y="37"/>
                    </a:lnTo>
                    <a:lnTo>
                      <a:pt x="5" y="36"/>
                    </a:lnTo>
                    <a:lnTo>
                      <a:pt x="3" y="31"/>
                    </a:lnTo>
                    <a:lnTo>
                      <a:pt x="0" y="26"/>
                    </a:lnTo>
                    <a:lnTo>
                      <a:pt x="0" y="18"/>
                    </a:lnTo>
                    <a:lnTo>
                      <a:pt x="0" y="11"/>
                    </a:lnTo>
                    <a:lnTo>
                      <a:pt x="3" y="4"/>
                    </a:lnTo>
                    <a:lnTo>
                      <a:pt x="5" y="1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6" y="4"/>
                    </a:lnTo>
                    <a:lnTo>
                      <a:pt x="18" y="11"/>
                    </a:lnTo>
                    <a:lnTo>
                      <a:pt x="19" y="18"/>
                    </a:lnTo>
                    <a:close/>
                  </a:path>
                </a:pathLst>
              </a:custGeom>
              <a:solidFill>
                <a:srgbClr val="A18B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85" name="Freeform 92"/>
              <p:cNvSpPr>
                <a:spLocks/>
              </p:cNvSpPr>
              <p:nvPr/>
            </p:nvSpPr>
            <p:spPr bwMode="auto">
              <a:xfrm>
                <a:off x="5145088" y="3492500"/>
                <a:ext cx="158750" cy="179388"/>
              </a:xfrm>
              <a:custGeom>
                <a:avLst/>
                <a:gdLst>
                  <a:gd name="T0" fmla="*/ 2147483647 w 100"/>
                  <a:gd name="T1" fmla="*/ 2147483647 h 113"/>
                  <a:gd name="T2" fmla="*/ 2147483647 w 100"/>
                  <a:gd name="T3" fmla="*/ 2147483647 h 113"/>
                  <a:gd name="T4" fmla="*/ 2147483647 w 100"/>
                  <a:gd name="T5" fmla="*/ 2147483647 h 113"/>
                  <a:gd name="T6" fmla="*/ 2147483647 w 100"/>
                  <a:gd name="T7" fmla="*/ 2147483647 h 113"/>
                  <a:gd name="T8" fmla="*/ 2147483647 w 100"/>
                  <a:gd name="T9" fmla="*/ 2147483647 h 113"/>
                  <a:gd name="T10" fmla="*/ 2147483647 w 100"/>
                  <a:gd name="T11" fmla="*/ 2147483647 h 113"/>
                  <a:gd name="T12" fmla="*/ 2147483647 w 100"/>
                  <a:gd name="T13" fmla="*/ 2147483647 h 113"/>
                  <a:gd name="T14" fmla="*/ 2147483647 w 100"/>
                  <a:gd name="T15" fmla="*/ 2147483647 h 113"/>
                  <a:gd name="T16" fmla="*/ 2147483647 w 100"/>
                  <a:gd name="T17" fmla="*/ 2147483647 h 113"/>
                  <a:gd name="T18" fmla="*/ 2147483647 w 100"/>
                  <a:gd name="T19" fmla="*/ 2147483647 h 113"/>
                  <a:gd name="T20" fmla="*/ 2147483647 w 100"/>
                  <a:gd name="T21" fmla="*/ 2147483647 h 113"/>
                  <a:gd name="T22" fmla="*/ 2147483647 w 100"/>
                  <a:gd name="T23" fmla="*/ 2147483647 h 113"/>
                  <a:gd name="T24" fmla="*/ 2147483647 w 100"/>
                  <a:gd name="T25" fmla="*/ 2147483647 h 113"/>
                  <a:gd name="T26" fmla="*/ 2147483647 w 100"/>
                  <a:gd name="T27" fmla="*/ 2147483647 h 113"/>
                  <a:gd name="T28" fmla="*/ 2147483647 w 100"/>
                  <a:gd name="T29" fmla="*/ 2147483647 h 113"/>
                  <a:gd name="T30" fmla="*/ 2147483647 w 100"/>
                  <a:gd name="T31" fmla="*/ 2147483647 h 113"/>
                  <a:gd name="T32" fmla="*/ 2147483647 w 100"/>
                  <a:gd name="T33" fmla="*/ 2147483647 h 113"/>
                  <a:gd name="T34" fmla="*/ 2147483647 w 100"/>
                  <a:gd name="T35" fmla="*/ 2147483647 h 113"/>
                  <a:gd name="T36" fmla="*/ 2147483647 w 100"/>
                  <a:gd name="T37" fmla="*/ 2147483647 h 113"/>
                  <a:gd name="T38" fmla="*/ 2147483647 w 100"/>
                  <a:gd name="T39" fmla="*/ 2147483647 h 113"/>
                  <a:gd name="T40" fmla="*/ 2147483647 w 100"/>
                  <a:gd name="T41" fmla="*/ 2147483647 h 113"/>
                  <a:gd name="T42" fmla="*/ 2147483647 w 100"/>
                  <a:gd name="T43" fmla="*/ 0 h 113"/>
                  <a:gd name="T44" fmla="*/ 2147483647 w 100"/>
                  <a:gd name="T45" fmla="*/ 0 h 113"/>
                  <a:gd name="T46" fmla="*/ 2147483647 w 100"/>
                  <a:gd name="T47" fmla="*/ 2147483647 h 113"/>
                  <a:gd name="T48" fmla="*/ 2147483647 w 100"/>
                  <a:gd name="T49" fmla="*/ 2147483647 h 113"/>
                  <a:gd name="T50" fmla="*/ 2147483647 w 100"/>
                  <a:gd name="T51" fmla="*/ 2147483647 h 113"/>
                  <a:gd name="T52" fmla="*/ 2147483647 w 100"/>
                  <a:gd name="T53" fmla="*/ 2147483647 h 113"/>
                  <a:gd name="T54" fmla="*/ 2147483647 w 100"/>
                  <a:gd name="T55" fmla="*/ 2147483647 h 113"/>
                  <a:gd name="T56" fmla="*/ 2147483647 w 100"/>
                  <a:gd name="T57" fmla="*/ 2147483647 h 113"/>
                  <a:gd name="T58" fmla="*/ 2147483647 w 100"/>
                  <a:gd name="T59" fmla="*/ 2147483647 h 113"/>
                  <a:gd name="T60" fmla="*/ 2147483647 w 100"/>
                  <a:gd name="T61" fmla="*/ 2147483647 h 113"/>
                  <a:gd name="T62" fmla="*/ 2147483647 w 100"/>
                  <a:gd name="T63" fmla="*/ 2147483647 h 113"/>
                  <a:gd name="T64" fmla="*/ 2147483647 w 100"/>
                  <a:gd name="T65" fmla="*/ 2147483647 h 113"/>
                  <a:gd name="T66" fmla="*/ 2147483647 w 100"/>
                  <a:gd name="T67" fmla="*/ 2147483647 h 113"/>
                  <a:gd name="T68" fmla="*/ 2147483647 w 100"/>
                  <a:gd name="T69" fmla="*/ 2147483647 h 113"/>
                  <a:gd name="T70" fmla="*/ 2147483647 w 100"/>
                  <a:gd name="T71" fmla="*/ 2147483647 h 113"/>
                  <a:gd name="T72" fmla="*/ 2147483647 w 100"/>
                  <a:gd name="T73" fmla="*/ 2147483647 h 113"/>
                  <a:gd name="T74" fmla="*/ 2147483647 w 100"/>
                  <a:gd name="T75" fmla="*/ 2147483647 h 113"/>
                  <a:gd name="T76" fmla="*/ 2147483647 w 100"/>
                  <a:gd name="T77" fmla="*/ 2147483647 h 113"/>
                  <a:gd name="T78" fmla="*/ 2147483647 w 100"/>
                  <a:gd name="T79" fmla="*/ 2147483647 h 113"/>
                  <a:gd name="T80" fmla="*/ 2147483647 w 100"/>
                  <a:gd name="T81" fmla="*/ 2147483647 h 113"/>
                  <a:gd name="T82" fmla="*/ 2147483647 w 100"/>
                  <a:gd name="T83" fmla="*/ 2147483647 h 113"/>
                  <a:gd name="T84" fmla="*/ 2147483647 w 100"/>
                  <a:gd name="T85" fmla="*/ 2147483647 h 113"/>
                  <a:gd name="T86" fmla="*/ 2147483647 w 100"/>
                  <a:gd name="T87" fmla="*/ 2147483647 h 113"/>
                  <a:gd name="T88" fmla="*/ 2147483647 w 100"/>
                  <a:gd name="T89" fmla="*/ 2147483647 h 113"/>
                  <a:gd name="T90" fmla="*/ 2147483647 w 100"/>
                  <a:gd name="T91" fmla="*/ 2147483647 h 113"/>
                  <a:gd name="T92" fmla="*/ 0 w 100"/>
                  <a:gd name="T93" fmla="*/ 2147483647 h 113"/>
                  <a:gd name="T94" fmla="*/ 2147483647 w 100"/>
                  <a:gd name="T95" fmla="*/ 2147483647 h 113"/>
                  <a:gd name="T96" fmla="*/ 2147483647 w 100"/>
                  <a:gd name="T97" fmla="*/ 2147483647 h 113"/>
                  <a:gd name="T98" fmla="*/ 2147483647 w 100"/>
                  <a:gd name="T99" fmla="*/ 2147483647 h 113"/>
                  <a:gd name="T100" fmla="*/ 2147483647 w 100"/>
                  <a:gd name="T101" fmla="*/ 2147483647 h 113"/>
                  <a:gd name="T102" fmla="*/ 2147483647 w 100"/>
                  <a:gd name="T103" fmla="*/ 2147483647 h 113"/>
                  <a:gd name="T104" fmla="*/ 2147483647 w 100"/>
                  <a:gd name="T105" fmla="*/ 2147483647 h 11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00"/>
                  <a:gd name="T160" fmla="*/ 0 h 113"/>
                  <a:gd name="T161" fmla="*/ 100 w 100"/>
                  <a:gd name="T162" fmla="*/ 113 h 113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00" h="113">
                    <a:moveTo>
                      <a:pt x="85" y="87"/>
                    </a:moveTo>
                    <a:lnTo>
                      <a:pt x="85" y="87"/>
                    </a:lnTo>
                    <a:lnTo>
                      <a:pt x="90" y="79"/>
                    </a:lnTo>
                    <a:lnTo>
                      <a:pt x="94" y="69"/>
                    </a:lnTo>
                    <a:lnTo>
                      <a:pt x="96" y="60"/>
                    </a:lnTo>
                    <a:lnTo>
                      <a:pt x="94" y="56"/>
                    </a:lnTo>
                    <a:lnTo>
                      <a:pt x="93" y="51"/>
                    </a:lnTo>
                    <a:lnTo>
                      <a:pt x="89" y="47"/>
                    </a:lnTo>
                    <a:lnTo>
                      <a:pt x="84" y="44"/>
                    </a:lnTo>
                    <a:lnTo>
                      <a:pt x="69" y="39"/>
                    </a:lnTo>
                    <a:lnTo>
                      <a:pt x="62" y="37"/>
                    </a:lnTo>
                    <a:lnTo>
                      <a:pt x="55" y="34"/>
                    </a:lnTo>
                    <a:lnTo>
                      <a:pt x="50" y="30"/>
                    </a:lnTo>
                    <a:lnTo>
                      <a:pt x="47" y="26"/>
                    </a:lnTo>
                    <a:lnTo>
                      <a:pt x="57" y="22"/>
                    </a:lnTo>
                    <a:lnTo>
                      <a:pt x="71" y="17"/>
                    </a:lnTo>
                    <a:lnTo>
                      <a:pt x="88" y="11"/>
                    </a:lnTo>
                    <a:lnTo>
                      <a:pt x="94" y="8"/>
                    </a:lnTo>
                    <a:lnTo>
                      <a:pt x="100" y="3"/>
                    </a:lnTo>
                    <a:lnTo>
                      <a:pt x="47" y="0"/>
                    </a:lnTo>
                    <a:lnTo>
                      <a:pt x="38" y="3"/>
                    </a:lnTo>
                    <a:lnTo>
                      <a:pt x="28" y="8"/>
                    </a:lnTo>
                    <a:lnTo>
                      <a:pt x="22" y="12"/>
                    </a:lnTo>
                    <a:lnTo>
                      <a:pt x="16" y="17"/>
                    </a:lnTo>
                    <a:lnTo>
                      <a:pt x="11" y="23"/>
                    </a:lnTo>
                    <a:lnTo>
                      <a:pt x="11" y="27"/>
                    </a:lnTo>
                    <a:lnTo>
                      <a:pt x="11" y="29"/>
                    </a:lnTo>
                    <a:lnTo>
                      <a:pt x="13" y="34"/>
                    </a:lnTo>
                    <a:lnTo>
                      <a:pt x="19" y="37"/>
                    </a:lnTo>
                    <a:lnTo>
                      <a:pt x="34" y="42"/>
                    </a:lnTo>
                    <a:lnTo>
                      <a:pt x="40" y="47"/>
                    </a:lnTo>
                    <a:lnTo>
                      <a:pt x="47" y="50"/>
                    </a:lnTo>
                    <a:lnTo>
                      <a:pt x="51" y="55"/>
                    </a:lnTo>
                    <a:lnTo>
                      <a:pt x="54" y="58"/>
                    </a:lnTo>
                    <a:lnTo>
                      <a:pt x="55" y="61"/>
                    </a:lnTo>
                    <a:lnTo>
                      <a:pt x="55" y="65"/>
                    </a:lnTo>
                    <a:lnTo>
                      <a:pt x="54" y="69"/>
                    </a:lnTo>
                    <a:lnTo>
                      <a:pt x="53" y="73"/>
                    </a:lnTo>
                    <a:lnTo>
                      <a:pt x="47" y="79"/>
                    </a:lnTo>
                    <a:lnTo>
                      <a:pt x="38" y="87"/>
                    </a:lnTo>
                    <a:lnTo>
                      <a:pt x="27" y="94"/>
                    </a:lnTo>
                    <a:lnTo>
                      <a:pt x="0" y="107"/>
                    </a:lnTo>
                    <a:lnTo>
                      <a:pt x="59" y="113"/>
                    </a:lnTo>
                    <a:lnTo>
                      <a:pt x="74" y="100"/>
                    </a:lnTo>
                    <a:lnTo>
                      <a:pt x="79" y="94"/>
                    </a:lnTo>
                    <a:lnTo>
                      <a:pt x="85" y="87"/>
                    </a:lnTo>
                    <a:close/>
                  </a:path>
                </a:pathLst>
              </a:custGeom>
              <a:solidFill>
                <a:srgbClr val="E7F1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86" name="Freeform 93"/>
              <p:cNvSpPr>
                <a:spLocks/>
              </p:cNvSpPr>
              <p:nvPr/>
            </p:nvSpPr>
            <p:spPr bwMode="auto">
              <a:xfrm>
                <a:off x="4802188" y="3836988"/>
                <a:ext cx="19050" cy="20638"/>
              </a:xfrm>
              <a:custGeom>
                <a:avLst/>
                <a:gdLst>
                  <a:gd name="T0" fmla="*/ 2147483647 w 12"/>
                  <a:gd name="T1" fmla="*/ 2147483647 h 13"/>
                  <a:gd name="T2" fmla="*/ 2147483647 w 12"/>
                  <a:gd name="T3" fmla="*/ 2147483647 h 13"/>
                  <a:gd name="T4" fmla="*/ 2147483647 w 12"/>
                  <a:gd name="T5" fmla="*/ 2147483647 h 13"/>
                  <a:gd name="T6" fmla="*/ 2147483647 w 12"/>
                  <a:gd name="T7" fmla="*/ 2147483647 h 13"/>
                  <a:gd name="T8" fmla="*/ 2147483647 w 12"/>
                  <a:gd name="T9" fmla="*/ 2147483647 h 13"/>
                  <a:gd name="T10" fmla="*/ 2147483647 w 12"/>
                  <a:gd name="T11" fmla="*/ 2147483647 h 13"/>
                  <a:gd name="T12" fmla="*/ 2147483647 w 12"/>
                  <a:gd name="T13" fmla="*/ 2147483647 h 13"/>
                  <a:gd name="T14" fmla="*/ 2147483647 w 12"/>
                  <a:gd name="T15" fmla="*/ 2147483647 h 13"/>
                  <a:gd name="T16" fmla="*/ 2147483647 w 12"/>
                  <a:gd name="T17" fmla="*/ 2147483647 h 13"/>
                  <a:gd name="T18" fmla="*/ 0 w 12"/>
                  <a:gd name="T19" fmla="*/ 2147483647 h 13"/>
                  <a:gd name="T20" fmla="*/ 0 w 12"/>
                  <a:gd name="T21" fmla="*/ 2147483647 h 13"/>
                  <a:gd name="T22" fmla="*/ 0 w 12"/>
                  <a:gd name="T23" fmla="*/ 2147483647 h 13"/>
                  <a:gd name="T24" fmla="*/ 0 w 12"/>
                  <a:gd name="T25" fmla="*/ 2147483647 h 13"/>
                  <a:gd name="T26" fmla="*/ 2147483647 w 12"/>
                  <a:gd name="T27" fmla="*/ 2147483647 h 13"/>
                  <a:gd name="T28" fmla="*/ 2147483647 w 12"/>
                  <a:gd name="T29" fmla="*/ 0 h 13"/>
                  <a:gd name="T30" fmla="*/ 2147483647 w 12"/>
                  <a:gd name="T31" fmla="*/ 0 h 13"/>
                  <a:gd name="T32" fmla="*/ 2147483647 w 12"/>
                  <a:gd name="T33" fmla="*/ 0 h 13"/>
                  <a:gd name="T34" fmla="*/ 2147483647 w 12"/>
                  <a:gd name="T35" fmla="*/ 0 h 13"/>
                  <a:gd name="T36" fmla="*/ 2147483647 w 12"/>
                  <a:gd name="T37" fmla="*/ 2147483647 h 13"/>
                  <a:gd name="T38" fmla="*/ 2147483647 w 12"/>
                  <a:gd name="T39" fmla="*/ 2147483647 h 13"/>
                  <a:gd name="T40" fmla="*/ 2147483647 w 12"/>
                  <a:gd name="T41" fmla="*/ 2147483647 h 13"/>
                  <a:gd name="T42" fmla="*/ 2147483647 w 12"/>
                  <a:gd name="T43" fmla="*/ 2147483647 h 1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"/>
                  <a:gd name="T67" fmla="*/ 0 h 13"/>
                  <a:gd name="T68" fmla="*/ 12 w 12"/>
                  <a:gd name="T69" fmla="*/ 13 h 1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" h="13">
                    <a:moveTo>
                      <a:pt x="12" y="6"/>
                    </a:moveTo>
                    <a:lnTo>
                      <a:pt x="12" y="6"/>
                    </a:lnTo>
                    <a:lnTo>
                      <a:pt x="12" y="8"/>
                    </a:lnTo>
                    <a:lnTo>
                      <a:pt x="11" y="10"/>
                    </a:lnTo>
                    <a:lnTo>
                      <a:pt x="8" y="11"/>
                    </a:lnTo>
                    <a:lnTo>
                      <a:pt x="7" y="13"/>
                    </a:lnTo>
                    <a:lnTo>
                      <a:pt x="4" y="11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1" y="1"/>
                    </a:lnTo>
                    <a:lnTo>
                      <a:pt x="12" y="4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657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87" name="Freeform 94"/>
              <p:cNvSpPr>
                <a:spLocks/>
              </p:cNvSpPr>
              <p:nvPr/>
            </p:nvSpPr>
            <p:spPr bwMode="auto">
              <a:xfrm>
                <a:off x="5060950" y="3859213"/>
                <a:ext cx="22225" cy="19050"/>
              </a:xfrm>
              <a:custGeom>
                <a:avLst/>
                <a:gdLst>
                  <a:gd name="T0" fmla="*/ 2147483647 w 14"/>
                  <a:gd name="T1" fmla="*/ 2147483647 h 12"/>
                  <a:gd name="T2" fmla="*/ 2147483647 w 14"/>
                  <a:gd name="T3" fmla="*/ 2147483647 h 12"/>
                  <a:gd name="T4" fmla="*/ 2147483647 w 14"/>
                  <a:gd name="T5" fmla="*/ 2147483647 h 12"/>
                  <a:gd name="T6" fmla="*/ 2147483647 w 14"/>
                  <a:gd name="T7" fmla="*/ 2147483647 h 12"/>
                  <a:gd name="T8" fmla="*/ 2147483647 w 14"/>
                  <a:gd name="T9" fmla="*/ 2147483647 h 12"/>
                  <a:gd name="T10" fmla="*/ 2147483647 w 14"/>
                  <a:gd name="T11" fmla="*/ 2147483647 h 12"/>
                  <a:gd name="T12" fmla="*/ 2147483647 w 14"/>
                  <a:gd name="T13" fmla="*/ 2147483647 h 12"/>
                  <a:gd name="T14" fmla="*/ 2147483647 w 14"/>
                  <a:gd name="T15" fmla="*/ 2147483647 h 12"/>
                  <a:gd name="T16" fmla="*/ 2147483647 w 14"/>
                  <a:gd name="T17" fmla="*/ 2147483647 h 12"/>
                  <a:gd name="T18" fmla="*/ 2147483647 w 14"/>
                  <a:gd name="T19" fmla="*/ 2147483647 h 12"/>
                  <a:gd name="T20" fmla="*/ 0 w 14"/>
                  <a:gd name="T21" fmla="*/ 2147483647 h 12"/>
                  <a:gd name="T22" fmla="*/ 0 w 14"/>
                  <a:gd name="T23" fmla="*/ 2147483647 h 12"/>
                  <a:gd name="T24" fmla="*/ 2147483647 w 14"/>
                  <a:gd name="T25" fmla="*/ 2147483647 h 12"/>
                  <a:gd name="T26" fmla="*/ 2147483647 w 14"/>
                  <a:gd name="T27" fmla="*/ 2147483647 h 12"/>
                  <a:gd name="T28" fmla="*/ 2147483647 w 14"/>
                  <a:gd name="T29" fmla="*/ 2147483647 h 12"/>
                  <a:gd name="T30" fmla="*/ 2147483647 w 14"/>
                  <a:gd name="T31" fmla="*/ 0 h 12"/>
                  <a:gd name="T32" fmla="*/ 2147483647 w 14"/>
                  <a:gd name="T33" fmla="*/ 0 h 12"/>
                  <a:gd name="T34" fmla="*/ 2147483647 w 14"/>
                  <a:gd name="T35" fmla="*/ 2147483647 h 12"/>
                  <a:gd name="T36" fmla="*/ 2147483647 w 14"/>
                  <a:gd name="T37" fmla="*/ 2147483647 h 12"/>
                  <a:gd name="T38" fmla="*/ 2147483647 w 14"/>
                  <a:gd name="T39" fmla="*/ 2147483647 h 12"/>
                  <a:gd name="T40" fmla="*/ 2147483647 w 14"/>
                  <a:gd name="T41" fmla="*/ 2147483647 h 12"/>
                  <a:gd name="T42" fmla="*/ 2147483647 w 14"/>
                  <a:gd name="T43" fmla="*/ 2147483647 h 1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4"/>
                  <a:gd name="T67" fmla="*/ 0 h 12"/>
                  <a:gd name="T68" fmla="*/ 14 w 14"/>
                  <a:gd name="T69" fmla="*/ 12 h 1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4" h="12">
                    <a:moveTo>
                      <a:pt x="14" y="6"/>
                    </a:moveTo>
                    <a:lnTo>
                      <a:pt x="14" y="6"/>
                    </a:lnTo>
                    <a:lnTo>
                      <a:pt x="14" y="9"/>
                    </a:lnTo>
                    <a:lnTo>
                      <a:pt x="13" y="11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4" y="12"/>
                    </a:lnTo>
                    <a:lnTo>
                      <a:pt x="3" y="11"/>
                    </a:lnTo>
                    <a:lnTo>
                      <a:pt x="2" y="9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7" y="0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657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t-B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2333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WiMAX – 802.16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Padrões – Artigo só para definir a evolução!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805" y="1964080"/>
            <a:ext cx="9144000" cy="49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707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WiMAX – 802.16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Padrões mais Promissores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2" y="2231062"/>
            <a:ext cx="9144000" cy="462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498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WiMAX – 802.16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802.16m</a:t>
            </a:r>
          </a:p>
          <a:p>
            <a:pPr lvl="1"/>
            <a:r>
              <a:rPr lang="pt-BR" dirty="0" smtClean="0"/>
              <a:t>Acredito ser o mais promissor</a:t>
            </a:r>
          </a:p>
          <a:p>
            <a:pPr lvl="1"/>
            <a:endParaRPr lang="pt-BR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2088603"/>
            <a:ext cx="5688632" cy="475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7741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Conceitos Básicos</a:t>
            </a:r>
            <a:endParaRPr lang="pt-BR" dirty="0"/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Picture 92" descr="F:\PUBLISH\PEARSON\Slides\Kurose\figs\Cap06\f06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28778"/>
            <a:ext cx="6768752" cy="565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83"/>
          <p:cNvSpPr>
            <a:spLocks noChangeArrowheads="1"/>
          </p:cNvSpPr>
          <p:nvPr/>
        </p:nvSpPr>
        <p:spPr bwMode="auto">
          <a:xfrm>
            <a:off x="5940152" y="2564904"/>
            <a:ext cx="3203848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5000"/>
              <a:buFont typeface="ZapfDingbats" pitchFamily="82" charset="2"/>
              <a:buNone/>
            </a:pPr>
            <a:r>
              <a:rPr lang="en-US" sz="1900" b="1" dirty="0" err="1"/>
              <a:t>Hospedeiros</a:t>
            </a:r>
            <a:r>
              <a:rPr lang="en-US" sz="1900" b="1" dirty="0"/>
              <a:t> </a:t>
            </a:r>
            <a:r>
              <a:rPr lang="en-US" sz="1900" b="1" dirty="0" err="1"/>
              <a:t>sem</a:t>
            </a:r>
            <a:r>
              <a:rPr lang="en-US" sz="1900" b="1" dirty="0"/>
              <a:t> </a:t>
            </a:r>
            <a:r>
              <a:rPr lang="en-US" sz="1900" b="1" dirty="0" err="1"/>
              <a:t>fio</a:t>
            </a:r>
            <a:endParaRPr lang="en-US" sz="1900" b="1" dirty="0"/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en-US" sz="1900" dirty="0" smtClean="0"/>
              <a:t> Laptop</a:t>
            </a:r>
            <a:r>
              <a:rPr lang="en-US" sz="1900" dirty="0"/>
              <a:t>, </a:t>
            </a:r>
            <a:r>
              <a:rPr lang="en-US" sz="1900" dirty="0" smtClean="0"/>
              <a:t>Tablet, </a:t>
            </a:r>
            <a:r>
              <a:rPr lang="en-US" sz="1900" dirty="0"/>
              <a:t>IP phone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en-US" sz="1900" dirty="0" smtClean="0"/>
              <a:t> </a:t>
            </a:r>
            <a:r>
              <a:rPr lang="en-US" sz="1900" dirty="0" err="1" smtClean="0"/>
              <a:t>Rodam</a:t>
            </a:r>
            <a:r>
              <a:rPr lang="en-US" sz="1900" dirty="0" smtClean="0"/>
              <a:t> </a:t>
            </a:r>
            <a:r>
              <a:rPr lang="en-US" sz="1900" dirty="0" err="1"/>
              <a:t>aplicações</a:t>
            </a:r>
            <a:endParaRPr lang="en-US" sz="1900" dirty="0"/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en-US" sz="1900" dirty="0" smtClean="0"/>
              <a:t> </a:t>
            </a:r>
            <a:r>
              <a:rPr lang="en-US" sz="1900" dirty="0" err="1" smtClean="0"/>
              <a:t>Podem</a:t>
            </a:r>
            <a:r>
              <a:rPr lang="en-US" sz="1900" dirty="0" smtClean="0"/>
              <a:t> </a:t>
            </a:r>
            <a:r>
              <a:rPr lang="en-US" sz="1900" dirty="0"/>
              <a:t>ser </a:t>
            </a:r>
            <a:r>
              <a:rPr lang="en-US" sz="1900" dirty="0" err="1"/>
              <a:t>fixos</a:t>
            </a:r>
            <a:r>
              <a:rPr lang="en-US" sz="1900" dirty="0"/>
              <a:t> </a:t>
            </a:r>
            <a:r>
              <a:rPr lang="en-US" sz="1900" dirty="0" err="1"/>
              <a:t>ou</a:t>
            </a:r>
            <a:r>
              <a:rPr lang="en-US" sz="1900" dirty="0"/>
              <a:t> </a:t>
            </a:r>
            <a:r>
              <a:rPr lang="en-US" sz="1900" dirty="0" err="1" smtClean="0"/>
              <a:t>móveis</a:t>
            </a:r>
            <a:r>
              <a:rPr lang="en-US" sz="1900" dirty="0" smtClean="0"/>
              <a:t>	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en-US" sz="1900" dirty="0" smtClean="0"/>
              <a:t> </a:t>
            </a:r>
            <a:r>
              <a:rPr lang="en-US" sz="1900" dirty="0" err="1" smtClean="0"/>
              <a:t>Sem</a:t>
            </a:r>
            <a:r>
              <a:rPr lang="en-US" sz="1900" dirty="0" smtClean="0"/>
              <a:t> </a:t>
            </a:r>
            <a:r>
              <a:rPr lang="en-US" sz="1900" dirty="0" err="1"/>
              <a:t>fio</a:t>
            </a:r>
            <a:r>
              <a:rPr lang="en-US" sz="1900" dirty="0"/>
              <a:t>” </a:t>
            </a:r>
            <a:r>
              <a:rPr lang="en-US" sz="1900" dirty="0" err="1"/>
              <a:t>nem</a:t>
            </a:r>
            <a:r>
              <a:rPr lang="en-US" sz="1900" dirty="0"/>
              <a:t> </a:t>
            </a:r>
            <a:r>
              <a:rPr lang="en-US" sz="1900" dirty="0" err="1"/>
              <a:t>sempre</a:t>
            </a:r>
            <a:r>
              <a:rPr lang="en-US" sz="1900" dirty="0"/>
              <a:t> </a:t>
            </a:r>
            <a:endParaRPr lang="en-US" sz="1900" dirty="0" smtClean="0"/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en-US" sz="1900" dirty="0" smtClean="0"/>
              <a:t>  </a:t>
            </a:r>
            <a:r>
              <a:rPr lang="en-US" sz="1900" dirty="0" err="1" smtClean="0"/>
              <a:t>significa</a:t>
            </a:r>
            <a:r>
              <a:rPr lang="en-US" sz="1900" dirty="0" smtClean="0"/>
              <a:t> </a:t>
            </a:r>
            <a:r>
              <a:rPr lang="en-US" sz="1900" dirty="0" err="1"/>
              <a:t>mobilidade</a:t>
            </a:r>
            <a:endParaRPr lang="en-US" sz="19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WiMAX – 802.16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 fontScale="92500" lnSpcReduction="10000"/>
          </a:bodyPr>
          <a:lstStyle/>
          <a:p>
            <a:r>
              <a:rPr lang="pt-BR" dirty="0" smtClean="0"/>
              <a:t>802.16m</a:t>
            </a:r>
          </a:p>
          <a:p>
            <a:pPr lvl="1"/>
            <a:r>
              <a:rPr lang="pt-BR" dirty="0" smtClean="0"/>
              <a:t>Suporte a redes auto-organizáveis</a:t>
            </a:r>
          </a:p>
          <a:p>
            <a:pPr lvl="2"/>
            <a:r>
              <a:rPr lang="pt-BR" dirty="0" smtClean="0"/>
              <a:t>Não está definido pelo padrão</a:t>
            </a:r>
          </a:p>
          <a:p>
            <a:pPr lvl="2"/>
            <a:r>
              <a:rPr lang="pt-BR" dirty="0" smtClean="0"/>
              <a:t>Área de pesquisa interresante</a:t>
            </a:r>
          </a:p>
          <a:p>
            <a:pPr lvl="2"/>
            <a:r>
              <a:rPr lang="pt-BR" dirty="0" smtClean="0"/>
              <a:t>Suporte a ligação de BS e SS com SS móveis</a:t>
            </a:r>
          </a:p>
          <a:p>
            <a:pPr lvl="3"/>
            <a:r>
              <a:rPr lang="pt-BR" dirty="0" smtClean="0"/>
              <a:t>Suporte a Redes Veiculares</a:t>
            </a:r>
          </a:p>
          <a:p>
            <a:pPr lvl="1"/>
            <a:r>
              <a:rPr lang="pt-BR" dirty="0" smtClean="0"/>
              <a:t>Relay</a:t>
            </a:r>
          </a:p>
          <a:p>
            <a:pPr lvl="2"/>
            <a:r>
              <a:rPr lang="pt-BR" dirty="0" smtClean="0"/>
              <a:t>Permitirá a expansão de cobertura sem BSs</a:t>
            </a:r>
          </a:p>
          <a:p>
            <a:pPr lvl="2"/>
            <a:r>
              <a:rPr lang="pt-BR" dirty="0" smtClean="0"/>
              <a:t>Complica o planejamento de capacidade</a:t>
            </a:r>
          </a:p>
          <a:p>
            <a:pPr lvl="1"/>
            <a:r>
              <a:rPr lang="pt-BR" dirty="0" smtClean="0"/>
              <a:t>Estrutura de Frame Variável</a:t>
            </a:r>
          </a:p>
          <a:p>
            <a:pPr lvl="2"/>
            <a:r>
              <a:rPr lang="pt-BR" dirty="0" smtClean="0"/>
              <a:t>20ms (SuperFrame), 5ms (Frame) e 0.617ms</a:t>
            </a:r>
          </a:p>
          <a:p>
            <a:pPr lvl="1"/>
            <a:r>
              <a:rPr lang="pt-BR" dirty="0" smtClean="0"/>
              <a:t>Suporta 80 canais de voz (12.2Kbps) bidirecionais por MHz (5,8GHz)</a:t>
            </a:r>
          </a:p>
          <a:p>
            <a:pPr lvl="1"/>
            <a:endParaRPr lang="pt-BR" dirty="0" smtClean="0"/>
          </a:p>
          <a:p>
            <a:pPr lvl="1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0787561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WiMAX – 802.16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Recursos Interessantes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002" y="1190261"/>
            <a:ext cx="9144000" cy="566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4069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Redes WiMAX – 802.16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Classes de Serviço Especificadas</a:t>
            </a:r>
          </a:p>
          <a:p>
            <a:pPr lvl="1"/>
            <a:r>
              <a:rPr lang="en-US" dirty="0" smtClean="0"/>
              <a:t>Low </a:t>
            </a:r>
            <a:r>
              <a:rPr lang="en-US" dirty="0"/>
              <a:t>Multimedia: Data speed up to 144 kbps </a:t>
            </a:r>
          </a:p>
          <a:p>
            <a:pPr lvl="1"/>
            <a:r>
              <a:rPr lang="en-US" dirty="0" smtClean="0"/>
              <a:t>Medium </a:t>
            </a:r>
            <a:r>
              <a:rPr lang="en-US" dirty="0"/>
              <a:t>Multimedia: Data speed up 2 Mbps </a:t>
            </a:r>
          </a:p>
          <a:p>
            <a:pPr lvl="1"/>
            <a:r>
              <a:rPr lang="en-US" dirty="0" smtClean="0"/>
              <a:t>High </a:t>
            </a:r>
            <a:r>
              <a:rPr lang="en-US" dirty="0"/>
              <a:t>Multimedia: Data speed up to 30 mbps </a:t>
            </a:r>
          </a:p>
          <a:p>
            <a:pPr lvl="1"/>
            <a:r>
              <a:rPr lang="en-US" dirty="0" smtClean="0"/>
              <a:t>Super </a:t>
            </a:r>
            <a:r>
              <a:rPr lang="en-US" dirty="0"/>
              <a:t>High Multimedia: Data speed up to 100 Mbps or possibly 1 </a:t>
            </a:r>
            <a:r>
              <a:rPr lang="en-US" dirty="0" err="1"/>
              <a:t>Gbps</a:t>
            </a:r>
            <a:r>
              <a:rPr lang="en-US" dirty="0"/>
              <a:t> </a:t>
            </a:r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7795178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Tecnologia Celular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Uma visão evolutiva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745882"/>
            <a:ext cx="7664152" cy="5112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52878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Tecnologia Celular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Visão Geral (GSM 2G)</a:t>
            </a:r>
          </a:p>
        </p:txBody>
      </p:sp>
      <p:pic>
        <p:nvPicPr>
          <p:cNvPr id="5" name="Picture 393" descr="F:\PUBLISH\PEARSON\Slides\Kurose\figs\Cap06\f061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4414690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483768" y="2708920"/>
            <a:ext cx="936104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BSC</a:t>
            </a:r>
          </a:p>
        </p:txBody>
      </p:sp>
      <p:sp>
        <p:nvSpPr>
          <p:cNvPr id="7" name="Rectangle 6"/>
          <p:cNvSpPr/>
          <p:nvPr/>
        </p:nvSpPr>
        <p:spPr>
          <a:xfrm>
            <a:off x="2483768" y="4653136"/>
            <a:ext cx="936104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BSC</a:t>
            </a:r>
            <a:endParaRPr lang="pt-BR" dirty="0"/>
          </a:p>
        </p:txBody>
      </p:sp>
      <p:sp>
        <p:nvSpPr>
          <p:cNvPr id="8" name="Rectangle 7"/>
          <p:cNvSpPr/>
          <p:nvPr/>
        </p:nvSpPr>
        <p:spPr>
          <a:xfrm>
            <a:off x="3563888" y="3573016"/>
            <a:ext cx="1440160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MSC</a:t>
            </a:r>
            <a:endParaRPr lang="pt-BR" dirty="0"/>
          </a:p>
        </p:txBody>
      </p:sp>
      <p:sp>
        <p:nvSpPr>
          <p:cNvPr id="9" name="Rectangle 8"/>
          <p:cNvSpPr/>
          <p:nvPr/>
        </p:nvSpPr>
        <p:spPr>
          <a:xfrm>
            <a:off x="5580112" y="3753036"/>
            <a:ext cx="936104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400" dirty="0" smtClean="0"/>
              <a:t>Roteador</a:t>
            </a:r>
          </a:p>
          <a:p>
            <a:pPr algn="ctr"/>
            <a:r>
              <a:rPr lang="pt-BR" sz="1400" dirty="0" smtClean="0"/>
              <a:t>MSC</a:t>
            </a:r>
            <a:endParaRPr lang="pt-BR" sz="1400" dirty="0"/>
          </a:p>
        </p:txBody>
      </p:sp>
      <p:pic>
        <p:nvPicPr>
          <p:cNvPr id="10" name="Picture 4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555" y="3471153"/>
            <a:ext cx="1530886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7075232" y="3825624"/>
            <a:ext cx="1717532" cy="430887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lg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b="1" dirty="0" smtClean="0">
                <a:solidFill>
                  <a:srgbClr val="000000"/>
                </a:solidFill>
                <a:latin typeface="Trebuchet MS" pitchFamily="34" charset="0"/>
              </a:rPr>
              <a:t>REDE TEFEFÔNICA PÚBLICA</a:t>
            </a:r>
            <a:endParaRPr lang="en-US" sz="1100" b="1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96275" y="1724030"/>
            <a:ext cx="394772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BSC – Controlador de Estação Base</a:t>
            </a:r>
          </a:p>
          <a:p>
            <a:pPr marL="285750" indent="-285750">
              <a:buFontTx/>
              <a:buChar char="-"/>
            </a:pPr>
            <a:r>
              <a:rPr lang="pt-BR" dirty="0" smtClean="0"/>
              <a:t>Alocar o canal de áudio ao usuário</a:t>
            </a:r>
          </a:p>
          <a:p>
            <a:pPr marL="285750" indent="-285750">
              <a:buFontTx/>
              <a:buChar char="-"/>
            </a:pPr>
            <a:r>
              <a:rPr lang="pt-BR" dirty="0" smtClean="0"/>
              <a:t>Fazer a localização</a:t>
            </a:r>
          </a:p>
          <a:p>
            <a:pPr marL="285750" indent="-285750">
              <a:buFontTx/>
              <a:buChar char="-"/>
            </a:pPr>
            <a:r>
              <a:rPr lang="pt-BR" dirty="0" smtClean="0"/>
              <a:t>Fazer o handoff</a:t>
            </a:r>
          </a:p>
          <a:p>
            <a:pPr marL="285750" indent="-285750">
              <a:buFontTx/>
              <a:buChar char="-"/>
            </a:pPr>
            <a:endParaRPr lang="pt-BR" dirty="0"/>
          </a:p>
          <a:p>
            <a:pPr marL="285750" indent="-285750">
              <a:buFontTx/>
              <a:buChar char="-"/>
            </a:pPr>
            <a:endParaRPr lang="pt-BR" dirty="0" smtClean="0"/>
          </a:p>
          <a:p>
            <a:pPr marL="285750" indent="-285750">
              <a:buFontTx/>
              <a:buChar char="-"/>
            </a:pPr>
            <a:endParaRPr lang="pt-BR" dirty="0"/>
          </a:p>
          <a:p>
            <a:pPr marL="285750" indent="-285750">
              <a:buFontTx/>
              <a:buChar char="-"/>
            </a:pPr>
            <a:endParaRPr lang="pt-BR" dirty="0" smtClean="0"/>
          </a:p>
          <a:p>
            <a:pPr marL="285750" indent="-285750">
              <a:buFontTx/>
              <a:buChar char="-"/>
            </a:pPr>
            <a:endParaRPr lang="pt-BR" dirty="0"/>
          </a:p>
          <a:p>
            <a:pPr marL="285750" indent="-285750">
              <a:buFontTx/>
              <a:buChar char="-"/>
            </a:pPr>
            <a:endParaRPr lang="pt-BR" dirty="0" smtClean="0"/>
          </a:p>
          <a:p>
            <a:pPr marL="285750" indent="-285750">
              <a:buFontTx/>
              <a:buChar char="-"/>
            </a:pPr>
            <a:endParaRPr lang="pt-BR" dirty="0"/>
          </a:p>
          <a:p>
            <a:pPr marL="285750" indent="-285750">
              <a:buFontTx/>
              <a:buChar char="-"/>
            </a:pPr>
            <a:endParaRPr lang="pt-BR" dirty="0" smtClean="0"/>
          </a:p>
          <a:p>
            <a:r>
              <a:rPr lang="pt-BR" dirty="0" smtClean="0"/>
              <a:t>MSC </a:t>
            </a:r>
            <a:r>
              <a:rPr lang="pt-BR" dirty="0"/>
              <a:t>– </a:t>
            </a:r>
            <a:r>
              <a:rPr lang="pt-BR" dirty="0" smtClean="0"/>
              <a:t>Centro de “Comutação Móvel”</a:t>
            </a:r>
          </a:p>
          <a:p>
            <a:pPr marL="285750" indent="-285750">
              <a:buFontTx/>
              <a:buChar char="-"/>
            </a:pPr>
            <a:r>
              <a:rPr lang="pt-BR" dirty="0" smtClean="0"/>
              <a:t>Autorização e contabilidade</a:t>
            </a:r>
          </a:p>
          <a:p>
            <a:pPr marL="285750" indent="-285750">
              <a:buFontTx/>
              <a:buChar char="-"/>
            </a:pPr>
            <a:r>
              <a:rPr lang="pt-BR" dirty="0" smtClean="0"/>
              <a:t>Função semelhante à central telefônica</a:t>
            </a:r>
            <a:endParaRPr lang="pt-BR" dirty="0"/>
          </a:p>
          <a:p>
            <a:endParaRPr lang="pt-BR" dirty="0"/>
          </a:p>
        </p:txBody>
      </p:sp>
      <p:cxnSp>
        <p:nvCxnSpPr>
          <p:cNvPr id="15" name="Straight Connector 14"/>
          <p:cNvCxnSpPr>
            <a:stCxn id="8" idx="3"/>
          </p:cNvCxnSpPr>
          <p:nvPr/>
        </p:nvCxnSpPr>
        <p:spPr>
          <a:xfrm>
            <a:off x="5004048" y="4041068"/>
            <a:ext cx="57606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516216" y="4041067"/>
            <a:ext cx="653921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57592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Tecnologia Celular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Visão Geral (GSM 2,5G)</a:t>
            </a:r>
          </a:p>
        </p:txBody>
      </p:sp>
      <p:pic>
        <p:nvPicPr>
          <p:cNvPr id="5" name="Picture 393" descr="F:\PUBLISH\PEARSON\Slides\Kurose\figs\Cap06\f061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636912"/>
            <a:ext cx="4414690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483768" y="2852936"/>
            <a:ext cx="936104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BSC</a:t>
            </a:r>
          </a:p>
        </p:txBody>
      </p:sp>
      <p:sp>
        <p:nvSpPr>
          <p:cNvPr id="7" name="Rectangle 6"/>
          <p:cNvSpPr/>
          <p:nvPr/>
        </p:nvSpPr>
        <p:spPr>
          <a:xfrm>
            <a:off x="2483768" y="4797152"/>
            <a:ext cx="936104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BSC</a:t>
            </a:r>
            <a:endParaRPr lang="pt-BR" dirty="0"/>
          </a:p>
        </p:txBody>
      </p:sp>
      <p:sp>
        <p:nvSpPr>
          <p:cNvPr id="8" name="Rectangle 7"/>
          <p:cNvSpPr/>
          <p:nvPr/>
        </p:nvSpPr>
        <p:spPr>
          <a:xfrm>
            <a:off x="3563888" y="3717032"/>
            <a:ext cx="1440160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MSC</a:t>
            </a:r>
            <a:endParaRPr lang="pt-BR" dirty="0"/>
          </a:p>
        </p:txBody>
      </p:sp>
      <p:sp>
        <p:nvSpPr>
          <p:cNvPr id="9" name="Rectangle 8"/>
          <p:cNvSpPr/>
          <p:nvPr/>
        </p:nvSpPr>
        <p:spPr>
          <a:xfrm>
            <a:off x="5580112" y="3897052"/>
            <a:ext cx="936104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400" dirty="0" smtClean="0"/>
              <a:t>Roteador</a:t>
            </a:r>
          </a:p>
          <a:p>
            <a:pPr algn="ctr"/>
            <a:r>
              <a:rPr lang="pt-BR" sz="1400" dirty="0" smtClean="0"/>
              <a:t>MSC</a:t>
            </a:r>
            <a:endParaRPr lang="pt-BR" sz="1400" dirty="0"/>
          </a:p>
        </p:txBody>
      </p:sp>
      <p:pic>
        <p:nvPicPr>
          <p:cNvPr id="10" name="Picture 4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555" y="3615169"/>
            <a:ext cx="1530886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7075232" y="3969640"/>
            <a:ext cx="1717532" cy="430887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lg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b="1" dirty="0" smtClean="0">
                <a:solidFill>
                  <a:srgbClr val="000000"/>
                </a:solidFill>
                <a:latin typeface="Trebuchet MS" pitchFamily="34" charset="0"/>
              </a:rPr>
              <a:t>REDE TEFEFÔNICA PÚBLICA</a:t>
            </a:r>
            <a:endParaRPr lang="en-US" sz="1100" b="1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88025" y="1196752"/>
            <a:ext cx="435597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sz="1600" dirty="0" smtClean="0"/>
              <a:t>SGSN – </a:t>
            </a:r>
            <a:r>
              <a:rPr lang="pt-BR" sz="1600" i="1" dirty="0"/>
              <a:t>Serving GPRS Support </a:t>
            </a:r>
            <a:r>
              <a:rPr lang="pt-BR" sz="1600" i="1" dirty="0" smtClean="0"/>
              <a:t>Node </a:t>
            </a:r>
            <a:r>
              <a:rPr lang="pt-BR" sz="1600" dirty="0" smtClean="0"/>
              <a:t>(</a:t>
            </a:r>
            <a:r>
              <a:rPr lang="pt-BR" sz="1600" i="1" dirty="0" smtClean="0"/>
              <a:t>General </a:t>
            </a:r>
            <a:r>
              <a:rPr lang="pt-BR" sz="1600" i="1" dirty="0"/>
              <a:t>Packet Radio Service</a:t>
            </a:r>
            <a:r>
              <a:rPr lang="pt-BR" sz="1600" dirty="0" smtClean="0"/>
              <a:t>) – Suporte a IP e X.25 (tô ficando </a:t>
            </a:r>
            <a:r>
              <a:rPr lang="pt-BR" sz="1600" dirty="0"/>
              <a:t>velho!) </a:t>
            </a:r>
            <a:r>
              <a:rPr lang="pt-BR" sz="1600" dirty="0" smtClean="0"/>
              <a:t>– Faz roteamento, </a:t>
            </a:r>
            <a:r>
              <a:rPr lang="pt-BR" sz="1600" dirty="0"/>
              <a:t>funções de conexão de </a:t>
            </a:r>
            <a:r>
              <a:rPr lang="pt-BR" sz="1600" dirty="0" smtClean="0"/>
              <a:t>estações </a:t>
            </a:r>
            <a:r>
              <a:rPr lang="pt-BR" sz="1600" dirty="0"/>
              <a:t>móveis e suas </a:t>
            </a:r>
            <a:r>
              <a:rPr lang="pt-BR" sz="1600" dirty="0" smtClean="0"/>
              <a:t>autenticações </a:t>
            </a:r>
            <a:r>
              <a:rPr lang="pt-BR" sz="1600" dirty="0"/>
              <a:t>e gerenciamento lógico do </a:t>
            </a:r>
            <a:r>
              <a:rPr lang="pt-BR" sz="1600" dirty="0" smtClean="0"/>
              <a:t>link</a:t>
            </a:r>
          </a:p>
          <a:p>
            <a:pPr marL="285750" indent="-285750">
              <a:buFont typeface="Arial" pitchFamily="34" charset="0"/>
              <a:buChar char="•"/>
            </a:pPr>
            <a:endParaRPr lang="pt-BR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pt-BR" sz="1600" dirty="0" smtClean="0"/>
              <a:t>GGSN – </a:t>
            </a:r>
            <a:r>
              <a:rPr lang="pt-BR" sz="1600" i="1" dirty="0"/>
              <a:t>Gateway GPRS Support </a:t>
            </a:r>
            <a:r>
              <a:rPr lang="pt-BR" sz="1600" i="1" dirty="0" smtClean="0"/>
              <a:t>Node –</a:t>
            </a:r>
            <a:r>
              <a:rPr lang="pt-BR" sz="1600" dirty="0" smtClean="0"/>
              <a:t>atua </a:t>
            </a:r>
            <a:r>
              <a:rPr lang="pt-BR" sz="1600" dirty="0"/>
              <a:t>como uma interface com a rede externa de pacotes (Internet). Ele converte os pacotes GPRS vindos do </a:t>
            </a:r>
            <a:r>
              <a:rPr lang="pt-BR" sz="1600" dirty="0" smtClean="0"/>
              <a:t>SGSN.</a:t>
            </a:r>
          </a:p>
          <a:p>
            <a:pPr marL="285750" indent="-285750">
              <a:buFont typeface="Arial" pitchFamily="34" charset="0"/>
              <a:buChar char="•"/>
            </a:pPr>
            <a:endParaRPr lang="pt-BR" sz="1600" dirty="0"/>
          </a:p>
          <a:p>
            <a:pPr marL="285750" indent="-285750">
              <a:buFont typeface="Arial" pitchFamily="34" charset="0"/>
              <a:buChar char="•"/>
            </a:pPr>
            <a:endParaRPr lang="pt-BR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pt-BR" sz="1600" dirty="0"/>
          </a:p>
          <a:p>
            <a:pPr marL="285750" indent="-285750">
              <a:buFont typeface="Arial" pitchFamily="34" charset="0"/>
              <a:buChar char="•"/>
            </a:pPr>
            <a:endParaRPr lang="pt-BR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pt-BR" sz="1600" dirty="0"/>
          </a:p>
          <a:p>
            <a:pPr marL="285750" indent="-285750">
              <a:buFont typeface="Arial" pitchFamily="34" charset="0"/>
              <a:buChar char="•"/>
            </a:pPr>
            <a:endParaRPr lang="pt-BR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pt-BR" sz="1600" dirty="0"/>
          </a:p>
          <a:p>
            <a:pPr marL="285750" indent="-285750">
              <a:buFont typeface="Arial" pitchFamily="34" charset="0"/>
              <a:buChar char="•"/>
            </a:pPr>
            <a:endParaRPr lang="pt-BR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pt-BR" sz="1600" dirty="0"/>
          </a:p>
          <a:p>
            <a:endParaRPr lang="pt-BR" sz="1600" dirty="0" smtClean="0"/>
          </a:p>
          <a:p>
            <a:r>
              <a:rPr lang="pt-BR" sz="1600" dirty="0" smtClean="0"/>
              <a:t>        Fornecimento </a:t>
            </a:r>
            <a:r>
              <a:rPr lang="pt-BR" sz="1600" dirty="0"/>
              <a:t>de serviços não </a:t>
            </a:r>
            <a:r>
              <a:rPr lang="pt-BR" sz="1600" dirty="0" smtClean="0"/>
              <a:t>integrado!</a:t>
            </a:r>
            <a:endParaRPr lang="pt-BR" sz="1600" dirty="0"/>
          </a:p>
          <a:p>
            <a:endParaRPr lang="pt-BR" sz="1600" dirty="0"/>
          </a:p>
          <a:p>
            <a:pPr marL="285750" indent="-285750">
              <a:buFont typeface="Arial" pitchFamily="34" charset="0"/>
              <a:buChar char="•"/>
            </a:pPr>
            <a:endParaRPr lang="pt-BR" sz="1600" dirty="0"/>
          </a:p>
        </p:txBody>
      </p:sp>
      <p:cxnSp>
        <p:nvCxnSpPr>
          <p:cNvPr id="15" name="Straight Connector 14"/>
          <p:cNvCxnSpPr>
            <a:stCxn id="8" idx="3"/>
          </p:cNvCxnSpPr>
          <p:nvPr/>
        </p:nvCxnSpPr>
        <p:spPr>
          <a:xfrm>
            <a:off x="5004048" y="4185084"/>
            <a:ext cx="57606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516216" y="4185083"/>
            <a:ext cx="653921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4083713" y="5085184"/>
            <a:ext cx="936104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SGSN</a:t>
            </a:r>
            <a:endParaRPr lang="pt-BR" dirty="0"/>
          </a:p>
        </p:txBody>
      </p:sp>
      <p:sp>
        <p:nvSpPr>
          <p:cNvPr id="16" name="Rectangle 15"/>
          <p:cNvSpPr/>
          <p:nvPr/>
        </p:nvSpPr>
        <p:spPr>
          <a:xfrm>
            <a:off x="5580112" y="5079035"/>
            <a:ext cx="936104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 smtClean="0"/>
              <a:t>GGSN</a:t>
            </a:r>
          </a:p>
        </p:txBody>
      </p:sp>
      <p:pic>
        <p:nvPicPr>
          <p:cNvPr id="18" name="Picture 4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8555" y="4797152"/>
            <a:ext cx="1530886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7075232" y="5151623"/>
            <a:ext cx="1717532" cy="430887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lg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100" b="1" dirty="0" smtClean="0">
                <a:solidFill>
                  <a:srgbClr val="000000"/>
                </a:solidFill>
                <a:latin typeface="Trebuchet MS" pitchFamily="34" charset="0"/>
              </a:rPr>
              <a:t>INTERNET</a:t>
            </a:r>
          </a:p>
          <a:p>
            <a:pPr algn="ctr" eaLnBrk="1" hangingPunct="1"/>
            <a:r>
              <a:rPr lang="en-US" sz="1100" b="1" dirty="0" smtClean="0">
                <a:solidFill>
                  <a:srgbClr val="000000"/>
                </a:solidFill>
                <a:latin typeface="Trebuchet MS" pitchFamily="34" charset="0"/>
              </a:rPr>
              <a:t>PÚBLICA</a:t>
            </a:r>
            <a:endParaRPr lang="en-US" sz="1100" b="1" dirty="0">
              <a:solidFill>
                <a:srgbClr val="000000"/>
              </a:solidFill>
              <a:latin typeface="Trebuchet MS" pitchFamily="34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5004048" y="5367067"/>
            <a:ext cx="57606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516216" y="5367066"/>
            <a:ext cx="653921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endCxn id="14" idx="1"/>
          </p:cNvCxnSpPr>
          <p:nvPr/>
        </p:nvCxnSpPr>
        <p:spPr>
          <a:xfrm>
            <a:off x="3419872" y="5151623"/>
            <a:ext cx="663841" cy="2215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9002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Tevcnologia Celular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3G</a:t>
            </a:r>
          </a:p>
          <a:p>
            <a:pPr lvl="1"/>
            <a:r>
              <a:rPr lang="pt-BR" dirty="0" smtClean="0"/>
              <a:t>Devem fornecer obrigatoriamente</a:t>
            </a:r>
          </a:p>
          <a:p>
            <a:pPr lvl="2"/>
            <a:r>
              <a:rPr lang="pt-BR" dirty="0" smtClean="0"/>
              <a:t>144kbps – Automóveis</a:t>
            </a:r>
          </a:p>
          <a:p>
            <a:pPr lvl="2"/>
            <a:r>
              <a:rPr lang="pt-BR" dirty="0" smtClean="0"/>
              <a:t>384kbps – Uso externo estacionário ou a pé</a:t>
            </a:r>
          </a:p>
          <a:p>
            <a:pPr lvl="2"/>
            <a:r>
              <a:rPr lang="pt-BR" dirty="0" smtClean="0"/>
              <a:t>2Mbps – Ambiente interno</a:t>
            </a:r>
          </a:p>
          <a:p>
            <a:pPr lvl="2"/>
            <a:r>
              <a:rPr lang="pt-BR" dirty="0" smtClean="0"/>
              <a:t>9kbps - Satélite</a:t>
            </a:r>
          </a:p>
          <a:p>
            <a:pPr lvl="1"/>
            <a:r>
              <a:rPr lang="pt-BR" dirty="0" smtClean="0"/>
              <a:t>Na prática...</a:t>
            </a:r>
          </a:p>
        </p:txBody>
      </p:sp>
    </p:spTree>
    <p:extLst>
      <p:ext uri="{BB962C8B-B14F-4D97-AF65-F5344CB8AC3E}">
        <p14:creationId xmlns:p14="http://schemas.microsoft.com/office/powerpoint/2010/main" val="19191688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Tecnologia Celular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3G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398" y="1284923"/>
            <a:ext cx="8353082" cy="5566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39704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Tecnologia Celular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Uma visão evolutiva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745882"/>
            <a:ext cx="7664152" cy="5112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379891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Tecnologia Celular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Padrões 4G – IMT-2000</a:t>
            </a:r>
          </a:p>
          <a:p>
            <a:pPr lvl="1"/>
            <a:r>
              <a:rPr lang="pt-BR" dirty="0" smtClean="0">
                <a:solidFill>
                  <a:srgbClr val="FF0000"/>
                </a:solidFill>
              </a:rPr>
              <a:t>LTE Advanced</a:t>
            </a:r>
          </a:p>
          <a:p>
            <a:pPr lvl="1"/>
            <a:r>
              <a:rPr lang="pt-BR" dirty="0" smtClean="0">
                <a:solidFill>
                  <a:srgbClr val="FF0000"/>
                </a:solidFill>
              </a:rPr>
              <a:t>IEEE </a:t>
            </a:r>
            <a:r>
              <a:rPr lang="pt-BR" dirty="0">
                <a:solidFill>
                  <a:srgbClr val="FF0000"/>
                </a:solidFill>
              </a:rPr>
              <a:t>802.16m or WirelessMAN-Advanced</a:t>
            </a:r>
          </a:p>
          <a:p>
            <a:r>
              <a:rPr lang="pt-BR" dirty="0" smtClean="0"/>
              <a:t>Precursores</a:t>
            </a:r>
          </a:p>
          <a:p>
            <a:pPr lvl="1"/>
            <a:r>
              <a:rPr lang="pt-BR" dirty="0" smtClean="0"/>
              <a:t>3GPP </a:t>
            </a:r>
            <a:r>
              <a:rPr lang="pt-BR" dirty="0"/>
              <a:t>Long Term Evolution (</a:t>
            </a:r>
            <a:r>
              <a:rPr lang="pt-BR" dirty="0" smtClean="0"/>
              <a:t>LTE)</a:t>
            </a:r>
          </a:p>
          <a:p>
            <a:pPr lvl="1"/>
            <a:r>
              <a:rPr lang="pt-BR" dirty="0" smtClean="0"/>
              <a:t>Mobile </a:t>
            </a:r>
            <a:r>
              <a:rPr lang="pt-BR" dirty="0"/>
              <a:t>WiMAX (IEEE 802.16e)</a:t>
            </a:r>
          </a:p>
          <a:p>
            <a:r>
              <a:rPr lang="pt-BR" dirty="0" smtClean="0"/>
              <a:t>Descontinuados</a:t>
            </a:r>
          </a:p>
          <a:p>
            <a:pPr lvl="1"/>
            <a:r>
              <a:rPr lang="pt-BR" dirty="0" smtClean="0"/>
              <a:t>UMB </a:t>
            </a:r>
            <a:r>
              <a:rPr lang="pt-BR" dirty="0"/>
              <a:t>(formerly EV-DO Rev. </a:t>
            </a:r>
            <a:r>
              <a:rPr lang="pt-BR" dirty="0" smtClean="0"/>
              <a:t>C)</a:t>
            </a:r>
          </a:p>
          <a:p>
            <a:pPr lvl="1"/>
            <a:r>
              <a:rPr lang="pt-BR" dirty="0" smtClean="0"/>
              <a:t>Flash-OFDM</a:t>
            </a:r>
          </a:p>
          <a:p>
            <a:pPr lvl="1"/>
            <a:r>
              <a:rPr lang="pt-BR" dirty="0"/>
              <a:t>i</a:t>
            </a:r>
            <a:r>
              <a:rPr lang="pt-BR" dirty="0" smtClean="0"/>
              <a:t>Burst </a:t>
            </a:r>
            <a:r>
              <a:rPr lang="pt-BR" dirty="0"/>
              <a:t>and MBWA (IEEE 802.20) systems</a:t>
            </a:r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392494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Conceitos Básicos</a:t>
            </a:r>
            <a:endParaRPr lang="pt-BR" dirty="0"/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4" name="Picture 92" descr="F:\PUBLISH\PEARSON\Slides\Kurose\figs\Cap06\f06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28778"/>
            <a:ext cx="6768752" cy="565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83"/>
          <p:cNvSpPr>
            <a:spLocks noChangeArrowheads="1"/>
          </p:cNvSpPr>
          <p:nvPr/>
        </p:nvSpPr>
        <p:spPr bwMode="auto">
          <a:xfrm>
            <a:off x="6300192" y="2204864"/>
            <a:ext cx="284380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5000"/>
              <a:buFont typeface="ZapfDingbats" pitchFamily="82" charset="2"/>
              <a:buNone/>
            </a:pPr>
            <a:r>
              <a:rPr lang="en-US" sz="1900" b="1" dirty="0" err="1" smtClean="0"/>
              <a:t>Estação</a:t>
            </a:r>
            <a:r>
              <a:rPr lang="en-US" sz="1900" b="1" dirty="0" smtClean="0"/>
              <a:t>-base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5000"/>
              <a:buFont typeface="ZapfDingbats" pitchFamily="82" charset="2"/>
              <a:buNone/>
            </a:pPr>
            <a:r>
              <a:rPr lang="en-US" sz="1900" b="1" dirty="0" smtClean="0"/>
              <a:t>(</a:t>
            </a:r>
            <a:r>
              <a:rPr lang="en-US" sz="1900" b="1" dirty="0" err="1" smtClean="0"/>
              <a:t>modo</a:t>
            </a:r>
            <a:r>
              <a:rPr lang="en-US" sz="1900" b="1" dirty="0" smtClean="0"/>
              <a:t> </a:t>
            </a:r>
            <a:r>
              <a:rPr lang="en-US" sz="1900" b="1" dirty="0" err="1" smtClean="0"/>
              <a:t>infraestrutura</a:t>
            </a:r>
            <a:r>
              <a:rPr lang="en-US" sz="1900" b="1" dirty="0" smtClean="0"/>
              <a:t>)</a:t>
            </a:r>
          </a:p>
          <a:p>
            <a:pPr marL="187325" indent="-187325" defTabSz="3746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en-US" sz="1900" dirty="0" smtClean="0">
                <a:sym typeface="Symbol" pitchFamily="18" charset="2"/>
              </a:rPr>
              <a:t> </a:t>
            </a:r>
            <a:r>
              <a:rPr lang="en-US" sz="1900" dirty="0" err="1" smtClean="0"/>
              <a:t>Tipicamente</a:t>
            </a:r>
            <a:r>
              <a:rPr lang="en-US" sz="1900" dirty="0" smtClean="0"/>
              <a:t> se </a:t>
            </a:r>
            <a:r>
              <a:rPr lang="en-US" sz="1900" dirty="0" err="1" smtClean="0"/>
              <a:t>conecta</a:t>
            </a:r>
            <a:r>
              <a:rPr lang="en-US" sz="1900" dirty="0" smtClean="0"/>
              <a:t> à </a:t>
            </a:r>
            <a:r>
              <a:rPr lang="en-US" sz="1900" dirty="0" err="1" smtClean="0"/>
              <a:t>rede</a:t>
            </a:r>
            <a:r>
              <a:rPr lang="en-US" sz="1900" dirty="0" smtClean="0"/>
              <a:t> </a:t>
            </a:r>
            <a:r>
              <a:rPr lang="en-US" sz="1900" dirty="0" err="1" smtClean="0"/>
              <a:t>cabeada</a:t>
            </a:r>
            <a:endParaRPr lang="en-US" sz="1900" dirty="0" smtClean="0"/>
          </a:p>
          <a:p>
            <a:pPr marL="187325" indent="-187325" defTabSz="3746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Symbol" pitchFamily="18" charset="2"/>
              <a:buChar char="·"/>
            </a:pPr>
            <a:r>
              <a:rPr lang="en-US" sz="1900" dirty="0" smtClean="0"/>
              <a:t>Relay – </a:t>
            </a:r>
            <a:r>
              <a:rPr lang="en-US" sz="1900" dirty="0" err="1" smtClean="0"/>
              <a:t>responsável</a:t>
            </a:r>
            <a:r>
              <a:rPr lang="en-US" sz="1900" dirty="0" smtClean="0"/>
              <a:t> </a:t>
            </a:r>
            <a:r>
              <a:rPr lang="en-US" sz="1900" dirty="0" err="1" smtClean="0"/>
              <a:t>por</a:t>
            </a:r>
            <a:r>
              <a:rPr lang="en-US" sz="1900" dirty="0" smtClean="0"/>
              <a:t> </a:t>
            </a:r>
            <a:r>
              <a:rPr lang="en-US" sz="1900" dirty="0" err="1" smtClean="0"/>
              <a:t>enviar</a:t>
            </a:r>
            <a:r>
              <a:rPr lang="en-US" sz="1900" dirty="0" smtClean="0"/>
              <a:t> </a:t>
            </a:r>
            <a:r>
              <a:rPr lang="en-US" sz="1900" dirty="0" err="1" smtClean="0"/>
              <a:t>pacotes</a:t>
            </a:r>
            <a:r>
              <a:rPr lang="en-US" sz="1900" dirty="0" smtClean="0"/>
              <a:t> entre a </a:t>
            </a:r>
            <a:r>
              <a:rPr lang="en-US" sz="1900" dirty="0" err="1" smtClean="0"/>
              <a:t>rede</a:t>
            </a:r>
            <a:r>
              <a:rPr lang="en-US" sz="1900" dirty="0" smtClean="0"/>
              <a:t> </a:t>
            </a:r>
            <a:r>
              <a:rPr lang="en-US" sz="1900" dirty="0" err="1" smtClean="0"/>
              <a:t>cabeada</a:t>
            </a:r>
            <a:r>
              <a:rPr lang="en-US" sz="1900" dirty="0" smtClean="0"/>
              <a:t> e </a:t>
            </a:r>
            <a:r>
              <a:rPr lang="en-US" sz="1900" dirty="0" err="1" smtClean="0"/>
              <a:t>os</a:t>
            </a:r>
            <a:r>
              <a:rPr lang="en-US" sz="1900" dirty="0" smtClean="0"/>
              <a:t> </a:t>
            </a:r>
            <a:r>
              <a:rPr lang="en-US" sz="1900" dirty="0" err="1" smtClean="0"/>
              <a:t>hospedeiros</a:t>
            </a:r>
            <a:r>
              <a:rPr lang="en-US" sz="1900" dirty="0" smtClean="0"/>
              <a:t> </a:t>
            </a:r>
            <a:r>
              <a:rPr lang="en-US" sz="1900" dirty="0" err="1" smtClean="0"/>
              <a:t>sem</a:t>
            </a:r>
            <a:r>
              <a:rPr lang="en-US" sz="1900" dirty="0" smtClean="0"/>
              <a:t> </a:t>
            </a:r>
            <a:r>
              <a:rPr lang="en-US" sz="1900" dirty="0" err="1" smtClean="0"/>
              <a:t>fio</a:t>
            </a:r>
            <a:r>
              <a:rPr lang="en-US" sz="1900" dirty="0" smtClean="0"/>
              <a:t> </a:t>
            </a:r>
            <a:r>
              <a:rPr lang="en-US" sz="1900" dirty="0" err="1" smtClean="0"/>
              <a:t>na</a:t>
            </a:r>
            <a:r>
              <a:rPr lang="en-US" sz="1900" dirty="0" smtClean="0"/>
              <a:t> </a:t>
            </a:r>
            <a:r>
              <a:rPr lang="en-US" sz="1900" dirty="0" err="1" smtClean="0"/>
              <a:t>sua</a:t>
            </a:r>
            <a:r>
              <a:rPr lang="en-US" sz="1900" dirty="0" smtClean="0"/>
              <a:t> “</a:t>
            </a:r>
            <a:r>
              <a:rPr lang="en-US" sz="1900" dirty="0" err="1" smtClean="0"/>
              <a:t>área</a:t>
            </a:r>
            <a:r>
              <a:rPr lang="en-US" sz="1900" dirty="0" smtClean="0"/>
              <a:t>”</a:t>
            </a:r>
          </a:p>
          <a:p>
            <a:pPr marL="187325" indent="-187325" defTabSz="374650">
              <a:lnSpc>
                <a:spcPct val="90000"/>
              </a:lnSpc>
              <a:buClr>
                <a:schemeClr val="tx1"/>
              </a:buClr>
              <a:buFont typeface="Symbol" pitchFamily="18" charset="2"/>
              <a:buChar char="·"/>
            </a:pPr>
            <a:r>
              <a:rPr lang="en-US" sz="1900" dirty="0" smtClean="0"/>
              <a:t>Ex.: </a:t>
            </a:r>
            <a:r>
              <a:rPr lang="en-US" sz="1900" dirty="0" err="1" smtClean="0"/>
              <a:t>torres</a:t>
            </a:r>
            <a:r>
              <a:rPr lang="en-US" sz="1900" dirty="0" smtClean="0"/>
              <a:t> de </a:t>
            </a:r>
            <a:r>
              <a:rPr lang="en-US" sz="1900" dirty="0" err="1" smtClean="0"/>
              <a:t>celular</a:t>
            </a:r>
            <a:r>
              <a:rPr lang="en-US" sz="1900" dirty="0" smtClean="0"/>
              <a:t> </a:t>
            </a:r>
            <a:r>
              <a:rPr lang="en-US" sz="1900" dirty="0" err="1" smtClean="0"/>
              <a:t>ou</a:t>
            </a:r>
            <a:r>
              <a:rPr lang="en-US" sz="1900" dirty="0" smtClean="0"/>
              <a:t> </a:t>
            </a:r>
            <a:r>
              <a:rPr lang="en-US" sz="1900" dirty="0" smtClean="0">
                <a:sym typeface="Symbol" pitchFamily="18" charset="2"/>
              </a:rPr>
              <a:t> </a:t>
            </a:r>
            <a:r>
              <a:rPr lang="en-US" sz="1900" dirty="0" err="1" smtClean="0"/>
              <a:t>Pontos</a:t>
            </a:r>
            <a:r>
              <a:rPr lang="en-US" sz="1900" dirty="0" smtClean="0"/>
              <a:t> de </a:t>
            </a:r>
            <a:r>
              <a:rPr lang="en-US" sz="1900" dirty="0" err="1" smtClean="0"/>
              <a:t>acesso</a:t>
            </a:r>
            <a:r>
              <a:rPr lang="en-US" sz="1900" dirty="0" smtClean="0"/>
              <a:t> 802.11</a:t>
            </a:r>
          </a:p>
          <a:p>
            <a:pPr marL="187325" indent="-187325" defTabSz="374650">
              <a:lnSpc>
                <a:spcPct val="90000"/>
              </a:lnSpc>
              <a:buClr>
                <a:schemeClr val="tx1"/>
              </a:buClr>
            </a:pPr>
            <a:r>
              <a:rPr lang="en-US" sz="1900" dirty="0" smtClean="0">
                <a:sym typeface="Symbol" pitchFamily="18" charset="2"/>
              </a:rPr>
              <a:t> </a:t>
            </a:r>
            <a:r>
              <a:rPr lang="en-US" sz="1900" dirty="0" smtClean="0"/>
              <a:t>Na </a:t>
            </a:r>
            <a:r>
              <a:rPr lang="en-US" sz="1900" dirty="0" err="1" smtClean="0"/>
              <a:t>ausência</a:t>
            </a:r>
            <a:r>
              <a:rPr lang="en-US" sz="1900" dirty="0" smtClean="0"/>
              <a:t> de </a:t>
            </a:r>
            <a:r>
              <a:rPr lang="en-US" sz="1900" dirty="0" err="1" smtClean="0"/>
              <a:t>uma</a:t>
            </a:r>
            <a:r>
              <a:rPr lang="en-US" sz="1900" dirty="0" smtClean="0"/>
              <a:t> </a:t>
            </a:r>
            <a:r>
              <a:rPr lang="en-US" sz="1900" dirty="0" err="1" smtClean="0"/>
              <a:t>estação</a:t>
            </a:r>
            <a:r>
              <a:rPr lang="en-US" sz="1900" dirty="0" smtClean="0"/>
              <a:t> base, </a:t>
            </a:r>
            <a:r>
              <a:rPr lang="en-US" sz="1900" dirty="0" err="1" smtClean="0"/>
              <a:t>denomina</a:t>
            </a:r>
            <a:r>
              <a:rPr lang="en-US" sz="1900" dirty="0" smtClean="0"/>
              <a:t>-se </a:t>
            </a:r>
            <a:r>
              <a:rPr lang="en-US" sz="1900" dirty="0" err="1" smtClean="0"/>
              <a:t>redes</a:t>
            </a:r>
            <a:r>
              <a:rPr lang="en-US" sz="1900" dirty="0" smtClean="0"/>
              <a:t> ad hoc </a:t>
            </a:r>
          </a:p>
          <a:p>
            <a:pPr marL="187325" indent="-187325" defTabSz="374650">
              <a:lnSpc>
                <a:spcPct val="90000"/>
              </a:lnSpc>
              <a:buClr>
                <a:schemeClr val="tx1"/>
              </a:buClr>
            </a:pPr>
            <a:endParaRPr lang="en-US" sz="1900" dirty="0" smtClean="0"/>
          </a:p>
          <a:p>
            <a:pPr marL="187325" indent="-187325" defTabSz="374650">
              <a:lnSpc>
                <a:spcPct val="90000"/>
              </a:lnSpc>
              <a:buClr>
                <a:schemeClr val="tx1"/>
              </a:buClr>
              <a:buFont typeface="Symbol" pitchFamily="18" charset="2"/>
              <a:buNone/>
            </a:pPr>
            <a:r>
              <a:rPr lang="en-US" sz="1900" dirty="0" smtClean="0"/>
              <a:t> 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</a:pPr>
            <a:endParaRPr lang="en-US" sz="1900" dirty="0" smtClean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Tecnologia Celular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LTE Advanced (Padrão em evolução) – 4G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3" y="2060848"/>
            <a:ext cx="7025789" cy="4811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560746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Tecnologia Celular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LTE Advanced – 4G</a:t>
            </a:r>
          </a:p>
          <a:p>
            <a:pPr lvl="1"/>
            <a:r>
              <a:rPr lang="pt-BR" dirty="0" smtClean="0"/>
              <a:t>Requisitos da última release</a:t>
            </a:r>
          </a:p>
          <a:p>
            <a:pPr lvl="2"/>
            <a:r>
              <a:rPr lang="pt-BR" dirty="0" smtClean="0"/>
              <a:t>Relaying</a:t>
            </a:r>
            <a:endParaRPr lang="pt-BR" dirty="0"/>
          </a:p>
          <a:p>
            <a:pPr lvl="2"/>
            <a:r>
              <a:rPr lang="pt-BR" dirty="0" smtClean="0"/>
              <a:t>Suporte a redes heterogêneas</a:t>
            </a:r>
            <a:endParaRPr lang="pt-BR" dirty="0"/>
          </a:p>
          <a:p>
            <a:pPr lvl="2"/>
            <a:r>
              <a:rPr lang="pt-BR" dirty="0" smtClean="0"/>
              <a:t>LTE </a:t>
            </a:r>
            <a:r>
              <a:rPr lang="pt-BR" dirty="0"/>
              <a:t>self-optimizing networks (SON</a:t>
            </a:r>
            <a:r>
              <a:rPr lang="pt-BR" dirty="0" smtClean="0"/>
              <a:t>)</a:t>
            </a:r>
          </a:p>
          <a:p>
            <a:pPr lvl="3"/>
            <a:r>
              <a:rPr lang="pt-BR" dirty="0" smtClean="0"/>
              <a:t>Propriedades Self-*</a:t>
            </a:r>
            <a:endParaRPr lang="pt-BR" dirty="0"/>
          </a:p>
          <a:p>
            <a:pPr lvl="2"/>
            <a:r>
              <a:rPr lang="en-US" dirty="0" smtClean="0"/>
              <a:t>HNB </a:t>
            </a:r>
            <a:r>
              <a:rPr lang="en-US" dirty="0"/>
              <a:t>and </a:t>
            </a:r>
            <a:r>
              <a:rPr lang="en-US" dirty="0" err="1"/>
              <a:t>HeNB</a:t>
            </a:r>
            <a:r>
              <a:rPr lang="en-US" dirty="0"/>
              <a:t> mobility </a:t>
            </a:r>
            <a:r>
              <a:rPr lang="en-US" dirty="0" smtClean="0"/>
              <a:t>enhancements (</a:t>
            </a:r>
            <a:r>
              <a:rPr lang="en-US" dirty="0" err="1" smtClean="0"/>
              <a:t>femtocell</a:t>
            </a:r>
            <a:r>
              <a:rPr lang="en-US" dirty="0" smtClean="0"/>
              <a:t>)</a:t>
            </a:r>
            <a:endParaRPr lang="en-US" dirty="0"/>
          </a:p>
          <a:p>
            <a:pPr lvl="2"/>
            <a:r>
              <a:rPr lang="pt-BR" dirty="0" smtClean="0"/>
              <a:t>Melhores requisitos de QoS </a:t>
            </a:r>
          </a:p>
        </p:txBody>
      </p:sp>
    </p:spTree>
    <p:extLst>
      <p:ext uri="{BB962C8B-B14F-4D97-AF65-F5344CB8AC3E}">
        <p14:creationId xmlns:p14="http://schemas.microsoft.com/office/powerpoint/2010/main" val="13231537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Tecnologia Celular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5G (Prospecções)</a:t>
            </a:r>
          </a:p>
          <a:p>
            <a:pPr lvl="1"/>
            <a:r>
              <a:rPr lang="pt-BR" dirty="0" smtClean="0"/>
              <a:t>Provisão de Computação Ubíqua</a:t>
            </a:r>
          </a:p>
          <a:p>
            <a:pPr lvl="1"/>
            <a:r>
              <a:rPr lang="pt-BR" dirty="0" smtClean="0"/>
              <a:t>Handoff vertical!</a:t>
            </a:r>
          </a:p>
          <a:p>
            <a:pPr lvl="1"/>
            <a:r>
              <a:rPr lang="pt-BR" dirty="0" smtClean="0"/>
              <a:t>Group Relay</a:t>
            </a:r>
          </a:p>
          <a:p>
            <a:pPr lvl="2"/>
            <a:r>
              <a:rPr lang="pt-BR" dirty="0" smtClean="0"/>
              <a:t>Conjunto de estações rádio base fornecendo acesso de forma colaborativa a um único host</a:t>
            </a:r>
          </a:p>
          <a:p>
            <a:pPr lvl="1"/>
            <a:r>
              <a:rPr lang="pt-BR" dirty="0" smtClean="0"/>
              <a:t>Cobertura mundial</a:t>
            </a:r>
          </a:p>
          <a:p>
            <a:pPr lvl="1"/>
            <a:r>
              <a:rPr lang="pt-BR" dirty="0" smtClean="0"/>
              <a:t>Padrão unificado global</a:t>
            </a:r>
          </a:p>
        </p:txBody>
      </p:sp>
    </p:spTree>
    <p:extLst>
      <p:ext uri="{BB962C8B-B14F-4D97-AF65-F5344CB8AC3E}">
        <p14:creationId xmlns:p14="http://schemas.microsoft.com/office/powerpoint/2010/main" val="19738972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Outras Redes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Wireless Mesh</a:t>
            </a:r>
          </a:p>
          <a:p>
            <a:r>
              <a:rPr lang="pt-BR" dirty="0" smtClean="0"/>
              <a:t>Zigbee</a:t>
            </a:r>
          </a:p>
        </p:txBody>
      </p:sp>
    </p:spTree>
    <p:extLst>
      <p:ext uri="{BB962C8B-B14F-4D97-AF65-F5344CB8AC3E}">
        <p14:creationId xmlns:p14="http://schemas.microsoft.com/office/powerpoint/2010/main" val="208691163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200" dirty="0"/>
              <a:t>Princípios do Gerenciamento da Mobilidade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Princípios do Gerenciamento da Mobilidade</a:t>
            </a:r>
          </a:p>
          <a:p>
            <a:pPr lvl="1"/>
            <a:r>
              <a:rPr lang="pt-BR" dirty="0" smtClean="0"/>
              <a:t>Voltamos a pergunta inicial...</a:t>
            </a:r>
          </a:p>
          <a:p>
            <a:pPr lvl="1"/>
            <a:r>
              <a:rPr lang="pt-BR" dirty="0" smtClean="0"/>
              <a:t>Como identificar um usuário móvel?</a:t>
            </a:r>
          </a:p>
          <a:p>
            <a:pPr lvl="1"/>
            <a:r>
              <a:rPr lang="pt-BR" dirty="0" smtClean="0"/>
              <a:t>Qual a importância do endereço IP permanecer o mesmo?</a:t>
            </a:r>
          </a:p>
          <a:p>
            <a:pPr lvl="2"/>
            <a:r>
              <a:rPr lang="pt-BR" dirty="0" smtClean="0"/>
              <a:t>É possível fazer isso?</a:t>
            </a:r>
          </a:p>
          <a:p>
            <a:pPr lvl="2"/>
            <a:endParaRPr lang="pt-BR" dirty="0" smtClean="0"/>
          </a:p>
          <a:p>
            <a:pPr lvl="2"/>
            <a:endParaRPr lang="pt-BR" dirty="0" smtClean="0"/>
          </a:p>
        </p:txBody>
      </p:sp>
      <p:pic>
        <p:nvPicPr>
          <p:cNvPr id="4" name="Picture 18" descr="F:\PUBLISH\PEARSON\Slides\Kurose\figs\Cap06\f061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4797152"/>
            <a:ext cx="6624736" cy="173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1823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200" dirty="0"/>
              <a:t>Princípios do Gerenciamento da Mobilidade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Princípios do Gerenciamento da Mobilidade</a:t>
            </a:r>
          </a:p>
          <a:p>
            <a:pPr lvl="1"/>
            <a:r>
              <a:rPr lang="pt-BR" dirty="0" smtClean="0"/>
              <a:t>Voltamos a pergunta inicial...</a:t>
            </a:r>
          </a:p>
          <a:p>
            <a:pPr lvl="1"/>
            <a:r>
              <a:rPr lang="pt-BR" dirty="0" smtClean="0"/>
              <a:t>Como identificar um usuário móvel?</a:t>
            </a:r>
          </a:p>
          <a:p>
            <a:pPr lvl="1"/>
            <a:r>
              <a:rPr lang="pt-BR" dirty="0" smtClean="0"/>
              <a:t>Qual a importância do endereço IP permanecer o mesmo?</a:t>
            </a:r>
          </a:p>
          <a:p>
            <a:pPr lvl="2"/>
            <a:r>
              <a:rPr lang="pt-BR" dirty="0" smtClean="0"/>
              <a:t>É possível fazer isso?</a:t>
            </a:r>
          </a:p>
          <a:p>
            <a:pPr lvl="2"/>
            <a:endParaRPr lang="pt-BR" dirty="0" smtClean="0"/>
          </a:p>
          <a:p>
            <a:pPr lvl="2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63222844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200" dirty="0"/>
              <a:t>Princípios do Gerenciamento da Mobilidade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Conceitos</a:t>
            </a:r>
          </a:p>
          <a:p>
            <a:pPr lvl="2"/>
            <a:endParaRPr lang="pt-BR" dirty="0" smtClean="0"/>
          </a:p>
          <a:p>
            <a:pPr lvl="2"/>
            <a:endParaRPr lang="pt-BR" dirty="0" smtClean="0"/>
          </a:p>
        </p:txBody>
      </p:sp>
      <p:pic>
        <p:nvPicPr>
          <p:cNvPr id="4" name="Picture 130" descr="F:\PUBLISH\PEARSON\Slides\Kurose\figs\Cap06\f061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498" y="2603355"/>
            <a:ext cx="6546850" cy="42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2"/>
          <p:cNvSpPr txBox="1">
            <a:spLocks noChangeArrowheads="1"/>
          </p:cNvSpPr>
          <p:nvPr/>
        </p:nvSpPr>
        <p:spPr bwMode="auto">
          <a:xfrm>
            <a:off x="290760" y="1772816"/>
            <a:ext cx="3629025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900" i="1">
                <a:solidFill>
                  <a:srgbClr val="F5810D"/>
                </a:solidFill>
                <a:latin typeface="Trebuchet MS" pitchFamily="34" charset="0"/>
              </a:rPr>
              <a:t>Home network:</a:t>
            </a:r>
            <a:r>
              <a:rPr lang="en-US" sz="1900">
                <a:latin typeface="Trebuchet MS" pitchFamily="34" charset="0"/>
              </a:rPr>
              <a:t> “lar” permanente do usuário</a:t>
            </a:r>
          </a:p>
          <a:p>
            <a:r>
              <a:rPr lang="en-US" sz="1900">
                <a:latin typeface="Trebuchet MS" pitchFamily="34" charset="0"/>
              </a:rPr>
              <a:t>(ex., 128.119.40/24)</a:t>
            </a:r>
          </a:p>
        </p:txBody>
      </p:sp>
      <p:sp>
        <p:nvSpPr>
          <p:cNvPr id="6" name="Text Box 23"/>
          <p:cNvSpPr txBox="1">
            <a:spLocks noChangeArrowheads="1"/>
          </p:cNvSpPr>
          <p:nvPr/>
        </p:nvSpPr>
        <p:spPr bwMode="auto">
          <a:xfrm>
            <a:off x="219323" y="5030643"/>
            <a:ext cx="3146425" cy="182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900" i="1">
                <a:solidFill>
                  <a:srgbClr val="F5810D"/>
                </a:solidFill>
                <a:latin typeface="Trebuchet MS" pitchFamily="34" charset="0"/>
              </a:rPr>
              <a:t>Endereço permanente:</a:t>
            </a:r>
            <a:r>
              <a:rPr lang="en-US" sz="1900">
                <a:latin typeface="Trebuchet MS" pitchFamily="34" charset="0"/>
              </a:rPr>
              <a:t> endereço na home network; pode sempre ser usado para alcançar o usuário móvel</a:t>
            </a:r>
          </a:p>
          <a:p>
            <a:r>
              <a:rPr lang="en-US" sz="1900">
                <a:latin typeface="Trebuchet MS" pitchFamily="34" charset="0"/>
              </a:rPr>
              <a:t>ex., 128.119.40.186</a:t>
            </a:r>
          </a:p>
        </p:txBody>
      </p:sp>
      <p:sp>
        <p:nvSpPr>
          <p:cNvPr id="7" name="Text Box 24"/>
          <p:cNvSpPr txBox="1">
            <a:spLocks noChangeArrowheads="1"/>
          </p:cNvSpPr>
          <p:nvPr/>
        </p:nvSpPr>
        <p:spPr bwMode="auto">
          <a:xfrm>
            <a:off x="5004048" y="1282555"/>
            <a:ext cx="424180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900" i="1" dirty="0" err="1">
                <a:solidFill>
                  <a:srgbClr val="F5810D"/>
                </a:solidFill>
                <a:latin typeface="Trebuchet MS" pitchFamily="34" charset="0"/>
              </a:rPr>
              <a:t>Agente</a:t>
            </a:r>
            <a:r>
              <a:rPr lang="en-US" sz="1900" i="1" dirty="0">
                <a:solidFill>
                  <a:srgbClr val="F5810D"/>
                </a:solidFill>
                <a:latin typeface="Trebuchet MS" pitchFamily="34" charset="0"/>
              </a:rPr>
              <a:t> </a:t>
            </a:r>
            <a:r>
              <a:rPr lang="en-US" sz="1900" i="1" dirty="0" err="1">
                <a:solidFill>
                  <a:srgbClr val="F5810D"/>
                </a:solidFill>
                <a:latin typeface="Trebuchet MS" pitchFamily="34" charset="0"/>
              </a:rPr>
              <a:t>nativo</a:t>
            </a:r>
            <a:r>
              <a:rPr lang="en-US" sz="1900" i="1" dirty="0">
                <a:solidFill>
                  <a:srgbClr val="F5810D"/>
                </a:solidFill>
                <a:latin typeface="Trebuchet MS" pitchFamily="34" charset="0"/>
              </a:rPr>
              <a:t>:</a:t>
            </a:r>
            <a:r>
              <a:rPr lang="en-US" sz="1900" i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entidade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que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implementa</a:t>
            </a:r>
            <a:r>
              <a:rPr lang="en-US" sz="1900" i="1" dirty="0">
                <a:latin typeface="Trebuchet MS" pitchFamily="34" charset="0"/>
              </a:rPr>
              <a:t> as </a:t>
            </a:r>
            <a:r>
              <a:rPr lang="en-US" sz="1900" i="1" dirty="0" err="1">
                <a:latin typeface="Trebuchet MS" pitchFamily="34" charset="0"/>
              </a:rPr>
              <a:t>funções</a:t>
            </a:r>
            <a:r>
              <a:rPr lang="en-US" sz="1900" i="1" dirty="0">
                <a:latin typeface="Trebuchet MS" pitchFamily="34" charset="0"/>
              </a:rPr>
              <a:t> de </a:t>
            </a:r>
            <a:r>
              <a:rPr lang="en-US" sz="1900" i="1" dirty="0" err="1">
                <a:latin typeface="Trebuchet MS" pitchFamily="34" charset="0"/>
              </a:rPr>
              <a:t>mobilidade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em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benefício</a:t>
            </a:r>
            <a:r>
              <a:rPr lang="en-US" sz="1900" i="1" dirty="0">
                <a:latin typeface="Trebuchet MS" pitchFamily="34" charset="0"/>
              </a:rPr>
              <a:t> do </a:t>
            </a:r>
            <a:r>
              <a:rPr lang="en-US" sz="1900" i="1" dirty="0" err="1">
                <a:latin typeface="Trebuchet MS" pitchFamily="34" charset="0"/>
              </a:rPr>
              <a:t>usuário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móvel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quando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ele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está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remoto</a:t>
            </a:r>
            <a:endParaRPr lang="en-US" sz="1900" dirty="0">
              <a:latin typeface="Trebuchet MS" pitchFamily="34" charset="0"/>
            </a:endParaRPr>
          </a:p>
        </p:txBody>
      </p:sp>
      <p:sp>
        <p:nvSpPr>
          <p:cNvPr id="8" name="Line 124"/>
          <p:cNvSpPr>
            <a:spLocks noChangeShapeType="1"/>
          </p:cNvSpPr>
          <p:nvPr/>
        </p:nvSpPr>
        <p:spPr bwMode="auto">
          <a:xfrm>
            <a:off x="1043608" y="2731666"/>
            <a:ext cx="1280740" cy="1049614"/>
          </a:xfrm>
          <a:prstGeom prst="line">
            <a:avLst/>
          </a:prstGeom>
          <a:noFill/>
          <a:ln w="25400">
            <a:solidFill>
              <a:srgbClr val="F5810D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9" name="Line 126"/>
          <p:cNvSpPr>
            <a:spLocks noChangeShapeType="1"/>
          </p:cNvSpPr>
          <p:nvPr/>
        </p:nvSpPr>
        <p:spPr bwMode="auto">
          <a:xfrm flipH="1">
            <a:off x="3714998" y="2527155"/>
            <a:ext cx="1425575" cy="1636713"/>
          </a:xfrm>
          <a:prstGeom prst="line">
            <a:avLst/>
          </a:prstGeom>
          <a:noFill/>
          <a:ln w="25400">
            <a:solidFill>
              <a:srgbClr val="F5810D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10" name="Line 131"/>
          <p:cNvSpPr>
            <a:spLocks noChangeShapeType="1"/>
          </p:cNvSpPr>
          <p:nvPr/>
        </p:nvSpPr>
        <p:spPr bwMode="auto">
          <a:xfrm flipV="1">
            <a:off x="1486148" y="3990830"/>
            <a:ext cx="844550" cy="1047750"/>
          </a:xfrm>
          <a:prstGeom prst="line">
            <a:avLst/>
          </a:prstGeom>
          <a:noFill/>
          <a:ln w="25400">
            <a:solidFill>
              <a:srgbClr val="F5810D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02821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200" dirty="0"/>
              <a:t>Princípios do Gerenciamento da Mobilidade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Conceitos</a:t>
            </a:r>
          </a:p>
          <a:p>
            <a:pPr lvl="2"/>
            <a:endParaRPr lang="pt-BR" dirty="0" smtClean="0"/>
          </a:p>
          <a:p>
            <a:pPr lvl="2"/>
            <a:endParaRPr lang="pt-BR" dirty="0" smtClean="0"/>
          </a:p>
        </p:txBody>
      </p:sp>
      <p:pic>
        <p:nvPicPr>
          <p:cNvPr id="11" name="Picture 133" descr="F:\PUBLISH\PEARSON\Slides\Kurose\figs\Cap06\f061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760" y="2465660"/>
            <a:ext cx="6546850" cy="42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Line 121"/>
          <p:cNvSpPr>
            <a:spLocks noChangeShapeType="1"/>
          </p:cNvSpPr>
          <p:nvPr/>
        </p:nvSpPr>
        <p:spPr bwMode="auto">
          <a:xfrm>
            <a:off x="4427984" y="2382272"/>
            <a:ext cx="2247900" cy="968375"/>
          </a:xfrm>
          <a:prstGeom prst="line">
            <a:avLst/>
          </a:prstGeom>
          <a:noFill/>
          <a:ln w="25400">
            <a:solidFill>
              <a:srgbClr val="F5810D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13" name="Line 122"/>
          <p:cNvSpPr>
            <a:spLocks noChangeShapeType="1"/>
          </p:cNvSpPr>
          <p:nvPr/>
        </p:nvSpPr>
        <p:spPr bwMode="auto">
          <a:xfrm flipH="1" flipV="1">
            <a:off x="6948297" y="4470400"/>
            <a:ext cx="277813" cy="539750"/>
          </a:xfrm>
          <a:prstGeom prst="line">
            <a:avLst/>
          </a:prstGeom>
          <a:noFill/>
          <a:ln w="25400">
            <a:solidFill>
              <a:srgbClr val="F5810D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14" name="Line 123"/>
          <p:cNvSpPr>
            <a:spLocks noChangeShapeType="1"/>
          </p:cNvSpPr>
          <p:nvPr/>
        </p:nvSpPr>
        <p:spPr bwMode="auto">
          <a:xfrm flipH="1">
            <a:off x="7388035" y="2468563"/>
            <a:ext cx="915987" cy="604837"/>
          </a:xfrm>
          <a:prstGeom prst="line">
            <a:avLst/>
          </a:prstGeom>
          <a:noFill/>
          <a:ln w="25400">
            <a:solidFill>
              <a:srgbClr val="F5810D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15" name="Text Box 124"/>
          <p:cNvSpPr txBox="1">
            <a:spLocks noChangeArrowheads="1"/>
          </p:cNvSpPr>
          <p:nvPr/>
        </p:nvSpPr>
        <p:spPr bwMode="auto">
          <a:xfrm>
            <a:off x="5004049" y="1412776"/>
            <a:ext cx="4139952" cy="96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900" i="1" dirty="0" err="1">
                <a:solidFill>
                  <a:srgbClr val="F5810D"/>
                </a:solidFill>
                <a:latin typeface="Trebuchet MS" pitchFamily="34" charset="0"/>
              </a:rPr>
              <a:t>Rede</a:t>
            </a:r>
            <a:r>
              <a:rPr lang="en-US" sz="1900" i="1" dirty="0">
                <a:solidFill>
                  <a:srgbClr val="F5810D"/>
                </a:solidFill>
                <a:latin typeface="Trebuchet MS" pitchFamily="34" charset="0"/>
              </a:rPr>
              <a:t> </a:t>
            </a:r>
            <a:r>
              <a:rPr lang="en-US" sz="1900" i="1" dirty="0" err="1">
                <a:solidFill>
                  <a:srgbClr val="F5810D"/>
                </a:solidFill>
                <a:latin typeface="Trebuchet MS" pitchFamily="34" charset="0"/>
              </a:rPr>
              <a:t>visitada</a:t>
            </a:r>
            <a:r>
              <a:rPr lang="en-US" sz="1900" i="1" dirty="0">
                <a:solidFill>
                  <a:srgbClr val="F5810D"/>
                </a:solidFill>
                <a:latin typeface="Trebuchet MS" pitchFamily="34" charset="0"/>
              </a:rPr>
              <a:t>: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rede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na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qual</a:t>
            </a:r>
            <a:r>
              <a:rPr lang="en-US" sz="1900" dirty="0">
                <a:latin typeface="Trebuchet MS" pitchFamily="34" charset="0"/>
              </a:rPr>
              <a:t> o </a:t>
            </a:r>
            <a:r>
              <a:rPr lang="en-US" sz="1900" dirty="0" err="1">
                <a:latin typeface="Trebuchet MS" pitchFamily="34" charset="0"/>
              </a:rPr>
              <a:t>usuário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móvel</a:t>
            </a:r>
            <a:r>
              <a:rPr lang="en-US" sz="1900" dirty="0">
                <a:latin typeface="Trebuchet MS" pitchFamily="34" charset="0"/>
              </a:rPr>
              <a:t> se </a:t>
            </a:r>
            <a:r>
              <a:rPr lang="en-US" sz="1900" dirty="0" err="1">
                <a:latin typeface="Trebuchet MS" pitchFamily="34" charset="0"/>
              </a:rPr>
              <a:t>encontra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num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certo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momento</a:t>
            </a:r>
            <a:r>
              <a:rPr lang="en-US" sz="1900" dirty="0">
                <a:latin typeface="Trebuchet MS" pitchFamily="34" charset="0"/>
              </a:rPr>
              <a:t> (ex., 79.129.13/24)</a:t>
            </a:r>
          </a:p>
        </p:txBody>
      </p:sp>
      <p:sp>
        <p:nvSpPr>
          <p:cNvPr id="16" name="Text Box 125"/>
          <p:cNvSpPr txBox="1">
            <a:spLocks noChangeArrowheads="1"/>
          </p:cNvSpPr>
          <p:nvPr/>
        </p:nvSpPr>
        <p:spPr bwMode="auto">
          <a:xfrm>
            <a:off x="827584" y="1827212"/>
            <a:ext cx="39782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900" i="1" dirty="0" err="1">
                <a:solidFill>
                  <a:srgbClr val="F5810D"/>
                </a:solidFill>
                <a:latin typeface="Trebuchet MS" pitchFamily="34" charset="0"/>
              </a:rPr>
              <a:t>Endereço</a:t>
            </a:r>
            <a:r>
              <a:rPr lang="en-US" sz="1900" i="1" dirty="0">
                <a:solidFill>
                  <a:srgbClr val="F5810D"/>
                </a:solidFill>
                <a:latin typeface="Trebuchet MS" pitchFamily="34" charset="0"/>
              </a:rPr>
              <a:t> </a:t>
            </a:r>
            <a:r>
              <a:rPr lang="en-US" sz="1900" i="1" dirty="0" err="1">
                <a:solidFill>
                  <a:srgbClr val="F5810D"/>
                </a:solidFill>
                <a:latin typeface="Trebuchet MS" pitchFamily="34" charset="0"/>
              </a:rPr>
              <a:t>permanente</a:t>
            </a:r>
            <a:r>
              <a:rPr lang="en-US" sz="1900" i="1" dirty="0">
                <a:solidFill>
                  <a:srgbClr val="F5810D"/>
                </a:solidFill>
                <a:latin typeface="Trebuchet MS" pitchFamily="34" charset="0"/>
              </a:rPr>
              <a:t>: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fica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constante</a:t>
            </a:r>
            <a:r>
              <a:rPr lang="en-US" sz="1900" dirty="0">
                <a:latin typeface="Trebuchet MS" pitchFamily="34" charset="0"/>
              </a:rPr>
              <a:t> (ex., 128.119.40.186)</a:t>
            </a:r>
          </a:p>
        </p:txBody>
      </p:sp>
      <p:sp>
        <p:nvSpPr>
          <p:cNvPr id="17" name="Text Box 126"/>
          <p:cNvSpPr txBox="1">
            <a:spLocks noChangeArrowheads="1"/>
          </p:cNvSpPr>
          <p:nvPr/>
        </p:nvSpPr>
        <p:spPr bwMode="auto">
          <a:xfrm>
            <a:off x="5868144" y="5233988"/>
            <a:ext cx="32004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900" i="1" dirty="0" err="1">
                <a:solidFill>
                  <a:srgbClr val="F5810D"/>
                </a:solidFill>
                <a:latin typeface="Trebuchet MS" pitchFamily="34" charset="0"/>
              </a:rPr>
              <a:t>Agente</a:t>
            </a:r>
            <a:r>
              <a:rPr lang="en-US" sz="1900" i="1" dirty="0">
                <a:solidFill>
                  <a:srgbClr val="F5810D"/>
                </a:solidFill>
                <a:latin typeface="Trebuchet MS" pitchFamily="34" charset="0"/>
              </a:rPr>
              <a:t> </a:t>
            </a:r>
            <a:r>
              <a:rPr lang="en-US" sz="1900" i="1" dirty="0" err="1">
                <a:solidFill>
                  <a:srgbClr val="F5810D"/>
                </a:solidFill>
                <a:latin typeface="Trebuchet MS" pitchFamily="34" charset="0"/>
              </a:rPr>
              <a:t>nativo</a:t>
            </a:r>
            <a:r>
              <a:rPr lang="en-US" sz="1900" i="1" dirty="0">
                <a:solidFill>
                  <a:srgbClr val="F5810D"/>
                </a:solidFill>
                <a:latin typeface="Trebuchet MS" pitchFamily="34" charset="0"/>
              </a:rPr>
              <a:t>:</a:t>
            </a:r>
            <a:r>
              <a:rPr lang="en-US" sz="1900" i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entidade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na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rede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visitada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que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implementa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funções</a:t>
            </a:r>
            <a:r>
              <a:rPr lang="en-US" sz="1900" i="1" dirty="0">
                <a:latin typeface="Trebuchet MS" pitchFamily="34" charset="0"/>
              </a:rPr>
              <a:t> de </a:t>
            </a:r>
            <a:r>
              <a:rPr lang="en-US" sz="1900" i="1" dirty="0" err="1">
                <a:latin typeface="Trebuchet MS" pitchFamily="34" charset="0"/>
              </a:rPr>
              <a:t>mobilidade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em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benefício</a:t>
            </a:r>
            <a:r>
              <a:rPr lang="en-US" sz="1900" i="1" dirty="0">
                <a:latin typeface="Trebuchet MS" pitchFamily="34" charset="0"/>
              </a:rPr>
              <a:t> do </a:t>
            </a:r>
            <a:r>
              <a:rPr lang="en-US" sz="1900" i="1" dirty="0" err="1">
                <a:latin typeface="Trebuchet MS" pitchFamily="34" charset="0"/>
              </a:rPr>
              <a:t>usuário</a:t>
            </a:r>
            <a:r>
              <a:rPr lang="en-US" sz="1900" i="1" dirty="0">
                <a:latin typeface="Trebuchet MS" pitchFamily="34" charset="0"/>
              </a:rPr>
              <a:t> </a:t>
            </a:r>
            <a:r>
              <a:rPr lang="en-US" sz="1900" i="1" dirty="0" err="1">
                <a:latin typeface="Trebuchet MS" pitchFamily="34" charset="0"/>
              </a:rPr>
              <a:t>móvel</a:t>
            </a:r>
            <a:r>
              <a:rPr lang="en-US" sz="1900" i="1" dirty="0">
                <a:latin typeface="Trebuchet MS" pitchFamily="34" charset="0"/>
              </a:rPr>
              <a:t> </a:t>
            </a:r>
            <a:endParaRPr lang="en-US" sz="1900" dirty="0">
              <a:latin typeface="Trebuchet MS" pitchFamily="34" charset="0"/>
            </a:endParaRPr>
          </a:p>
        </p:txBody>
      </p:sp>
      <p:sp>
        <p:nvSpPr>
          <p:cNvPr id="18" name="Line 127"/>
          <p:cNvSpPr>
            <a:spLocks noChangeShapeType="1"/>
          </p:cNvSpPr>
          <p:nvPr/>
        </p:nvSpPr>
        <p:spPr bwMode="auto">
          <a:xfrm>
            <a:off x="3851920" y="3501008"/>
            <a:ext cx="1547813" cy="69850"/>
          </a:xfrm>
          <a:prstGeom prst="line">
            <a:avLst/>
          </a:prstGeom>
          <a:noFill/>
          <a:ln w="25400">
            <a:solidFill>
              <a:srgbClr val="F5810D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19" name="Text Box 128"/>
          <p:cNvSpPr txBox="1">
            <a:spLocks noChangeArrowheads="1"/>
          </p:cNvSpPr>
          <p:nvPr/>
        </p:nvSpPr>
        <p:spPr bwMode="auto">
          <a:xfrm>
            <a:off x="-6540" y="5830888"/>
            <a:ext cx="2976562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900" i="1">
                <a:solidFill>
                  <a:srgbClr val="F5810D"/>
                </a:solidFill>
                <a:latin typeface="Trebuchet MS" pitchFamily="34" charset="0"/>
              </a:rPr>
              <a:t>Correspondente:</a:t>
            </a:r>
            <a:r>
              <a:rPr lang="en-US" sz="1900" i="1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900" i="1">
                <a:latin typeface="Trebuchet MS" pitchFamily="34" charset="0"/>
              </a:rPr>
              <a:t>quer se comunicar com o usuário móvel</a:t>
            </a:r>
            <a:endParaRPr lang="en-US" sz="1900">
              <a:latin typeface="Trebuchet MS" pitchFamily="34" charset="0"/>
            </a:endParaRPr>
          </a:p>
        </p:txBody>
      </p:sp>
      <p:sp>
        <p:nvSpPr>
          <p:cNvPr id="20" name="Line 129"/>
          <p:cNvSpPr>
            <a:spLocks noChangeShapeType="1"/>
          </p:cNvSpPr>
          <p:nvPr/>
        </p:nvSpPr>
        <p:spPr bwMode="auto">
          <a:xfrm flipV="1">
            <a:off x="2933510" y="5846763"/>
            <a:ext cx="1266825" cy="311150"/>
          </a:xfrm>
          <a:prstGeom prst="line">
            <a:avLst/>
          </a:prstGeom>
          <a:noFill/>
          <a:ln w="25400">
            <a:solidFill>
              <a:srgbClr val="F5810D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847080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Roteamento Indireto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Picture 157" descr="F:\PUBLISH\PEARSON\Slides\Kurose\figs\Cap06\f061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8425" y="2010172"/>
            <a:ext cx="7654925" cy="48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20"/>
          <p:cNvSpPr txBox="1">
            <a:spLocks noChangeArrowheads="1"/>
          </p:cNvSpPr>
          <p:nvPr/>
        </p:nvSpPr>
        <p:spPr bwMode="auto">
          <a:xfrm>
            <a:off x="47625" y="3229372"/>
            <a:ext cx="20447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/>
              <a:t>Home</a:t>
            </a:r>
          </a:p>
          <a:p>
            <a:r>
              <a:rPr lang="en-US" sz="2000"/>
              <a:t>network</a:t>
            </a:r>
          </a:p>
        </p:txBody>
      </p:sp>
      <p:sp>
        <p:nvSpPr>
          <p:cNvPr id="6" name="Text Box 143"/>
          <p:cNvSpPr txBox="1">
            <a:spLocks noChangeArrowheads="1"/>
          </p:cNvSpPr>
          <p:nvPr/>
        </p:nvSpPr>
        <p:spPr bwMode="auto">
          <a:xfrm>
            <a:off x="-31750" y="5418534"/>
            <a:ext cx="2746375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900">
                <a:latin typeface="Trebuchet MS" pitchFamily="34" charset="0"/>
              </a:rPr>
              <a:t>Correspondente endereça pacotes usando o home address do usuário móvel</a:t>
            </a:r>
          </a:p>
        </p:txBody>
      </p:sp>
      <p:sp>
        <p:nvSpPr>
          <p:cNvPr id="7" name="Line 144"/>
          <p:cNvSpPr>
            <a:spLocks noChangeShapeType="1"/>
          </p:cNvSpPr>
          <p:nvPr/>
        </p:nvSpPr>
        <p:spPr bwMode="auto">
          <a:xfrm flipV="1">
            <a:off x="1912937" y="4989909"/>
            <a:ext cx="1830388" cy="6492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8" name="Text Box 146"/>
          <p:cNvSpPr txBox="1">
            <a:spLocks noChangeArrowheads="1"/>
          </p:cNvSpPr>
          <p:nvPr/>
        </p:nvSpPr>
        <p:spPr bwMode="auto">
          <a:xfrm>
            <a:off x="34057" y="1340768"/>
            <a:ext cx="3025775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900" dirty="0" err="1">
                <a:latin typeface="Trebuchet MS" pitchFamily="34" charset="0"/>
              </a:rPr>
              <a:t>Agente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nativo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intercepta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os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pacotes</a:t>
            </a:r>
            <a:r>
              <a:rPr lang="en-US" sz="1900" dirty="0">
                <a:latin typeface="Trebuchet MS" pitchFamily="34" charset="0"/>
              </a:rPr>
              <a:t> e </a:t>
            </a:r>
            <a:r>
              <a:rPr lang="en-US" sz="1900" dirty="0" err="1">
                <a:latin typeface="Trebuchet MS" pitchFamily="34" charset="0"/>
              </a:rPr>
              <a:t>envia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ao</a:t>
            </a:r>
            <a:r>
              <a:rPr lang="en-US" sz="1900" dirty="0">
                <a:latin typeface="Trebuchet MS" pitchFamily="34" charset="0"/>
              </a:rPr>
              <a:t>  </a:t>
            </a:r>
            <a:r>
              <a:rPr lang="en-US" sz="1900" dirty="0" err="1">
                <a:latin typeface="Trebuchet MS" pitchFamily="34" charset="0"/>
              </a:rPr>
              <a:t>agente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externo</a:t>
            </a:r>
            <a:endParaRPr lang="en-US" sz="1900" dirty="0">
              <a:latin typeface="Trebuchet MS" pitchFamily="34" charset="0"/>
            </a:endParaRPr>
          </a:p>
        </p:txBody>
      </p:sp>
      <p:sp>
        <p:nvSpPr>
          <p:cNvPr id="9" name="Line 147"/>
          <p:cNvSpPr>
            <a:spLocks noChangeShapeType="1"/>
          </p:cNvSpPr>
          <p:nvPr/>
        </p:nvSpPr>
        <p:spPr bwMode="auto">
          <a:xfrm>
            <a:off x="1114425" y="2319734"/>
            <a:ext cx="395287" cy="43973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10" name="Text Box 149"/>
          <p:cNvSpPr txBox="1">
            <a:spLocks noChangeArrowheads="1"/>
          </p:cNvSpPr>
          <p:nvPr/>
        </p:nvSpPr>
        <p:spPr bwMode="auto">
          <a:xfrm>
            <a:off x="3629025" y="1400572"/>
            <a:ext cx="3165475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900">
                <a:latin typeface="Trebuchet MS" pitchFamily="34" charset="0"/>
              </a:rPr>
              <a:t>Agente externo recebe pacotes e encaminha ao usuário móvel</a:t>
            </a:r>
          </a:p>
        </p:txBody>
      </p:sp>
      <p:sp>
        <p:nvSpPr>
          <p:cNvPr id="11" name="Line 150"/>
          <p:cNvSpPr>
            <a:spLocks noChangeShapeType="1"/>
          </p:cNvSpPr>
          <p:nvPr/>
        </p:nvSpPr>
        <p:spPr bwMode="auto">
          <a:xfrm>
            <a:off x="5135562" y="2411809"/>
            <a:ext cx="490538" cy="4191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12" name="Text Box 152"/>
          <p:cNvSpPr txBox="1">
            <a:spLocks noChangeArrowheads="1"/>
          </p:cNvSpPr>
          <p:nvPr/>
        </p:nvSpPr>
        <p:spPr bwMode="auto">
          <a:xfrm>
            <a:off x="6942137" y="5504259"/>
            <a:ext cx="2192338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900">
                <a:latin typeface="Trebuchet MS" pitchFamily="34" charset="0"/>
              </a:rPr>
              <a:t>Usuário móvel responde diretamente ao correspondente</a:t>
            </a:r>
          </a:p>
        </p:txBody>
      </p:sp>
      <p:sp>
        <p:nvSpPr>
          <p:cNvPr id="13" name="Line 153"/>
          <p:cNvSpPr>
            <a:spLocks noChangeShapeType="1"/>
          </p:cNvSpPr>
          <p:nvPr/>
        </p:nvSpPr>
        <p:spPr bwMode="auto">
          <a:xfrm flipH="1">
            <a:off x="6278562" y="5728097"/>
            <a:ext cx="703263" cy="2968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807016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Roteamento Direto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Picture 156" descr="F:\PUBLISH\PEARSON\Slides\Kurose\figs\Cap06\f062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1547192"/>
            <a:ext cx="7623175" cy="527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38"/>
          <p:cNvSpPr txBox="1">
            <a:spLocks noChangeArrowheads="1"/>
          </p:cNvSpPr>
          <p:nvPr/>
        </p:nvSpPr>
        <p:spPr bwMode="auto">
          <a:xfrm>
            <a:off x="0" y="5131767"/>
            <a:ext cx="2746375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900">
                <a:latin typeface="Trebuchet MS" pitchFamily="34" charset="0"/>
              </a:rPr>
              <a:t>Correspondente pede, recebe foreign address do usuário móvel</a:t>
            </a:r>
          </a:p>
        </p:txBody>
      </p:sp>
      <p:sp>
        <p:nvSpPr>
          <p:cNvPr id="6" name="Line 139"/>
          <p:cNvSpPr>
            <a:spLocks noChangeShapeType="1"/>
          </p:cNvSpPr>
          <p:nvPr/>
        </p:nvSpPr>
        <p:spPr bwMode="auto">
          <a:xfrm flipV="1">
            <a:off x="2376488" y="4339605"/>
            <a:ext cx="1382712" cy="9096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7" name="Text Box 140"/>
          <p:cNvSpPr txBox="1">
            <a:spLocks noChangeArrowheads="1"/>
          </p:cNvSpPr>
          <p:nvPr/>
        </p:nvSpPr>
        <p:spPr bwMode="auto">
          <a:xfrm>
            <a:off x="0" y="1550367"/>
            <a:ext cx="1516063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900">
                <a:latin typeface="Trebuchet MS" pitchFamily="34" charset="0"/>
              </a:rPr>
              <a:t>Correspon-dente envia ao foreign agent</a:t>
            </a:r>
          </a:p>
        </p:txBody>
      </p:sp>
      <p:sp>
        <p:nvSpPr>
          <p:cNvPr id="8" name="Line 141"/>
          <p:cNvSpPr>
            <a:spLocks noChangeShapeType="1"/>
          </p:cNvSpPr>
          <p:nvPr/>
        </p:nvSpPr>
        <p:spPr bwMode="auto">
          <a:xfrm>
            <a:off x="771525" y="2494930"/>
            <a:ext cx="5137150" cy="17160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9" name="Text Box 143"/>
          <p:cNvSpPr txBox="1">
            <a:spLocks noChangeArrowheads="1"/>
          </p:cNvSpPr>
          <p:nvPr/>
        </p:nvSpPr>
        <p:spPr bwMode="auto">
          <a:xfrm>
            <a:off x="6610350" y="4615829"/>
            <a:ext cx="2533650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900" dirty="0">
                <a:latin typeface="Trebuchet MS" pitchFamily="34" charset="0"/>
              </a:rPr>
              <a:t>Foreign agent </a:t>
            </a:r>
            <a:r>
              <a:rPr lang="en-US" sz="1900" dirty="0" err="1">
                <a:latin typeface="Trebuchet MS" pitchFamily="34" charset="0"/>
              </a:rPr>
              <a:t>recebe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pacotes</a:t>
            </a:r>
            <a:r>
              <a:rPr lang="en-US" sz="1900" dirty="0">
                <a:latin typeface="Trebuchet MS" pitchFamily="34" charset="0"/>
              </a:rPr>
              <a:t>, </a:t>
            </a:r>
            <a:r>
              <a:rPr lang="en-US" sz="1900" dirty="0" err="1">
                <a:latin typeface="Trebuchet MS" pitchFamily="34" charset="0"/>
              </a:rPr>
              <a:t>envia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ao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usuário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móvel</a:t>
            </a:r>
            <a:endParaRPr lang="en-US" sz="1900" dirty="0">
              <a:latin typeface="Trebuchet MS" pitchFamily="34" charset="0"/>
            </a:endParaRPr>
          </a:p>
        </p:txBody>
      </p:sp>
      <p:sp>
        <p:nvSpPr>
          <p:cNvPr id="10" name="Line 144"/>
          <p:cNvSpPr>
            <a:spLocks noChangeShapeType="1"/>
          </p:cNvSpPr>
          <p:nvPr/>
        </p:nvSpPr>
        <p:spPr bwMode="auto">
          <a:xfrm flipH="1" flipV="1">
            <a:off x="7153275" y="3501405"/>
            <a:ext cx="1338263" cy="9318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11" name="Text Box 146"/>
          <p:cNvSpPr txBox="1">
            <a:spLocks noChangeArrowheads="1"/>
          </p:cNvSpPr>
          <p:nvPr/>
        </p:nvSpPr>
        <p:spPr bwMode="auto">
          <a:xfrm>
            <a:off x="6129338" y="5709617"/>
            <a:ext cx="2192337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900">
                <a:latin typeface="Trebuchet MS" pitchFamily="34" charset="0"/>
              </a:rPr>
              <a:t>Usuário móvel responde diretamente ao correspondente</a:t>
            </a:r>
          </a:p>
        </p:txBody>
      </p:sp>
      <p:sp>
        <p:nvSpPr>
          <p:cNvPr id="12" name="Line 147"/>
          <p:cNvSpPr>
            <a:spLocks noChangeShapeType="1"/>
          </p:cNvSpPr>
          <p:nvPr/>
        </p:nvSpPr>
        <p:spPr bwMode="auto">
          <a:xfrm flipH="1" flipV="1">
            <a:off x="6030913" y="4372942"/>
            <a:ext cx="442912" cy="14446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13" name="Line 148"/>
          <p:cNvSpPr>
            <a:spLocks noChangeShapeType="1"/>
          </p:cNvSpPr>
          <p:nvPr/>
        </p:nvSpPr>
        <p:spPr bwMode="auto">
          <a:xfrm flipV="1">
            <a:off x="2782888" y="4830142"/>
            <a:ext cx="1285875" cy="1698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8534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Conceitos Básicos</a:t>
            </a:r>
            <a:endParaRPr lang="pt-BR" dirty="0"/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4" name="Picture 92" descr="F:\PUBLISH\PEARSON\Slides\Kurose\figs\Cap06\f06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28778"/>
            <a:ext cx="6768752" cy="565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83"/>
          <p:cNvSpPr>
            <a:spLocks noChangeArrowheads="1"/>
          </p:cNvSpPr>
          <p:nvPr/>
        </p:nvSpPr>
        <p:spPr bwMode="auto">
          <a:xfrm>
            <a:off x="5940152" y="2204864"/>
            <a:ext cx="320384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5000"/>
              <a:buFont typeface="ZapfDingbats" pitchFamily="82" charset="2"/>
              <a:buNone/>
            </a:pPr>
            <a:r>
              <a:rPr lang="en-US" sz="1900" b="1" dirty="0" smtClean="0"/>
              <a:t>Enlace </a:t>
            </a:r>
            <a:r>
              <a:rPr lang="en-US" sz="1900" b="1" dirty="0" err="1" smtClean="0"/>
              <a:t>sem</a:t>
            </a:r>
            <a:r>
              <a:rPr lang="en-US" sz="1900" b="1" dirty="0" smtClean="0"/>
              <a:t> </a:t>
            </a:r>
            <a:r>
              <a:rPr lang="en-US" sz="1900" b="1" dirty="0" err="1" smtClean="0"/>
              <a:t>fio</a:t>
            </a:r>
            <a:r>
              <a:rPr lang="en-US" sz="1900" b="1" dirty="0" smtClean="0"/>
              <a:t> </a:t>
            </a:r>
          </a:p>
          <a:p>
            <a:pPr marL="187325" indent="-18732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85000"/>
            </a:pPr>
            <a:r>
              <a:rPr lang="en-US" sz="1900" dirty="0" smtClean="0">
                <a:sym typeface="Symbol" pitchFamily="18" charset="2"/>
              </a:rPr>
              <a:t> </a:t>
            </a:r>
            <a:r>
              <a:rPr lang="en-US" sz="1900" dirty="0" err="1" smtClean="0"/>
              <a:t>Tipicamente</a:t>
            </a:r>
            <a:r>
              <a:rPr lang="en-US" sz="1900" dirty="0" smtClean="0"/>
              <a:t> </a:t>
            </a:r>
            <a:r>
              <a:rPr lang="en-US" sz="1900" dirty="0" err="1" smtClean="0"/>
              <a:t>usado</a:t>
            </a:r>
            <a:r>
              <a:rPr lang="en-US" sz="1900" dirty="0" smtClean="0"/>
              <a:t> </a:t>
            </a:r>
            <a:r>
              <a:rPr lang="en-US" sz="1900" dirty="0" err="1" smtClean="0"/>
              <a:t>para</a:t>
            </a:r>
            <a:r>
              <a:rPr lang="en-US" sz="1900" dirty="0" smtClean="0"/>
              <a:t> </a:t>
            </a:r>
            <a:r>
              <a:rPr lang="en-US" sz="1900" dirty="0" err="1" smtClean="0"/>
              <a:t>conectar</a:t>
            </a:r>
            <a:r>
              <a:rPr lang="en-US" sz="1900" dirty="0" smtClean="0"/>
              <a:t> </a:t>
            </a:r>
            <a:r>
              <a:rPr lang="en-US" sz="1900" dirty="0" err="1" smtClean="0"/>
              <a:t>os</a:t>
            </a:r>
            <a:r>
              <a:rPr lang="en-US" sz="1900" dirty="0" smtClean="0"/>
              <a:t> </a:t>
            </a:r>
            <a:r>
              <a:rPr lang="en-US" sz="1900" dirty="0" err="1" smtClean="0"/>
              <a:t>hospedeiros</a:t>
            </a:r>
            <a:r>
              <a:rPr lang="en-US" sz="1900" dirty="0" smtClean="0"/>
              <a:t> </a:t>
            </a:r>
            <a:r>
              <a:rPr lang="en-US" sz="1900" dirty="0" err="1" smtClean="0"/>
              <a:t>móveis</a:t>
            </a:r>
            <a:r>
              <a:rPr lang="en-US" sz="1900" dirty="0" smtClean="0"/>
              <a:t> à </a:t>
            </a:r>
            <a:r>
              <a:rPr lang="en-US" sz="1900" dirty="0" err="1" smtClean="0"/>
              <a:t>estação</a:t>
            </a:r>
            <a:r>
              <a:rPr lang="en-US" sz="1900" dirty="0" smtClean="0"/>
              <a:t>-base</a:t>
            </a:r>
          </a:p>
          <a:p>
            <a:pPr marL="187325" indent="-18732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85000"/>
            </a:pPr>
            <a:r>
              <a:rPr lang="en-US" sz="1900" dirty="0" smtClean="0">
                <a:sym typeface="Symbol" pitchFamily="18" charset="2"/>
              </a:rPr>
              <a:t> </a:t>
            </a:r>
            <a:r>
              <a:rPr lang="en-US" sz="1900" dirty="0" err="1" smtClean="0"/>
              <a:t>Também</a:t>
            </a:r>
            <a:r>
              <a:rPr lang="en-US" sz="1900" dirty="0" smtClean="0"/>
              <a:t> </a:t>
            </a:r>
            <a:r>
              <a:rPr lang="en-US" sz="1900" dirty="0" err="1" smtClean="0"/>
              <a:t>usado</a:t>
            </a:r>
            <a:r>
              <a:rPr lang="en-US" sz="1900" dirty="0" smtClean="0"/>
              <a:t> </a:t>
            </a:r>
            <a:r>
              <a:rPr lang="en-US" sz="1900" dirty="0" err="1" smtClean="0"/>
              <a:t>como</a:t>
            </a:r>
            <a:r>
              <a:rPr lang="en-US" sz="1900" dirty="0" smtClean="0"/>
              <a:t> enlace de backbone</a:t>
            </a:r>
          </a:p>
          <a:p>
            <a:pPr marL="187325" indent="-18732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85000"/>
              <a:buFont typeface="Symbol" pitchFamily="18" charset="2"/>
              <a:buChar char="·"/>
            </a:pPr>
            <a:r>
              <a:rPr lang="en-US" sz="1900" dirty="0" err="1" smtClean="0"/>
              <a:t>Protocolos</a:t>
            </a:r>
            <a:r>
              <a:rPr lang="en-US" sz="1900" dirty="0" smtClean="0"/>
              <a:t> de </a:t>
            </a:r>
            <a:r>
              <a:rPr lang="en-US" sz="1900" dirty="0" err="1" smtClean="0"/>
              <a:t>acesso</a:t>
            </a:r>
            <a:r>
              <a:rPr lang="en-US" sz="1900" dirty="0" smtClean="0"/>
              <a:t> </a:t>
            </a:r>
            <a:r>
              <a:rPr lang="en-US" sz="1900" dirty="0" err="1" smtClean="0"/>
              <a:t>múltiplos</a:t>
            </a:r>
            <a:r>
              <a:rPr lang="en-US" sz="1900" dirty="0" smtClean="0"/>
              <a:t> </a:t>
            </a:r>
            <a:r>
              <a:rPr lang="en-US" sz="1900" dirty="0" err="1" smtClean="0"/>
              <a:t>coordenam</a:t>
            </a:r>
            <a:r>
              <a:rPr lang="en-US" sz="1900" dirty="0" smtClean="0"/>
              <a:t> o </a:t>
            </a:r>
            <a:r>
              <a:rPr lang="en-US" sz="1900" dirty="0" err="1" smtClean="0"/>
              <a:t>acesso</a:t>
            </a:r>
            <a:r>
              <a:rPr lang="en-US" sz="1900" dirty="0" smtClean="0"/>
              <a:t> </a:t>
            </a:r>
            <a:r>
              <a:rPr lang="en-US" sz="1900" dirty="0" err="1" smtClean="0"/>
              <a:t>ao</a:t>
            </a:r>
            <a:r>
              <a:rPr lang="en-US" sz="1900" dirty="0" smtClean="0"/>
              <a:t> enlace </a:t>
            </a:r>
          </a:p>
          <a:p>
            <a:pPr marL="187325" indent="-18732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85000"/>
              <a:buFont typeface="Symbol" pitchFamily="18" charset="2"/>
              <a:buChar char="·"/>
            </a:pPr>
            <a:endParaRPr lang="en-US" sz="1900" dirty="0" smtClean="0"/>
          </a:p>
          <a:p>
            <a:pPr marL="187325" indent="-18732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85000"/>
              <a:buFont typeface="Symbol" pitchFamily="18" charset="2"/>
              <a:buChar char="·"/>
            </a:pPr>
            <a:endParaRPr lang="en-US" sz="1900" dirty="0" smtClean="0"/>
          </a:p>
          <a:p>
            <a:pPr marL="187325" indent="-18732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85000"/>
            </a:pPr>
            <a:r>
              <a:rPr lang="en-US" sz="1900" dirty="0" smtClean="0">
                <a:sym typeface="Symbol" pitchFamily="18" charset="2"/>
              </a:rPr>
              <a:t> </a:t>
            </a:r>
            <a:r>
              <a:rPr lang="en-US" sz="1900" dirty="0" err="1" smtClean="0"/>
              <a:t>Várias</a:t>
            </a:r>
            <a:r>
              <a:rPr lang="en-US" sz="1900" dirty="0" smtClean="0"/>
              <a:t> </a:t>
            </a:r>
            <a:r>
              <a:rPr lang="en-US" sz="1900" dirty="0" err="1" smtClean="0"/>
              <a:t>taxas</a:t>
            </a:r>
            <a:r>
              <a:rPr lang="en-US" sz="1900" dirty="0" smtClean="0"/>
              <a:t> de dados e </a:t>
            </a:r>
            <a:r>
              <a:rPr lang="en-US" sz="1900" dirty="0" err="1" smtClean="0"/>
              <a:t>distâncias</a:t>
            </a:r>
            <a:r>
              <a:rPr lang="en-US" sz="1900" dirty="0" smtClean="0"/>
              <a:t> de </a:t>
            </a:r>
            <a:r>
              <a:rPr lang="en-US" sz="1900" dirty="0" err="1" smtClean="0"/>
              <a:t>transmissão</a:t>
            </a:r>
            <a:endParaRPr lang="en-US" sz="1900" dirty="0" smtClean="0"/>
          </a:p>
          <a:p>
            <a:pPr marL="187325" indent="-187325" defTabSz="374650">
              <a:lnSpc>
                <a:spcPct val="90000"/>
              </a:lnSpc>
              <a:buClr>
                <a:schemeClr val="tx1"/>
              </a:buClr>
              <a:buFont typeface="Symbol" pitchFamily="18" charset="2"/>
              <a:buNone/>
            </a:pPr>
            <a:r>
              <a:rPr lang="en-US" sz="1900" dirty="0" smtClean="0"/>
              <a:t> 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</a:pPr>
            <a:endParaRPr lang="en-US" sz="1900" dirty="0" smtClean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Possibilidades do Gerenciamento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O que ocorre se o usuário móvel muda de rede visitada?</a:t>
            </a:r>
            <a:endParaRPr lang="pt-BR" dirty="0"/>
          </a:p>
        </p:txBody>
      </p:sp>
      <p:pic>
        <p:nvPicPr>
          <p:cNvPr id="4" name="Picture 261" descr="F:\PUBLISH\PEARSON\Slides\Kurose\figs\Cap06\f062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2751136"/>
            <a:ext cx="7047166" cy="3990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31025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Um estudo de caso com GSM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Picture 207" descr="F:\PUBLISH\PEARSON\Slides\Kurose\figs\Cap06\f06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2343" y="1686791"/>
            <a:ext cx="612140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88"/>
          <p:cNvSpPr txBox="1">
            <a:spLocks noChangeArrowheads="1"/>
          </p:cNvSpPr>
          <p:nvPr/>
        </p:nvSpPr>
        <p:spPr bwMode="auto">
          <a:xfrm>
            <a:off x="7261318" y="2948059"/>
            <a:ext cx="1863725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sz="1900" dirty="0" err="1">
                <a:latin typeface="Trebuchet MS" pitchFamily="34" charset="0"/>
                <a:cs typeface="Arial" charset="0"/>
              </a:rPr>
              <a:t>Chamada</a:t>
            </a:r>
            <a:r>
              <a:rPr lang="en-US" sz="1900" dirty="0">
                <a:latin typeface="Trebuchet MS" pitchFamily="34" charset="0"/>
                <a:cs typeface="Arial" charset="0"/>
              </a:rPr>
              <a:t> </a:t>
            </a:r>
            <a:r>
              <a:rPr lang="en-US" sz="1900" dirty="0" err="1">
                <a:latin typeface="Trebuchet MS" pitchFamily="34" charset="0"/>
                <a:cs typeface="Arial" charset="0"/>
              </a:rPr>
              <a:t>roteada</a:t>
            </a:r>
            <a:r>
              <a:rPr lang="en-US" sz="1900" dirty="0">
                <a:latin typeface="Trebuchet MS" pitchFamily="34" charset="0"/>
                <a:cs typeface="Arial" charset="0"/>
              </a:rPr>
              <a:t> </a:t>
            </a:r>
          </a:p>
          <a:p>
            <a:pPr algn="r"/>
            <a:r>
              <a:rPr lang="en-US" sz="1900" dirty="0" err="1">
                <a:latin typeface="Trebuchet MS" pitchFamily="34" charset="0"/>
                <a:cs typeface="Arial" charset="0"/>
              </a:rPr>
              <a:t>para</a:t>
            </a:r>
            <a:r>
              <a:rPr lang="en-US" sz="1900" dirty="0">
                <a:latin typeface="Trebuchet MS" pitchFamily="34" charset="0"/>
                <a:cs typeface="Arial" charset="0"/>
              </a:rPr>
              <a:t> home network</a:t>
            </a:r>
          </a:p>
        </p:txBody>
      </p:sp>
      <p:sp>
        <p:nvSpPr>
          <p:cNvPr id="6" name="Line 189"/>
          <p:cNvSpPr>
            <a:spLocks noChangeShapeType="1"/>
          </p:cNvSpPr>
          <p:nvPr/>
        </p:nvSpPr>
        <p:spPr bwMode="auto">
          <a:xfrm flipV="1">
            <a:off x="7261318" y="3321916"/>
            <a:ext cx="933450" cy="390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7" name="Text Box 191"/>
          <p:cNvSpPr txBox="1">
            <a:spLocks noChangeArrowheads="1"/>
          </p:cNvSpPr>
          <p:nvPr/>
        </p:nvSpPr>
        <p:spPr bwMode="auto">
          <a:xfrm>
            <a:off x="-42770" y="2269403"/>
            <a:ext cx="3052763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900" dirty="0">
                <a:latin typeface="Trebuchet MS" pitchFamily="34" charset="0"/>
                <a:cs typeface="Arial" charset="0"/>
              </a:rPr>
              <a:t>Home MSC </a:t>
            </a:r>
            <a:r>
              <a:rPr lang="en-US" sz="1900" dirty="0" err="1">
                <a:latin typeface="Trebuchet MS" pitchFamily="34" charset="0"/>
                <a:cs typeface="Arial" charset="0"/>
              </a:rPr>
              <a:t>consulta</a:t>
            </a:r>
            <a:r>
              <a:rPr lang="en-US" sz="1900" dirty="0">
                <a:latin typeface="Trebuchet MS" pitchFamily="34" charset="0"/>
                <a:cs typeface="Arial" charset="0"/>
              </a:rPr>
              <a:t> HLR,</a:t>
            </a:r>
          </a:p>
          <a:p>
            <a:r>
              <a:rPr lang="en-US" sz="1900" dirty="0" err="1">
                <a:latin typeface="Trebuchet MS" pitchFamily="34" charset="0"/>
                <a:cs typeface="Arial" charset="0"/>
              </a:rPr>
              <a:t>obtém</a:t>
            </a:r>
            <a:r>
              <a:rPr lang="en-US" sz="1900" dirty="0">
                <a:latin typeface="Trebuchet MS" pitchFamily="34" charset="0"/>
                <a:cs typeface="Arial" charset="0"/>
              </a:rPr>
              <a:t> </a:t>
            </a:r>
            <a:r>
              <a:rPr lang="en-US" sz="1900" dirty="0" err="1">
                <a:latin typeface="Trebuchet MS" pitchFamily="34" charset="0"/>
                <a:cs typeface="Arial" charset="0"/>
              </a:rPr>
              <a:t>número</a:t>
            </a:r>
            <a:r>
              <a:rPr lang="en-US" sz="1900" dirty="0">
                <a:latin typeface="Trebuchet MS" pitchFamily="34" charset="0"/>
                <a:cs typeface="Arial" charset="0"/>
              </a:rPr>
              <a:t> de roaming</a:t>
            </a:r>
          </a:p>
          <a:p>
            <a:r>
              <a:rPr lang="en-US" sz="1900" dirty="0">
                <a:latin typeface="Trebuchet MS" pitchFamily="34" charset="0"/>
                <a:cs typeface="Arial" charset="0"/>
              </a:rPr>
              <a:t>do </a:t>
            </a:r>
            <a:r>
              <a:rPr lang="en-US" sz="1900" dirty="0" err="1">
                <a:latin typeface="Trebuchet MS" pitchFamily="34" charset="0"/>
                <a:cs typeface="Arial" charset="0"/>
              </a:rPr>
              <a:t>usuário</a:t>
            </a:r>
            <a:r>
              <a:rPr lang="en-US" sz="1900" dirty="0">
                <a:latin typeface="Trebuchet MS" pitchFamily="34" charset="0"/>
                <a:cs typeface="Arial" charset="0"/>
              </a:rPr>
              <a:t> </a:t>
            </a:r>
            <a:r>
              <a:rPr lang="en-US" sz="1900" dirty="0" err="1">
                <a:latin typeface="Trebuchet MS" pitchFamily="34" charset="0"/>
                <a:cs typeface="Arial" charset="0"/>
              </a:rPr>
              <a:t>móvel</a:t>
            </a:r>
            <a:r>
              <a:rPr lang="en-US" sz="1900" dirty="0">
                <a:latin typeface="Trebuchet MS" pitchFamily="34" charset="0"/>
                <a:cs typeface="Arial" charset="0"/>
              </a:rPr>
              <a:t> </a:t>
            </a:r>
            <a:r>
              <a:rPr lang="en-US" sz="1900" dirty="0" err="1">
                <a:latin typeface="Trebuchet MS" pitchFamily="34" charset="0"/>
                <a:cs typeface="Arial" charset="0"/>
              </a:rPr>
              <a:t>na</a:t>
            </a:r>
            <a:r>
              <a:rPr lang="en-US" sz="1900" dirty="0">
                <a:latin typeface="Trebuchet MS" pitchFamily="34" charset="0"/>
                <a:cs typeface="Arial" charset="0"/>
              </a:rPr>
              <a:t> </a:t>
            </a:r>
            <a:r>
              <a:rPr lang="en-US" sz="1900" dirty="0" err="1">
                <a:latin typeface="Trebuchet MS" pitchFamily="34" charset="0"/>
                <a:cs typeface="Arial" charset="0"/>
              </a:rPr>
              <a:t>rede</a:t>
            </a:r>
            <a:endParaRPr lang="en-US" sz="1900" dirty="0">
              <a:latin typeface="Trebuchet MS" pitchFamily="34" charset="0"/>
              <a:cs typeface="Arial" charset="0"/>
            </a:endParaRPr>
          </a:p>
          <a:p>
            <a:r>
              <a:rPr lang="en-US" sz="1900" dirty="0" err="1">
                <a:latin typeface="Trebuchet MS" pitchFamily="34" charset="0"/>
                <a:cs typeface="Arial" charset="0"/>
              </a:rPr>
              <a:t>visitada</a:t>
            </a:r>
            <a:endParaRPr lang="en-US" sz="1900" dirty="0">
              <a:latin typeface="Trebuchet MS" pitchFamily="34" charset="0"/>
              <a:cs typeface="Arial" charset="0"/>
            </a:endParaRPr>
          </a:p>
        </p:txBody>
      </p:sp>
      <p:sp>
        <p:nvSpPr>
          <p:cNvPr id="8" name="Line 192"/>
          <p:cNvSpPr>
            <a:spLocks noChangeShapeType="1"/>
          </p:cNvSpPr>
          <p:nvPr/>
        </p:nvSpPr>
        <p:spPr bwMode="auto">
          <a:xfrm flipV="1">
            <a:off x="2538506" y="2839316"/>
            <a:ext cx="471487" cy="1889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9" name="Text Box 194"/>
          <p:cNvSpPr txBox="1">
            <a:spLocks noChangeArrowheads="1"/>
          </p:cNvSpPr>
          <p:nvPr/>
        </p:nvSpPr>
        <p:spPr bwMode="auto">
          <a:xfrm>
            <a:off x="5570631" y="5085628"/>
            <a:ext cx="3935412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900">
                <a:latin typeface="Trebuchet MS" pitchFamily="34" charset="0"/>
                <a:cs typeface="Arial" charset="0"/>
              </a:rPr>
              <a:t>Home MSC estabelece segunda perna da chamada para MSC na rede visitada</a:t>
            </a:r>
          </a:p>
        </p:txBody>
      </p:sp>
      <p:sp>
        <p:nvSpPr>
          <p:cNvPr id="10" name="Line 200"/>
          <p:cNvSpPr>
            <a:spLocks noChangeShapeType="1"/>
          </p:cNvSpPr>
          <p:nvPr/>
        </p:nvSpPr>
        <p:spPr bwMode="auto">
          <a:xfrm>
            <a:off x="5181693" y="4887191"/>
            <a:ext cx="360363" cy="5032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  <p:sp>
        <p:nvSpPr>
          <p:cNvPr id="11" name="Text Box 202"/>
          <p:cNvSpPr txBox="1">
            <a:spLocks noChangeArrowheads="1"/>
          </p:cNvSpPr>
          <p:nvPr/>
        </p:nvSpPr>
        <p:spPr bwMode="auto">
          <a:xfrm>
            <a:off x="4587968" y="6177828"/>
            <a:ext cx="4545013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900">
                <a:latin typeface="Trebuchet MS" pitchFamily="34" charset="0"/>
                <a:cs typeface="Arial" charset="0"/>
              </a:rPr>
              <a:t>MSC na rede visitada completa chamada</a:t>
            </a:r>
          </a:p>
          <a:p>
            <a:r>
              <a:rPr lang="en-US" sz="1900">
                <a:latin typeface="Trebuchet MS" pitchFamily="34" charset="0"/>
                <a:cs typeface="Arial" charset="0"/>
              </a:rPr>
              <a:t>pela estação-base com usuário móvel</a:t>
            </a:r>
          </a:p>
        </p:txBody>
      </p:sp>
      <p:sp>
        <p:nvSpPr>
          <p:cNvPr id="12" name="Line 203"/>
          <p:cNvSpPr>
            <a:spLocks noChangeShapeType="1"/>
          </p:cNvSpPr>
          <p:nvPr/>
        </p:nvSpPr>
        <p:spPr bwMode="auto">
          <a:xfrm flipH="1" flipV="1">
            <a:off x="3835493" y="6163541"/>
            <a:ext cx="768350" cy="1857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933404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Handoff GSM – Único BSC</a:t>
            </a:r>
            <a:endParaRPr lang="pt-BR" dirty="0"/>
          </a:p>
        </p:txBody>
      </p:sp>
      <p:sp>
        <p:nvSpPr>
          <p:cNvPr id="13" name="Rectangle 120"/>
          <p:cNvSpPr>
            <a:spLocks noChangeArrowheads="1"/>
          </p:cNvSpPr>
          <p:nvPr/>
        </p:nvSpPr>
        <p:spPr bwMode="auto">
          <a:xfrm>
            <a:off x="4644008" y="1733128"/>
            <a:ext cx="4499992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80988" indent="-280988">
              <a:buClr>
                <a:schemeClr val="accent2"/>
              </a:buClr>
              <a:buSzPct val="85000"/>
              <a:buFont typeface="ZapfDingbats" pitchFamily="82" charset="2"/>
              <a:buNone/>
            </a:pPr>
            <a:r>
              <a:rPr lang="en-US" dirty="0">
                <a:latin typeface="Trebuchet MS" pitchFamily="34" charset="0"/>
                <a:cs typeface="Arial" charset="0"/>
              </a:rPr>
              <a:t>1. Velho BSS </a:t>
            </a:r>
            <a:r>
              <a:rPr lang="en-US" dirty="0" err="1">
                <a:latin typeface="Trebuchet MS" pitchFamily="34" charset="0"/>
                <a:cs typeface="Arial" charset="0"/>
              </a:rPr>
              <a:t>informa</a:t>
            </a:r>
            <a:r>
              <a:rPr lang="en-US" dirty="0">
                <a:latin typeface="Trebuchet MS" pitchFamily="34" charset="0"/>
                <a:cs typeface="Arial" charset="0"/>
              </a:rPr>
              <a:t> MSC </a:t>
            </a:r>
            <a:r>
              <a:rPr lang="en-US" dirty="0" err="1">
                <a:latin typeface="Trebuchet MS" pitchFamily="34" charset="0"/>
                <a:cs typeface="Arial" charset="0"/>
              </a:rPr>
              <a:t>sobre</a:t>
            </a:r>
            <a:r>
              <a:rPr lang="en-US" dirty="0">
                <a:latin typeface="Trebuchet MS" pitchFamily="34" charset="0"/>
                <a:cs typeface="Arial" charset="0"/>
              </a:rPr>
              <a:t> o handoff </a:t>
            </a:r>
            <a:r>
              <a:rPr lang="en-US" dirty="0" err="1">
                <a:latin typeface="Trebuchet MS" pitchFamily="34" charset="0"/>
                <a:cs typeface="Arial" charset="0"/>
              </a:rPr>
              <a:t>possível</a:t>
            </a:r>
            <a:r>
              <a:rPr lang="en-US" dirty="0">
                <a:latin typeface="Trebuchet MS" pitchFamily="34" charset="0"/>
                <a:cs typeface="Arial" charset="0"/>
              </a:rPr>
              <a:t>, </a:t>
            </a:r>
            <a:r>
              <a:rPr lang="en-US" dirty="0" err="1">
                <a:latin typeface="Trebuchet MS" pitchFamily="34" charset="0"/>
                <a:cs typeface="Arial" charset="0"/>
              </a:rPr>
              <a:t>fornece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lista</a:t>
            </a:r>
            <a:r>
              <a:rPr lang="en-US" dirty="0">
                <a:latin typeface="Trebuchet MS" pitchFamily="34" charset="0"/>
                <a:cs typeface="Arial" charset="0"/>
              </a:rPr>
              <a:t> de 1 </a:t>
            </a:r>
            <a:r>
              <a:rPr lang="en-US" dirty="0" err="1">
                <a:latin typeface="Trebuchet MS" pitchFamily="34" charset="0"/>
                <a:cs typeface="Arial" charset="0"/>
              </a:rPr>
              <a:t>ou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mais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novos</a:t>
            </a:r>
            <a:r>
              <a:rPr lang="en-US" dirty="0">
                <a:latin typeface="Trebuchet MS" pitchFamily="34" charset="0"/>
                <a:cs typeface="Arial" charset="0"/>
              </a:rPr>
              <a:t> BSSs </a:t>
            </a:r>
          </a:p>
          <a:p>
            <a:pPr marL="280988" indent="-280988">
              <a:buClr>
                <a:schemeClr val="accent2"/>
              </a:buClr>
              <a:buSzPct val="85000"/>
              <a:buFont typeface="ZapfDingbats" pitchFamily="82" charset="2"/>
              <a:buNone/>
            </a:pPr>
            <a:r>
              <a:rPr lang="en-US" dirty="0">
                <a:latin typeface="Trebuchet MS" pitchFamily="34" charset="0"/>
                <a:cs typeface="Arial" charset="0"/>
              </a:rPr>
              <a:t>2. MSC </a:t>
            </a:r>
            <a:r>
              <a:rPr lang="en-US" dirty="0" err="1">
                <a:latin typeface="Trebuchet MS" pitchFamily="34" charset="0"/>
                <a:cs typeface="Arial" charset="0"/>
              </a:rPr>
              <a:t>estabelece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caminho</a:t>
            </a:r>
            <a:r>
              <a:rPr lang="en-US" dirty="0">
                <a:latin typeface="Trebuchet MS" pitchFamily="34" charset="0"/>
                <a:cs typeface="Arial" charset="0"/>
              </a:rPr>
              <a:t> (</a:t>
            </a:r>
            <a:r>
              <a:rPr lang="en-US" dirty="0" err="1">
                <a:latin typeface="Trebuchet MS" pitchFamily="34" charset="0"/>
                <a:cs typeface="Arial" charset="0"/>
              </a:rPr>
              <a:t>aloca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recurso</a:t>
            </a:r>
            <a:r>
              <a:rPr lang="en-US" dirty="0">
                <a:latin typeface="Trebuchet MS" pitchFamily="34" charset="0"/>
                <a:cs typeface="Arial" charset="0"/>
              </a:rPr>
              <a:t>) </a:t>
            </a:r>
            <a:r>
              <a:rPr lang="en-US" dirty="0" err="1">
                <a:latin typeface="Trebuchet MS" pitchFamily="34" charset="0"/>
                <a:cs typeface="Arial" charset="0"/>
              </a:rPr>
              <a:t>ao</a:t>
            </a:r>
            <a:r>
              <a:rPr lang="en-US" dirty="0">
                <a:latin typeface="Trebuchet MS" pitchFamily="34" charset="0"/>
                <a:cs typeface="Arial" charset="0"/>
              </a:rPr>
              <a:t> novo BSS</a:t>
            </a:r>
          </a:p>
          <a:p>
            <a:pPr marL="280988" indent="-280988">
              <a:buClr>
                <a:schemeClr val="accent2"/>
              </a:buClr>
              <a:buSzPct val="85000"/>
              <a:buFont typeface="ZapfDingbats" pitchFamily="82" charset="2"/>
              <a:buNone/>
            </a:pPr>
            <a:r>
              <a:rPr lang="en-US" dirty="0">
                <a:latin typeface="Trebuchet MS" pitchFamily="34" charset="0"/>
                <a:cs typeface="Arial" charset="0"/>
              </a:rPr>
              <a:t>3. Novo BSS </a:t>
            </a:r>
            <a:r>
              <a:rPr lang="en-US" dirty="0" err="1">
                <a:latin typeface="Trebuchet MS" pitchFamily="34" charset="0"/>
                <a:cs typeface="Arial" charset="0"/>
              </a:rPr>
              <a:t>aloca</a:t>
            </a:r>
            <a:r>
              <a:rPr lang="en-US" dirty="0">
                <a:latin typeface="Trebuchet MS" pitchFamily="34" charset="0"/>
                <a:cs typeface="Arial" charset="0"/>
              </a:rPr>
              <a:t> canal de </a:t>
            </a:r>
            <a:r>
              <a:rPr lang="en-US" dirty="0" err="1">
                <a:latin typeface="Trebuchet MS" pitchFamily="34" charset="0"/>
                <a:cs typeface="Arial" charset="0"/>
              </a:rPr>
              <a:t>rádio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para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uso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pelo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usuário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móvel</a:t>
            </a:r>
            <a:endParaRPr lang="en-US" dirty="0">
              <a:latin typeface="Trebuchet MS" pitchFamily="34" charset="0"/>
              <a:cs typeface="Arial" charset="0"/>
            </a:endParaRPr>
          </a:p>
          <a:p>
            <a:pPr marL="280988" indent="-280988">
              <a:buClr>
                <a:schemeClr val="accent2"/>
              </a:buClr>
              <a:buSzPct val="85000"/>
              <a:buFont typeface="ZapfDingbats" pitchFamily="82" charset="2"/>
              <a:buNone/>
            </a:pPr>
            <a:r>
              <a:rPr lang="en-US" dirty="0">
                <a:latin typeface="Trebuchet MS" pitchFamily="34" charset="0"/>
                <a:cs typeface="Arial" charset="0"/>
              </a:rPr>
              <a:t>4. Novo BSS </a:t>
            </a:r>
            <a:r>
              <a:rPr lang="en-US" dirty="0" err="1">
                <a:latin typeface="Trebuchet MS" pitchFamily="34" charset="0"/>
                <a:cs typeface="Arial" charset="0"/>
              </a:rPr>
              <a:t>avisa</a:t>
            </a:r>
            <a:r>
              <a:rPr lang="en-US" dirty="0">
                <a:latin typeface="Trebuchet MS" pitchFamily="34" charset="0"/>
                <a:cs typeface="Arial" charset="0"/>
              </a:rPr>
              <a:t> MSC, </a:t>
            </a:r>
            <a:r>
              <a:rPr lang="en-US" dirty="0" err="1">
                <a:latin typeface="Trebuchet MS" pitchFamily="34" charset="0"/>
                <a:cs typeface="Arial" charset="0"/>
              </a:rPr>
              <a:t>velho</a:t>
            </a:r>
            <a:r>
              <a:rPr lang="en-US" dirty="0">
                <a:latin typeface="Trebuchet MS" pitchFamily="34" charset="0"/>
                <a:cs typeface="Arial" charset="0"/>
              </a:rPr>
              <a:t> BSS: pronto </a:t>
            </a:r>
          </a:p>
          <a:p>
            <a:pPr marL="280988" indent="-280988">
              <a:buClr>
                <a:schemeClr val="accent2"/>
              </a:buClr>
              <a:buSzPct val="85000"/>
              <a:buFont typeface="ZapfDingbats" pitchFamily="82" charset="2"/>
              <a:buNone/>
            </a:pPr>
            <a:r>
              <a:rPr lang="en-US" dirty="0">
                <a:latin typeface="Trebuchet MS" pitchFamily="34" charset="0"/>
                <a:cs typeface="Arial" charset="0"/>
              </a:rPr>
              <a:t>5. Velho BSS </a:t>
            </a:r>
            <a:r>
              <a:rPr lang="en-US" dirty="0" err="1">
                <a:latin typeface="Trebuchet MS" pitchFamily="34" charset="0"/>
                <a:cs typeface="Arial" charset="0"/>
              </a:rPr>
              <a:t>avisa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usuário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móvel</a:t>
            </a:r>
            <a:r>
              <a:rPr lang="en-US" dirty="0">
                <a:latin typeface="Trebuchet MS" pitchFamily="34" charset="0"/>
                <a:cs typeface="Arial" charset="0"/>
              </a:rPr>
              <a:t>: </a:t>
            </a:r>
            <a:r>
              <a:rPr lang="en-US" dirty="0" err="1">
                <a:latin typeface="Trebuchet MS" pitchFamily="34" charset="0"/>
                <a:cs typeface="Arial" charset="0"/>
              </a:rPr>
              <a:t>realiza</a:t>
            </a:r>
            <a:r>
              <a:rPr lang="en-US" dirty="0">
                <a:latin typeface="Trebuchet MS" pitchFamily="34" charset="0"/>
                <a:cs typeface="Arial" charset="0"/>
              </a:rPr>
              <a:t> handoff </a:t>
            </a:r>
            <a:r>
              <a:rPr lang="en-US" dirty="0" err="1">
                <a:latin typeface="Trebuchet MS" pitchFamily="34" charset="0"/>
                <a:cs typeface="Arial" charset="0"/>
              </a:rPr>
              <a:t>para</a:t>
            </a:r>
            <a:r>
              <a:rPr lang="en-US" dirty="0">
                <a:latin typeface="Trebuchet MS" pitchFamily="34" charset="0"/>
                <a:cs typeface="Arial" charset="0"/>
              </a:rPr>
              <a:t> novo BSS</a:t>
            </a:r>
          </a:p>
          <a:p>
            <a:pPr marL="280988" indent="-280988">
              <a:buClr>
                <a:schemeClr val="accent2"/>
              </a:buClr>
              <a:buSzPct val="85000"/>
              <a:buFont typeface="ZapfDingbats" pitchFamily="82" charset="2"/>
              <a:buNone/>
            </a:pPr>
            <a:r>
              <a:rPr lang="en-US" dirty="0">
                <a:latin typeface="Trebuchet MS" pitchFamily="34" charset="0"/>
                <a:cs typeface="Arial" charset="0"/>
              </a:rPr>
              <a:t>6. O </a:t>
            </a:r>
            <a:r>
              <a:rPr lang="en-US" dirty="0" err="1">
                <a:latin typeface="Trebuchet MS" pitchFamily="34" charset="0"/>
                <a:cs typeface="Arial" charset="0"/>
              </a:rPr>
              <a:t>usuário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móvel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avisa</a:t>
            </a:r>
            <a:r>
              <a:rPr lang="en-US" dirty="0">
                <a:latin typeface="Trebuchet MS" pitchFamily="34" charset="0"/>
                <a:cs typeface="Arial" charset="0"/>
              </a:rPr>
              <a:t> o novo BSS </a:t>
            </a:r>
            <a:r>
              <a:rPr lang="en-US" dirty="0" err="1">
                <a:latin typeface="Trebuchet MS" pitchFamily="34" charset="0"/>
                <a:cs typeface="Arial" charset="0"/>
              </a:rPr>
              <a:t>para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ativar</a:t>
            </a:r>
            <a:r>
              <a:rPr lang="en-US" dirty="0">
                <a:latin typeface="Trebuchet MS" pitchFamily="34" charset="0"/>
                <a:cs typeface="Arial" charset="0"/>
              </a:rPr>
              <a:t> novo canal</a:t>
            </a:r>
          </a:p>
          <a:p>
            <a:pPr marL="280988" indent="-280988">
              <a:buClr>
                <a:schemeClr val="accent2"/>
              </a:buClr>
              <a:buSzPct val="85000"/>
              <a:buFont typeface="ZapfDingbats" pitchFamily="82" charset="2"/>
              <a:buNone/>
            </a:pPr>
            <a:r>
              <a:rPr lang="en-US" dirty="0">
                <a:latin typeface="Trebuchet MS" pitchFamily="34" charset="0"/>
                <a:cs typeface="Arial" charset="0"/>
              </a:rPr>
              <a:t>7. O </a:t>
            </a:r>
            <a:r>
              <a:rPr lang="en-US" dirty="0" err="1">
                <a:latin typeface="Trebuchet MS" pitchFamily="34" charset="0"/>
                <a:cs typeface="Arial" charset="0"/>
              </a:rPr>
              <a:t>usuário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móvel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avisa</a:t>
            </a:r>
            <a:r>
              <a:rPr lang="en-US" dirty="0">
                <a:latin typeface="Trebuchet MS" pitchFamily="34" charset="0"/>
                <a:cs typeface="Arial" charset="0"/>
              </a:rPr>
              <a:t> via novo BSS o MSC: handoff </a:t>
            </a:r>
            <a:r>
              <a:rPr lang="en-US" dirty="0" err="1">
                <a:latin typeface="Trebuchet MS" pitchFamily="34" charset="0"/>
                <a:cs typeface="Arial" charset="0"/>
              </a:rPr>
              <a:t>completo</a:t>
            </a:r>
            <a:r>
              <a:rPr lang="en-US" dirty="0">
                <a:latin typeface="Trebuchet MS" pitchFamily="34" charset="0"/>
                <a:cs typeface="Arial" charset="0"/>
              </a:rPr>
              <a:t>. MSC </a:t>
            </a:r>
            <a:r>
              <a:rPr lang="en-US" dirty="0" err="1">
                <a:latin typeface="Trebuchet MS" pitchFamily="34" charset="0"/>
                <a:cs typeface="Arial" charset="0"/>
              </a:rPr>
              <a:t>redireciona</a:t>
            </a:r>
            <a:r>
              <a:rPr lang="en-US" dirty="0">
                <a:latin typeface="Trebuchet MS" pitchFamily="34" charset="0"/>
                <a:cs typeface="Arial" charset="0"/>
              </a:rPr>
              <a:t> a </a:t>
            </a:r>
            <a:r>
              <a:rPr lang="en-US" dirty="0" err="1">
                <a:latin typeface="Trebuchet MS" pitchFamily="34" charset="0"/>
                <a:cs typeface="Arial" charset="0"/>
              </a:rPr>
              <a:t>chamada</a:t>
            </a:r>
            <a:endParaRPr lang="en-US" dirty="0">
              <a:latin typeface="Trebuchet MS" pitchFamily="34" charset="0"/>
              <a:cs typeface="Arial" charset="0"/>
            </a:endParaRPr>
          </a:p>
          <a:p>
            <a:pPr marL="280988" indent="-280988">
              <a:buClr>
                <a:schemeClr val="accent2"/>
              </a:buClr>
              <a:buSzPct val="85000"/>
              <a:buFont typeface="ZapfDingbats" pitchFamily="82" charset="2"/>
              <a:buNone/>
            </a:pPr>
            <a:r>
              <a:rPr lang="en-US" dirty="0">
                <a:latin typeface="Trebuchet MS" pitchFamily="34" charset="0"/>
                <a:cs typeface="Arial" charset="0"/>
              </a:rPr>
              <a:t>8. MSC </a:t>
            </a:r>
            <a:r>
              <a:rPr lang="en-US" dirty="0" err="1">
                <a:latin typeface="Trebuchet MS" pitchFamily="34" charset="0"/>
                <a:cs typeface="Arial" charset="0"/>
              </a:rPr>
              <a:t>avisa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velho</a:t>
            </a:r>
            <a:r>
              <a:rPr lang="en-US" dirty="0">
                <a:latin typeface="Trebuchet MS" pitchFamily="34" charset="0"/>
                <a:cs typeface="Arial" charset="0"/>
              </a:rPr>
              <a:t> BSS </a:t>
            </a:r>
            <a:r>
              <a:rPr lang="en-US" dirty="0" err="1">
                <a:latin typeface="Trebuchet MS" pitchFamily="34" charset="0"/>
                <a:cs typeface="Arial" charset="0"/>
              </a:rPr>
              <a:t>para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liberar</a:t>
            </a:r>
            <a:r>
              <a:rPr lang="en-US" dirty="0">
                <a:latin typeface="Trebuchet MS" pitchFamily="34" charset="0"/>
                <a:cs typeface="Arial" charset="0"/>
              </a:rPr>
              <a:t> </a:t>
            </a:r>
            <a:r>
              <a:rPr lang="en-US" dirty="0" err="1">
                <a:latin typeface="Trebuchet MS" pitchFamily="34" charset="0"/>
                <a:cs typeface="Arial" charset="0"/>
              </a:rPr>
              <a:t>recursos</a:t>
            </a:r>
            <a:endParaRPr lang="en-US" dirty="0">
              <a:latin typeface="Trebuchet MS" pitchFamily="34" charset="0"/>
            </a:endParaRPr>
          </a:p>
        </p:txBody>
      </p:sp>
      <p:pic>
        <p:nvPicPr>
          <p:cNvPr id="14" name="Picture 125" descr="F:\PUBLISH\PEARSON\Slides\Kurose\figs\Cap06\f06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379663"/>
            <a:ext cx="4311650" cy="262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23144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Outras Redes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Wireless Mesh – É uma Arquitetura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995659"/>
            <a:ext cx="8202960" cy="484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876964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Outras Redes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199"/>
            <a:ext cx="3116996" cy="4637111"/>
          </a:xfrm>
        </p:spPr>
        <p:txBody>
          <a:bodyPr>
            <a:normAutofit fontScale="77500" lnSpcReduction="20000"/>
          </a:bodyPr>
          <a:lstStyle/>
          <a:p>
            <a:r>
              <a:rPr lang="pt-BR" dirty="0" smtClean="0"/>
              <a:t>Wireless Mesh </a:t>
            </a:r>
          </a:p>
          <a:p>
            <a:pPr lvl="1"/>
            <a:r>
              <a:rPr lang="pt-BR" dirty="0" smtClean="0"/>
              <a:t>Maior cobertura</a:t>
            </a:r>
          </a:p>
          <a:p>
            <a:pPr lvl="1"/>
            <a:r>
              <a:rPr lang="pt-BR" dirty="0" smtClean="0"/>
              <a:t>Menor potência de transmissão</a:t>
            </a:r>
            <a:endParaRPr lang="pt-BR" dirty="0"/>
          </a:p>
          <a:p>
            <a:pPr lvl="1"/>
            <a:r>
              <a:rPr lang="pt-BR" dirty="0"/>
              <a:t>Não necessidade de linha de </a:t>
            </a:r>
            <a:r>
              <a:rPr lang="pt-BR" dirty="0" smtClean="0"/>
              <a:t>visada</a:t>
            </a:r>
            <a:endParaRPr lang="pt-BR" dirty="0"/>
          </a:p>
          <a:p>
            <a:pPr lvl="1"/>
            <a:r>
              <a:rPr lang="pt-BR" dirty="0"/>
              <a:t>Redução do custo </a:t>
            </a:r>
            <a:r>
              <a:rPr lang="pt-BR" dirty="0" smtClean="0"/>
              <a:t>de infraetrutura de rede</a:t>
            </a:r>
            <a:endParaRPr lang="pt-BR" dirty="0"/>
          </a:p>
          <a:p>
            <a:pPr lvl="1"/>
            <a:r>
              <a:rPr lang="pt-BR" dirty="0" smtClean="0"/>
              <a:t>Robustez (redundante!)</a:t>
            </a:r>
          </a:p>
          <a:p>
            <a:pPr lvl="1"/>
            <a:r>
              <a:rPr lang="pt-BR" dirty="0" smtClean="0"/>
              <a:t>Esforço para </a:t>
            </a:r>
            <a:r>
              <a:rPr lang="pt-BR" dirty="0"/>
              <a:t>a incorporação de especificações de tecnologia </a:t>
            </a:r>
            <a:r>
              <a:rPr lang="pt-BR" dirty="0" smtClean="0"/>
              <a:t>Mesh (802.16m)</a:t>
            </a:r>
          </a:p>
        </p:txBody>
      </p:sp>
      <p:pic>
        <p:nvPicPr>
          <p:cNvPr id="8194" name="Picture 2" descr="C:\Users\romildo\Desktop\wimax\publicsafety_dia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4196" y="1412776"/>
            <a:ext cx="5534308" cy="482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02090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Outras Redes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116996" cy="326896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pt-BR" dirty="0" smtClean="0"/>
              <a:t>Wireless Mesh </a:t>
            </a:r>
          </a:p>
          <a:p>
            <a:r>
              <a:rPr lang="pt-BR" dirty="0" smtClean="0"/>
              <a:t>Sistema inteligente de tráfego</a:t>
            </a:r>
          </a:p>
          <a:p>
            <a:r>
              <a:rPr lang="pt-BR" dirty="0" smtClean="0"/>
              <a:t>Segurança pública</a:t>
            </a:r>
          </a:p>
          <a:p>
            <a:r>
              <a:rPr lang="pt-BR" dirty="0" smtClean="0"/>
              <a:t>Possibilidade de acesso em locais remotos*</a:t>
            </a:r>
          </a:p>
          <a:p>
            <a:r>
              <a:rPr lang="pt-BR" dirty="0" smtClean="0"/>
              <a:t>...</a:t>
            </a:r>
          </a:p>
        </p:txBody>
      </p:sp>
      <p:pic>
        <p:nvPicPr>
          <p:cNvPr id="8194" name="Picture 2" descr="C:\Users\romildo\Desktop\wimax\publicsafety_dia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4196" y="1412776"/>
            <a:ext cx="5534308" cy="482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05882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Outras Redes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116996" cy="442108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pt-BR" dirty="0" smtClean="0"/>
              <a:t>Wireless Mesh (Desafios)</a:t>
            </a:r>
          </a:p>
          <a:p>
            <a:r>
              <a:rPr lang="pt-BR" dirty="0" smtClean="0"/>
              <a:t>Planejamento de Capacidade da rede</a:t>
            </a:r>
          </a:p>
          <a:p>
            <a:r>
              <a:rPr lang="pt-BR" dirty="0" smtClean="0"/>
              <a:t>Roteamento e Endereçamento</a:t>
            </a:r>
          </a:p>
          <a:p>
            <a:r>
              <a:rPr lang="pt-BR" dirty="0" smtClean="0"/>
              <a:t>Interoperabilidade na Camada 2</a:t>
            </a:r>
          </a:p>
          <a:p>
            <a:r>
              <a:rPr lang="pt-BR" dirty="0" smtClean="0"/>
              <a:t>Oferta de QoS</a:t>
            </a:r>
          </a:p>
          <a:p>
            <a:r>
              <a:rPr lang="pt-BR" dirty="0" smtClean="0"/>
              <a:t>Controle de potência e modulação adaptativa com multiplos caminhos</a:t>
            </a:r>
          </a:p>
          <a:p>
            <a:r>
              <a:rPr lang="pt-BR" dirty="0" smtClean="0"/>
              <a:t>Faltam algoritmos!</a:t>
            </a:r>
          </a:p>
          <a:p>
            <a:pPr lvl="1"/>
            <a:endParaRPr lang="pt-BR" dirty="0"/>
          </a:p>
          <a:p>
            <a:pPr lvl="1"/>
            <a:endParaRPr lang="pt-BR" dirty="0" smtClean="0"/>
          </a:p>
        </p:txBody>
      </p:sp>
      <p:pic>
        <p:nvPicPr>
          <p:cNvPr id="8194" name="Picture 2" descr="C:\Users\romildo\Desktop\wimax\publicsafety_dia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4196" y="1412776"/>
            <a:ext cx="5534308" cy="482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881603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Outras Redes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Zigbee</a:t>
            </a:r>
          </a:p>
        </p:txBody>
      </p:sp>
      <p:pic>
        <p:nvPicPr>
          <p:cNvPr id="9218" name="Picture 2" descr="http://2.bp.blogspot.com/_YLzRqKxK9bg/THVGLlOQ47I/AAAAAAAAABY/Yl4IM7oizXE/s1600/MK-AE099A_ZIGBEE02232005213900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3829" y="1272132"/>
            <a:ext cx="4430171" cy="5585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73" y="4361630"/>
            <a:ext cx="3575997" cy="2496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 descr="http://www.rogercom.com/ZigBee/SetoresZigBee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4104456" cy="2302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41985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Perguntas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Como você classificaria as redes por distância física? (LAN, MAN, WAN)</a:t>
            </a:r>
          </a:p>
          <a:p>
            <a:r>
              <a:rPr lang="pt-BR" dirty="0" smtClean="0"/>
              <a:t>Quais tecnologias são concorrentes?</a:t>
            </a:r>
          </a:p>
          <a:p>
            <a:r>
              <a:rPr lang="pt-BR" dirty="0" smtClean="0"/>
              <a:t>É possível fornecer suporte a aplicações de tempo real com as tecnologias atuais? </a:t>
            </a:r>
          </a:p>
          <a:p>
            <a:r>
              <a:rPr lang="pt-BR" dirty="0" smtClean="0"/>
              <a:t>Qual tecnologia seria a mais indicada para a oferta de cobertura em locais remotos? 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6356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Conceitos Básicos</a:t>
            </a:r>
            <a:endParaRPr lang="pt-BR" dirty="0"/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402832" cy="5257800"/>
          </a:xfrm>
        </p:spPr>
        <p:txBody>
          <a:bodyPr>
            <a:normAutofit fontScale="92500" lnSpcReduction="10000"/>
          </a:bodyPr>
          <a:lstStyle/>
          <a:p>
            <a:r>
              <a:rPr lang="pt-PT" dirty="0" smtClean="0"/>
              <a:t>Modo infraestrutura</a:t>
            </a:r>
          </a:p>
          <a:p>
            <a:pPr lvl="1"/>
            <a:r>
              <a:rPr lang="pt-PT" dirty="0" smtClean="0"/>
              <a:t>Existe uma ligação com a estação base e redes cabeadas</a:t>
            </a:r>
          </a:p>
          <a:p>
            <a:pPr lvl="1"/>
            <a:r>
              <a:rPr lang="pt-PT" dirty="0" smtClean="0"/>
              <a:t>Quando um usuário móvel alterna de estação base denomina-se que ocorreu um </a:t>
            </a:r>
            <a:r>
              <a:rPr lang="pt-PT" dirty="0" err="1" smtClean="0"/>
              <a:t>handoff</a:t>
            </a:r>
            <a:endParaRPr lang="pt-PT" dirty="0" smtClean="0"/>
          </a:p>
          <a:p>
            <a:pPr lvl="2"/>
            <a:r>
              <a:rPr lang="pt-PT" dirty="0" smtClean="0"/>
              <a:t>O que acontece se uma conexão TCP estiver ativa?</a:t>
            </a:r>
          </a:p>
          <a:p>
            <a:pPr lvl="2"/>
            <a:r>
              <a:rPr lang="pt-PT" dirty="0" smtClean="0"/>
              <a:t>Ao mudar o IP fica o mesmo?  </a:t>
            </a:r>
          </a:p>
          <a:p>
            <a:pPr lvl="2"/>
            <a:r>
              <a:rPr lang="pt-PT" dirty="0" smtClean="0"/>
              <a:t>Como manter uma ligação telefônica?</a:t>
            </a:r>
          </a:p>
          <a:p>
            <a:pPr lvl="2"/>
            <a:r>
              <a:rPr lang="pt-PT" dirty="0" smtClean="0"/>
              <a:t>Uma estação pode depender de outra?</a:t>
            </a:r>
            <a:endParaRPr lang="pt-BR" dirty="0"/>
          </a:p>
        </p:txBody>
      </p:sp>
      <p:sp>
        <p:nvSpPr>
          <p:cNvPr id="7" name="Rectangle 83"/>
          <p:cNvSpPr>
            <a:spLocks noChangeArrowheads="1"/>
          </p:cNvSpPr>
          <p:nvPr/>
        </p:nvSpPr>
        <p:spPr bwMode="auto">
          <a:xfrm>
            <a:off x="5940152" y="2204864"/>
            <a:ext cx="320384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187325" indent="-187325" defTabSz="374650">
              <a:lnSpc>
                <a:spcPct val="90000"/>
              </a:lnSpc>
              <a:buClr>
                <a:schemeClr val="tx1"/>
              </a:buClr>
              <a:buFont typeface="Symbol" pitchFamily="18" charset="2"/>
              <a:buNone/>
            </a:pPr>
            <a:r>
              <a:rPr lang="en-US" sz="1900" dirty="0" smtClean="0"/>
              <a:t> </a:t>
            </a:r>
          </a:p>
          <a:p>
            <a:pPr lvl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</a:pPr>
            <a:endParaRPr lang="en-US" sz="1900" dirty="0" smtClean="0"/>
          </a:p>
        </p:txBody>
      </p:sp>
      <p:pic>
        <p:nvPicPr>
          <p:cNvPr id="6" name="Picture 92" descr="F:\PUBLISH\PEARSON\Slides\Kurose\figs\Cap06\f06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340768"/>
            <a:ext cx="4572000" cy="3820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7668344" y="3645024"/>
            <a:ext cx="792088" cy="720080"/>
          </a:xfrm>
          <a:prstGeom prst="ellipse">
            <a:avLst/>
          </a:prstGeom>
          <a:solidFill>
            <a:schemeClr val="accent1">
              <a:alpha val="3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Conceitos Básicos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PT" dirty="0" smtClean="0"/>
              <a:t>Classificar</a:t>
            </a:r>
          </a:p>
          <a:p>
            <a:pPr lvl="1"/>
            <a:r>
              <a:rPr lang="pt-PT" dirty="0" smtClean="0"/>
              <a:t>Quando a Infraestrutura</a:t>
            </a:r>
          </a:p>
          <a:p>
            <a:pPr lvl="2"/>
            <a:r>
              <a:rPr lang="pt-PT" dirty="0" smtClean="0"/>
              <a:t>Existe ou não</a:t>
            </a:r>
          </a:p>
          <a:p>
            <a:pPr lvl="1"/>
            <a:r>
              <a:rPr lang="pt-PT" dirty="0" smtClean="0"/>
              <a:t>Quando ao número de saltos</a:t>
            </a:r>
          </a:p>
          <a:p>
            <a:pPr lvl="2"/>
            <a:r>
              <a:rPr lang="pt-PT" dirty="0" smtClean="0"/>
              <a:t>Se existe uma ou mais estações entre o </a:t>
            </a:r>
            <a:r>
              <a:rPr lang="pt-PT" dirty="0" err="1" smtClean="0"/>
              <a:t>host</a:t>
            </a:r>
            <a:r>
              <a:rPr lang="pt-PT" dirty="0" smtClean="0"/>
              <a:t> e rede cabeada </a:t>
            </a:r>
            <a:endParaRPr lang="pt-B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Conceitos Básicos</a:t>
            </a:r>
            <a:endParaRPr lang="pt-BR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PT" dirty="0" smtClean="0"/>
              <a:t>Classificação</a:t>
            </a:r>
          </a:p>
          <a:p>
            <a:pPr lvl="1"/>
            <a:r>
              <a:rPr lang="pt-PT" dirty="0" smtClean="0"/>
              <a:t>Salto único com infraestrutura</a:t>
            </a:r>
          </a:p>
          <a:p>
            <a:pPr lvl="2"/>
            <a:r>
              <a:rPr lang="pt-PT" dirty="0" smtClean="0"/>
              <a:t>Estação rádio base conectada a uma rede cabeada de maior porte</a:t>
            </a:r>
          </a:p>
          <a:p>
            <a:pPr lvl="3"/>
            <a:r>
              <a:rPr lang="pt-PT" dirty="0" smtClean="0"/>
              <a:t>802.11 (</a:t>
            </a:r>
            <a:r>
              <a:rPr lang="pt-PT" dirty="0" err="1" smtClean="0"/>
              <a:t>WiFi</a:t>
            </a:r>
            <a:r>
              <a:rPr lang="pt-PT" dirty="0" smtClean="0"/>
              <a:t>)</a:t>
            </a:r>
          </a:p>
          <a:p>
            <a:pPr lvl="3"/>
            <a:r>
              <a:rPr lang="pt-PT" dirty="0" smtClean="0"/>
              <a:t>Redes de Telefonia Celular</a:t>
            </a:r>
          </a:p>
          <a:p>
            <a:pPr lvl="3"/>
            <a:r>
              <a:rPr lang="pt-PT" dirty="0" err="1" smtClean="0"/>
              <a:t>WiMAX</a:t>
            </a:r>
            <a:r>
              <a:rPr lang="pt-PT" dirty="0" smtClean="0"/>
              <a:t> 802.16</a:t>
            </a:r>
            <a:endParaRPr lang="pt-B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cdu">
  <a:themeElements>
    <a:clrScheme name="Personalizada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9BBB59"/>
      </a:accent2>
      <a:accent3>
        <a:srgbClr val="C0504D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no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ersonalizada 1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9BBB59"/>
    </a:accent2>
    <a:accent3>
      <a:srgbClr val="C0504D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ecdu</Template>
  <TotalTime>1413</TotalTime>
  <Words>2778</Words>
  <Application>Microsoft Office PowerPoint</Application>
  <PresentationFormat>On-screen Show (4:3)</PresentationFormat>
  <Paragraphs>535</Paragraphs>
  <Slides>68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69" baseType="lpstr">
      <vt:lpstr>ecdu</vt:lpstr>
      <vt:lpstr>Redes Wireless</vt:lpstr>
      <vt:lpstr>Agenda</vt:lpstr>
      <vt:lpstr>Conceito de Mobilidade</vt:lpstr>
      <vt:lpstr>Conceitos Básicos</vt:lpstr>
      <vt:lpstr>Conceitos Básicos</vt:lpstr>
      <vt:lpstr>Conceitos Básicos</vt:lpstr>
      <vt:lpstr>Conceitos Básicos</vt:lpstr>
      <vt:lpstr>Conceitos Básicos</vt:lpstr>
      <vt:lpstr>Conceitos Básicos</vt:lpstr>
      <vt:lpstr>Conceitos Básicos</vt:lpstr>
      <vt:lpstr>Conceitos Básicos</vt:lpstr>
      <vt:lpstr>Conceitos Básicos</vt:lpstr>
      <vt:lpstr>A Camada de Enlace sem Fios</vt:lpstr>
      <vt:lpstr>A Camada de Enlace sem Fios</vt:lpstr>
      <vt:lpstr>A Camada de Enlace sem Fios</vt:lpstr>
      <vt:lpstr>A Camada de Enlace sem Fios</vt:lpstr>
      <vt:lpstr>A Camada de Enlace sem Fios</vt:lpstr>
      <vt:lpstr>Tecnologias de Redes Wireless</vt:lpstr>
      <vt:lpstr>Redes Wireless – Bluetooth</vt:lpstr>
      <vt:lpstr>Redes Wireless – Bluetooth</vt:lpstr>
      <vt:lpstr>Redes Wireless – Bluetooth</vt:lpstr>
      <vt:lpstr>Redes Wireless – 802.11</vt:lpstr>
      <vt:lpstr>Redes Wireless – 802.11</vt:lpstr>
      <vt:lpstr>Redes Wireless – 802.11</vt:lpstr>
      <vt:lpstr>Redes Wireless – 802.11</vt:lpstr>
      <vt:lpstr>Redes Wireless – 802.11</vt:lpstr>
      <vt:lpstr>Redes Wireless – 802.11</vt:lpstr>
      <vt:lpstr>Redes Wireless – 802.11</vt:lpstr>
      <vt:lpstr>Redes Wireless – 802.11</vt:lpstr>
      <vt:lpstr>Redes Wireless – 802.11</vt:lpstr>
      <vt:lpstr>Redes Wireless – 802.11</vt:lpstr>
      <vt:lpstr>Redes Wireless – 802.11</vt:lpstr>
      <vt:lpstr>Redes WiMAX – 802.16</vt:lpstr>
      <vt:lpstr>Redes WiMAX – 802.16</vt:lpstr>
      <vt:lpstr>Redes WiMAX – 802.16</vt:lpstr>
      <vt:lpstr>Redes WiMAX – 802.16</vt:lpstr>
      <vt:lpstr>Redes WiMAX – 802.16</vt:lpstr>
      <vt:lpstr>Redes WiMAX – 802.16</vt:lpstr>
      <vt:lpstr>Redes WiMAX – 802.16</vt:lpstr>
      <vt:lpstr>Redes WiMAX – 802.16</vt:lpstr>
      <vt:lpstr>Redes WiMAX – 802.16</vt:lpstr>
      <vt:lpstr>Redes WiMAX – 802.16</vt:lpstr>
      <vt:lpstr>Tecnologia Celular</vt:lpstr>
      <vt:lpstr>Tecnologia Celular</vt:lpstr>
      <vt:lpstr>Tecnologia Celular</vt:lpstr>
      <vt:lpstr>Tevcnologia Celular</vt:lpstr>
      <vt:lpstr>Tecnologia Celular</vt:lpstr>
      <vt:lpstr>Tecnologia Celular</vt:lpstr>
      <vt:lpstr>Tecnologia Celular</vt:lpstr>
      <vt:lpstr>Tecnologia Celular</vt:lpstr>
      <vt:lpstr>Tecnologia Celular</vt:lpstr>
      <vt:lpstr>Tecnologia Celular</vt:lpstr>
      <vt:lpstr>Outras Redes</vt:lpstr>
      <vt:lpstr>Princípios do Gerenciamento da Mobilidade</vt:lpstr>
      <vt:lpstr>Princípios do Gerenciamento da Mobilidade</vt:lpstr>
      <vt:lpstr>Princípios do Gerenciamento da Mobilidade</vt:lpstr>
      <vt:lpstr>Princípios do Gerenciamento da Mobilidade</vt:lpstr>
      <vt:lpstr>Roteamento Indireto</vt:lpstr>
      <vt:lpstr>Roteamento Direto</vt:lpstr>
      <vt:lpstr>Possibilidades do Gerenciamento</vt:lpstr>
      <vt:lpstr>Um estudo de caso com GSM</vt:lpstr>
      <vt:lpstr>Handoff GSM – Único BSC</vt:lpstr>
      <vt:lpstr>Outras Redes</vt:lpstr>
      <vt:lpstr>Outras Redes</vt:lpstr>
      <vt:lpstr>Outras Redes</vt:lpstr>
      <vt:lpstr>Outras Redes</vt:lpstr>
      <vt:lpstr>Outras Redes</vt:lpstr>
      <vt:lpstr>Perguntas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Aspectos Avançados em Redes de Computadores</dc:title>
  <dc:creator>ROMILDO MARTINS DA SILVA BEZERRA</dc:creator>
  <cp:lastModifiedBy>allan</cp:lastModifiedBy>
  <cp:revision>93</cp:revision>
  <dcterms:created xsi:type="dcterms:W3CDTF">2012-05-28T12:10:10Z</dcterms:created>
  <dcterms:modified xsi:type="dcterms:W3CDTF">2013-08-23T10:55:59Z</dcterms:modified>
</cp:coreProperties>
</file>