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4" r:id="rId3"/>
    <p:sldId id="277" r:id="rId4"/>
    <p:sldId id="323" r:id="rId5"/>
    <p:sldId id="275" r:id="rId6"/>
    <p:sldId id="278" r:id="rId7"/>
    <p:sldId id="279" r:id="rId8"/>
    <p:sldId id="280" r:id="rId9"/>
    <p:sldId id="281" r:id="rId10"/>
    <p:sldId id="282" r:id="rId11"/>
    <p:sldId id="276" r:id="rId12"/>
    <p:sldId id="327" r:id="rId13"/>
    <p:sldId id="328" r:id="rId14"/>
    <p:sldId id="329" r:id="rId15"/>
    <p:sldId id="283" r:id="rId16"/>
    <p:sldId id="284" r:id="rId17"/>
    <p:sldId id="285" r:id="rId18"/>
    <p:sldId id="286" r:id="rId19"/>
    <p:sldId id="301" r:id="rId20"/>
    <p:sldId id="324" r:id="rId21"/>
    <p:sldId id="325" r:id="rId22"/>
    <p:sldId id="326" r:id="rId23"/>
    <p:sldId id="287" r:id="rId24"/>
    <p:sldId id="288" r:id="rId25"/>
    <p:sldId id="290" r:id="rId26"/>
    <p:sldId id="289" r:id="rId27"/>
    <p:sldId id="291" r:id="rId28"/>
    <p:sldId id="293" r:id="rId29"/>
    <p:sldId id="316" r:id="rId30"/>
    <p:sldId id="331" r:id="rId31"/>
    <p:sldId id="330" r:id="rId32"/>
    <p:sldId id="332" r:id="rId33"/>
    <p:sldId id="294" r:id="rId34"/>
    <p:sldId id="296" r:id="rId35"/>
    <p:sldId id="295" r:id="rId36"/>
    <p:sldId id="297" r:id="rId37"/>
    <p:sldId id="298" r:id="rId38"/>
    <p:sldId id="333" r:id="rId39"/>
    <p:sldId id="335" r:id="rId40"/>
    <p:sldId id="334" r:id="rId41"/>
    <p:sldId id="336" r:id="rId42"/>
    <p:sldId id="337" r:id="rId43"/>
    <p:sldId id="338" r:id="rId44"/>
    <p:sldId id="339" r:id="rId45"/>
    <p:sldId id="299" r:id="rId46"/>
    <p:sldId id="302" r:id="rId47"/>
    <p:sldId id="304" r:id="rId48"/>
    <p:sldId id="303" r:id="rId49"/>
    <p:sldId id="306" r:id="rId50"/>
    <p:sldId id="307" r:id="rId51"/>
    <p:sldId id="308" r:id="rId52"/>
    <p:sldId id="309" r:id="rId53"/>
    <p:sldId id="310" r:id="rId54"/>
    <p:sldId id="311" r:id="rId55"/>
    <p:sldId id="317" r:id="rId56"/>
    <p:sldId id="312" r:id="rId57"/>
    <p:sldId id="318" r:id="rId58"/>
    <p:sldId id="319" r:id="rId59"/>
    <p:sldId id="313" r:id="rId60"/>
    <p:sldId id="320" r:id="rId61"/>
    <p:sldId id="321" r:id="rId62"/>
    <p:sldId id="315" r:id="rId63"/>
    <p:sldId id="322" r:id="rId64"/>
    <p:sldId id="340" r:id="rId6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6B8EC9-2A1C-45AE-8982-6E98EE76DF39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38B0EFC4-3876-44D4-82AC-86F5321FDBE7}">
      <dgm:prSet phldrT="[Text]"/>
      <dgm:spPr/>
      <dgm:t>
        <a:bodyPr/>
        <a:lstStyle/>
        <a:p>
          <a:r>
            <a:rPr lang="pt-BR" dirty="0" smtClean="0"/>
            <a:t> </a:t>
          </a:r>
          <a:endParaRPr lang="pt-BR" dirty="0"/>
        </a:p>
      </dgm:t>
    </dgm:pt>
    <dgm:pt modelId="{6B631E35-547A-47CE-BFBA-69B1A03743ED}" type="parTrans" cxnId="{A8F7B162-1A29-4D93-B4A9-936B33C1D902}">
      <dgm:prSet/>
      <dgm:spPr/>
      <dgm:t>
        <a:bodyPr/>
        <a:lstStyle/>
        <a:p>
          <a:endParaRPr lang="pt-BR"/>
        </a:p>
      </dgm:t>
    </dgm:pt>
    <dgm:pt modelId="{48327013-FC2F-4C22-89C0-FC60E686C63D}" type="sibTrans" cxnId="{A8F7B162-1A29-4D93-B4A9-936B33C1D902}">
      <dgm:prSet/>
      <dgm:spPr/>
      <dgm:t>
        <a:bodyPr/>
        <a:lstStyle/>
        <a:p>
          <a:endParaRPr lang="pt-BR"/>
        </a:p>
      </dgm:t>
    </dgm:pt>
    <dgm:pt modelId="{71B35637-B695-4BC0-B227-AEEE5C7767B3}">
      <dgm:prSet phldrT="[Text]"/>
      <dgm:spPr/>
      <dgm:t>
        <a:bodyPr/>
        <a:lstStyle/>
        <a:p>
          <a:endParaRPr lang="pt-BR"/>
        </a:p>
      </dgm:t>
    </dgm:pt>
    <dgm:pt modelId="{F2D04A74-6B20-4F32-9143-7FE92F445B45}" type="parTrans" cxnId="{DA3EF445-885F-4F59-9498-D87AE98125A0}">
      <dgm:prSet/>
      <dgm:spPr/>
      <dgm:t>
        <a:bodyPr/>
        <a:lstStyle/>
        <a:p>
          <a:endParaRPr lang="pt-BR"/>
        </a:p>
      </dgm:t>
    </dgm:pt>
    <dgm:pt modelId="{2AF8707E-9C00-40E9-B0F8-D302740EC4D1}" type="sibTrans" cxnId="{DA3EF445-885F-4F59-9498-D87AE98125A0}">
      <dgm:prSet/>
      <dgm:spPr/>
      <dgm:t>
        <a:bodyPr/>
        <a:lstStyle/>
        <a:p>
          <a:endParaRPr lang="pt-BR"/>
        </a:p>
      </dgm:t>
    </dgm:pt>
    <dgm:pt modelId="{11711CAC-EE45-43F6-A62D-54F7A8490BFF}">
      <dgm:prSet phldrT="[Text]"/>
      <dgm:spPr/>
      <dgm:t>
        <a:bodyPr/>
        <a:lstStyle/>
        <a:p>
          <a:endParaRPr lang="pt-BR" dirty="0"/>
        </a:p>
      </dgm:t>
    </dgm:pt>
    <dgm:pt modelId="{AB23940F-11A1-47F6-887B-454B31AA82EE}" type="parTrans" cxnId="{CF8FAA90-65A3-411B-B154-DE13294E955E}">
      <dgm:prSet/>
      <dgm:spPr/>
      <dgm:t>
        <a:bodyPr/>
        <a:lstStyle/>
        <a:p>
          <a:endParaRPr lang="pt-BR"/>
        </a:p>
      </dgm:t>
    </dgm:pt>
    <dgm:pt modelId="{9BD0AC2E-D533-4010-B1ED-9E1638B0E3B0}" type="sibTrans" cxnId="{CF8FAA90-65A3-411B-B154-DE13294E955E}">
      <dgm:prSet/>
      <dgm:spPr/>
      <dgm:t>
        <a:bodyPr/>
        <a:lstStyle/>
        <a:p>
          <a:endParaRPr lang="pt-BR"/>
        </a:p>
      </dgm:t>
    </dgm:pt>
    <dgm:pt modelId="{4E6273E4-BF99-44E3-BACE-2069CE0DDA3F}">
      <dgm:prSet phldrT="[Text]"/>
      <dgm:spPr/>
      <dgm:t>
        <a:bodyPr/>
        <a:lstStyle/>
        <a:p>
          <a:endParaRPr lang="pt-BR" dirty="0"/>
        </a:p>
      </dgm:t>
    </dgm:pt>
    <dgm:pt modelId="{61E8007A-F95E-41C5-811F-8DA7152FAE8E}" type="parTrans" cxnId="{89A85246-0118-42CE-89A5-826ED8C0F5C5}">
      <dgm:prSet/>
      <dgm:spPr/>
      <dgm:t>
        <a:bodyPr/>
        <a:lstStyle/>
        <a:p>
          <a:endParaRPr lang="pt-BR"/>
        </a:p>
      </dgm:t>
    </dgm:pt>
    <dgm:pt modelId="{72B77A2B-3053-4D35-9275-8C4BBE9DF52A}" type="sibTrans" cxnId="{89A85246-0118-42CE-89A5-826ED8C0F5C5}">
      <dgm:prSet/>
      <dgm:spPr/>
      <dgm:t>
        <a:bodyPr/>
        <a:lstStyle/>
        <a:p>
          <a:endParaRPr lang="pt-BR"/>
        </a:p>
      </dgm:t>
    </dgm:pt>
    <dgm:pt modelId="{6FE31FFA-16EA-4B50-9AE5-9600C6770A43}">
      <dgm:prSet phldrT="[Text]"/>
      <dgm:spPr/>
      <dgm:t>
        <a:bodyPr/>
        <a:lstStyle/>
        <a:p>
          <a:endParaRPr lang="pt-BR" dirty="0"/>
        </a:p>
      </dgm:t>
    </dgm:pt>
    <dgm:pt modelId="{E464DB5A-A19E-4E74-BB84-31A99AD6A6F3}" type="parTrans" cxnId="{932FE132-5400-441F-B025-D0894A73E12C}">
      <dgm:prSet/>
      <dgm:spPr/>
      <dgm:t>
        <a:bodyPr/>
        <a:lstStyle/>
        <a:p>
          <a:endParaRPr lang="pt-BR"/>
        </a:p>
      </dgm:t>
    </dgm:pt>
    <dgm:pt modelId="{4B2B043C-3C7C-42E8-9744-1780A360D39D}" type="sibTrans" cxnId="{932FE132-5400-441F-B025-D0894A73E12C}">
      <dgm:prSet/>
      <dgm:spPr/>
      <dgm:t>
        <a:bodyPr/>
        <a:lstStyle/>
        <a:p>
          <a:endParaRPr lang="pt-BR"/>
        </a:p>
      </dgm:t>
    </dgm:pt>
    <dgm:pt modelId="{A39BF82F-5FE1-435D-B23A-F31F1E16E916}">
      <dgm:prSet phldrT="[Text]"/>
      <dgm:spPr/>
      <dgm:t>
        <a:bodyPr/>
        <a:lstStyle/>
        <a:p>
          <a:endParaRPr lang="pt-BR" dirty="0"/>
        </a:p>
      </dgm:t>
    </dgm:pt>
    <dgm:pt modelId="{960822C8-9223-40D4-B113-485E7B0FF483}" type="parTrans" cxnId="{D3539DDA-8BEF-408C-A766-6AC8AED810B6}">
      <dgm:prSet/>
      <dgm:spPr/>
      <dgm:t>
        <a:bodyPr/>
        <a:lstStyle/>
        <a:p>
          <a:endParaRPr lang="pt-BR"/>
        </a:p>
      </dgm:t>
    </dgm:pt>
    <dgm:pt modelId="{1DBF4BF4-42CE-43D7-BFA9-7609779678A2}" type="sibTrans" cxnId="{D3539DDA-8BEF-408C-A766-6AC8AED810B6}">
      <dgm:prSet/>
      <dgm:spPr/>
      <dgm:t>
        <a:bodyPr/>
        <a:lstStyle/>
        <a:p>
          <a:endParaRPr lang="pt-BR"/>
        </a:p>
      </dgm:t>
    </dgm:pt>
    <dgm:pt modelId="{7A0D60D4-B163-4C05-B8F3-051B63495F52}" type="pres">
      <dgm:prSet presAssocID="{646B8EC9-2A1C-45AE-8982-6E98EE76DF3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71118B3-6A34-409E-9C05-7AA7E9BC583B}" type="pres">
      <dgm:prSet presAssocID="{646B8EC9-2A1C-45AE-8982-6E98EE76DF39}" presName="cycle" presStyleCnt="0"/>
      <dgm:spPr/>
    </dgm:pt>
    <dgm:pt modelId="{317E81F7-FC94-41A1-8E75-12C73E82171E}" type="pres">
      <dgm:prSet presAssocID="{646B8EC9-2A1C-45AE-8982-6E98EE76DF39}" presName="centerShape" presStyleCnt="0"/>
      <dgm:spPr/>
    </dgm:pt>
    <dgm:pt modelId="{6E5E1837-4942-49FA-A54A-E550DD3714BA}" type="pres">
      <dgm:prSet presAssocID="{646B8EC9-2A1C-45AE-8982-6E98EE76DF39}" presName="connSite" presStyleLbl="node1" presStyleIdx="0" presStyleCnt="7"/>
      <dgm:spPr/>
    </dgm:pt>
    <dgm:pt modelId="{937FE311-2340-470B-808C-43D416980523}" type="pres">
      <dgm:prSet presAssocID="{646B8EC9-2A1C-45AE-8982-6E98EE76DF39}" presName="visible" presStyleLbl="node1" presStyleIdx="0" presStyleCnt="7"/>
      <dgm:spPr/>
    </dgm:pt>
    <dgm:pt modelId="{7AFB8C3B-8D0C-49A5-AC9C-3959D3C99614}" type="pres">
      <dgm:prSet presAssocID="{6B631E35-547A-47CE-BFBA-69B1A03743ED}" presName="Name25" presStyleLbl="parChTrans1D1" presStyleIdx="0" presStyleCnt="6"/>
      <dgm:spPr/>
      <dgm:t>
        <a:bodyPr/>
        <a:lstStyle/>
        <a:p>
          <a:endParaRPr lang="pt-BR"/>
        </a:p>
      </dgm:t>
    </dgm:pt>
    <dgm:pt modelId="{7E6DC687-AEB8-40E7-9F7C-C22169BAEA56}" type="pres">
      <dgm:prSet presAssocID="{38B0EFC4-3876-44D4-82AC-86F5321FDBE7}" presName="node" presStyleCnt="0"/>
      <dgm:spPr/>
    </dgm:pt>
    <dgm:pt modelId="{882D7A5B-B7A6-4E2A-995D-075EB9F14B17}" type="pres">
      <dgm:prSet presAssocID="{38B0EFC4-3876-44D4-82AC-86F5321FDBE7}" presName="parentNode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E297E9B-AC81-4DA3-886C-815E011DD10E}" type="pres">
      <dgm:prSet presAssocID="{38B0EFC4-3876-44D4-82AC-86F5321FDBE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63B880C-90F4-486D-8128-51B870E8537A}" type="pres">
      <dgm:prSet presAssocID="{F2D04A74-6B20-4F32-9143-7FE92F445B45}" presName="Name25" presStyleLbl="parChTrans1D1" presStyleIdx="1" presStyleCnt="6"/>
      <dgm:spPr/>
      <dgm:t>
        <a:bodyPr/>
        <a:lstStyle/>
        <a:p>
          <a:endParaRPr lang="pt-BR"/>
        </a:p>
      </dgm:t>
    </dgm:pt>
    <dgm:pt modelId="{ADAD4F04-784F-4AF3-AE50-89F753A2AA1A}" type="pres">
      <dgm:prSet presAssocID="{71B35637-B695-4BC0-B227-AEEE5C7767B3}" presName="node" presStyleCnt="0"/>
      <dgm:spPr/>
    </dgm:pt>
    <dgm:pt modelId="{BA567089-E348-4538-AA7A-CF6934195BB8}" type="pres">
      <dgm:prSet presAssocID="{71B35637-B695-4BC0-B227-AEEE5C7767B3}" presName="parentNode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C081BA5-3337-4343-9AF0-1F6AEFC194E0}" type="pres">
      <dgm:prSet presAssocID="{71B35637-B695-4BC0-B227-AEEE5C7767B3}" presName="childNode" presStyleLbl="revTx" presStyleIdx="0" presStyleCnt="0">
        <dgm:presLayoutVars>
          <dgm:bulletEnabled val="1"/>
        </dgm:presLayoutVars>
      </dgm:prSet>
      <dgm:spPr/>
    </dgm:pt>
    <dgm:pt modelId="{13DBAC15-7A15-4E9B-93BF-067EDA2F57CD}" type="pres">
      <dgm:prSet presAssocID="{AB23940F-11A1-47F6-887B-454B31AA82EE}" presName="Name25" presStyleLbl="parChTrans1D1" presStyleIdx="2" presStyleCnt="6"/>
      <dgm:spPr/>
      <dgm:t>
        <a:bodyPr/>
        <a:lstStyle/>
        <a:p>
          <a:endParaRPr lang="pt-BR"/>
        </a:p>
      </dgm:t>
    </dgm:pt>
    <dgm:pt modelId="{F8989D5D-A93E-4C60-AD42-C150C67E535E}" type="pres">
      <dgm:prSet presAssocID="{11711CAC-EE45-43F6-A62D-54F7A8490BFF}" presName="node" presStyleCnt="0"/>
      <dgm:spPr/>
    </dgm:pt>
    <dgm:pt modelId="{1DC3E1A9-931B-4DDF-8299-7DA8743F9F94}" type="pres">
      <dgm:prSet presAssocID="{11711CAC-EE45-43F6-A62D-54F7A8490BFF}" presName="parentNode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DC102B4-1F6C-43EF-ACA9-4A8B6E795D19}" type="pres">
      <dgm:prSet presAssocID="{11711CAC-EE45-43F6-A62D-54F7A8490BFF}" presName="childNode" presStyleLbl="revTx" presStyleIdx="0" presStyleCnt="0">
        <dgm:presLayoutVars>
          <dgm:bulletEnabled val="1"/>
        </dgm:presLayoutVars>
      </dgm:prSet>
      <dgm:spPr/>
    </dgm:pt>
    <dgm:pt modelId="{4CB802DD-77C0-4D08-84AF-134F5887279F}" type="pres">
      <dgm:prSet presAssocID="{61E8007A-F95E-41C5-811F-8DA7152FAE8E}" presName="Name25" presStyleLbl="parChTrans1D1" presStyleIdx="3" presStyleCnt="6"/>
      <dgm:spPr/>
      <dgm:t>
        <a:bodyPr/>
        <a:lstStyle/>
        <a:p>
          <a:endParaRPr lang="pt-BR"/>
        </a:p>
      </dgm:t>
    </dgm:pt>
    <dgm:pt modelId="{6364BD7D-1856-4355-8C54-8B3EEDD3BE0B}" type="pres">
      <dgm:prSet presAssocID="{4E6273E4-BF99-44E3-BACE-2069CE0DDA3F}" presName="node" presStyleCnt="0"/>
      <dgm:spPr/>
    </dgm:pt>
    <dgm:pt modelId="{31B8A2C2-9384-4435-8F6B-E9137A86B968}" type="pres">
      <dgm:prSet presAssocID="{4E6273E4-BF99-44E3-BACE-2069CE0DDA3F}" presName="parentNode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B9A1E45-CE7F-4880-B799-F4C64C12A82B}" type="pres">
      <dgm:prSet presAssocID="{4E6273E4-BF99-44E3-BACE-2069CE0DDA3F}" presName="childNode" presStyleLbl="revTx" presStyleIdx="0" presStyleCnt="0">
        <dgm:presLayoutVars>
          <dgm:bulletEnabled val="1"/>
        </dgm:presLayoutVars>
      </dgm:prSet>
      <dgm:spPr/>
    </dgm:pt>
    <dgm:pt modelId="{373C544B-F183-4ED4-B6D9-5E671D1AD8E3}" type="pres">
      <dgm:prSet presAssocID="{E464DB5A-A19E-4E74-BB84-31A99AD6A6F3}" presName="Name25" presStyleLbl="parChTrans1D1" presStyleIdx="4" presStyleCnt="6"/>
      <dgm:spPr/>
      <dgm:t>
        <a:bodyPr/>
        <a:lstStyle/>
        <a:p>
          <a:endParaRPr lang="pt-BR"/>
        </a:p>
      </dgm:t>
    </dgm:pt>
    <dgm:pt modelId="{BA585415-C49E-4591-8C80-EC5EA97FA206}" type="pres">
      <dgm:prSet presAssocID="{6FE31FFA-16EA-4B50-9AE5-9600C6770A43}" presName="node" presStyleCnt="0"/>
      <dgm:spPr/>
    </dgm:pt>
    <dgm:pt modelId="{18AC6E58-E69E-4A1E-BC61-799EB61041ED}" type="pres">
      <dgm:prSet presAssocID="{6FE31FFA-16EA-4B50-9AE5-9600C6770A43}" presName="parentNode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D28986B-D844-487B-8395-87BA07FB2890}" type="pres">
      <dgm:prSet presAssocID="{6FE31FFA-16EA-4B50-9AE5-9600C6770A43}" presName="childNode" presStyleLbl="revTx" presStyleIdx="0" presStyleCnt="0">
        <dgm:presLayoutVars>
          <dgm:bulletEnabled val="1"/>
        </dgm:presLayoutVars>
      </dgm:prSet>
      <dgm:spPr/>
    </dgm:pt>
    <dgm:pt modelId="{6AD4F88B-71E8-4329-82A3-C83FA61CE1B8}" type="pres">
      <dgm:prSet presAssocID="{960822C8-9223-40D4-B113-485E7B0FF483}" presName="Name25" presStyleLbl="parChTrans1D1" presStyleIdx="5" presStyleCnt="6"/>
      <dgm:spPr/>
      <dgm:t>
        <a:bodyPr/>
        <a:lstStyle/>
        <a:p>
          <a:endParaRPr lang="pt-BR"/>
        </a:p>
      </dgm:t>
    </dgm:pt>
    <dgm:pt modelId="{2AE71E93-9D69-4EB1-B173-839C3A97B7B7}" type="pres">
      <dgm:prSet presAssocID="{A39BF82F-5FE1-435D-B23A-F31F1E16E916}" presName="node" presStyleCnt="0"/>
      <dgm:spPr/>
    </dgm:pt>
    <dgm:pt modelId="{3B1914AF-431D-4B79-AEA2-75B897D63571}" type="pres">
      <dgm:prSet presAssocID="{A39BF82F-5FE1-435D-B23A-F31F1E16E916}" presName="parentNode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6EAEC94-948B-49FA-985D-1CE044CCEE23}" type="pres">
      <dgm:prSet presAssocID="{A39BF82F-5FE1-435D-B23A-F31F1E16E916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D3539DDA-8BEF-408C-A766-6AC8AED810B6}" srcId="{646B8EC9-2A1C-45AE-8982-6E98EE76DF39}" destId="{A39BF82F-5FE1-435D-B23A-F31F1E16E916}" srcOrd="5" destOrd="0" parTransId="{960822C8-9223-40D4-B113-485E7B0FF483}" sibTransId="{1DBF4BF4-42CE-43D7-BFA9-7609779678A2}"/>
    <dgm:cxn modelId="{932FE132-5400-441F-B025-D0894A73E12C}" srcId="{646B8EC9-2A1C-45AE-8982-6E98EE76DF39}" destId="{6FE31FFA-16EA-4B50-9AE5-9600C6770A43}" srcOrd="4" destOrd="0" parTransId="{E464DB5A-A19E-4E74-BB84-31A99AD6A6F3}" sibTransId="{4B2B043C-3C7C-42E8-9744-1780A360D39D}"/>
    <dgm:cxn modelId="{3E59C518-0D6C-4C17-A5FE-38B6AE938AAE}" type="presOf" srcId="{646B8EC9-2A1C-45AE-8982-6E98EE76DF39}" destId="{7A0D60D4-B163-4C05-B8F3-051B63495F52}" srcOrd="0" destOrd="0" presId="urn:microsoft.com/office/officeart/2005/8/layout/radial2"/>
    <dgm:cxn modelId="{4776849B-6E94-42C3-B951-042D12F96329}" type="presOf" srcId="{F2D04A74-6B20-4F32-9143-7FE92F445B45}" destId="{863B880C-90F4-486D-8128-51B870E8537A}" srcOrd="0" destOrd="0" presId="urn:microsoft.com/office/officeart/2005/8/layout/radial2"/>
    <dgm:cxn modelId="{CF8FAA90-65A3-411B-B154-DE13294E955E}" srcId="{646B8EC9-2A1C-45AE-8982-6E98EE76DF39}" destId="{11711CAC-EE45-43F6-A62D-54F7A8490BFF}" srcOrd="2" destOrd="0" parTransId="{AB23940F-11A1-47F6-887B-454B31AA82EE}" sibTransId="{9BD0AC2E-D533-4010-B1ED-9E1638B0E3B0}"/>
    <dgm:cxn modelId="{A58DC16F-76D8-487B-9C85-4BDBF628EB68}" type="presOf" srcId="{71B35637-B695-4BC0-B227-AEEE5C7767B3}" destId="{BA567089-E348-4538-AA7A-CF6934195BB8}" srcOrd="0" destOrd="0" presId="urn:microsoft.com/office/officeart/2005/8/layout/radial2"/>
    <dgm:cxn modelId="{A55EC625-2384-40B9-AC6D-D1E6CB43085E}" type="presOf" srcId="{AB23940F-11A1-47F6-887B-454B31AA82EE}" destId="{13DBAC15-7A15-4E9B-93BF-067EDA2F57CD}" srcOrd="0" destOrd="0" presId="urn:microsoft.com/office/officeart/2005/8/layout/radial2"/>
    <dgm:cxn modelId="{C58B51A7-7C30-4B61-BD2C-84FA6D4BEEF4}" type="presOf" srcId="{6FE31FFA-16EA-4B50-9AE5-9600C6770A43}" destId="{18AC6E58-E69E-4A1E-BC61-799EB61041ED}" srcOrd="0" destOrd="0" presId="urn:microsoft.com/office/officeart/2005/8/layout/radial2"/>
    <dgm:cxn modelId="{A8F7B162-1A29-4D93-B4A9-936B33C1D902}" srcId="{646B8EC9-2A1C-45AE-8982-6E98EE76DF39}" destId="{38B0EFC4-3876-44D4-82AC-86F5321FDBE7}" srcOrd="0" destOrd="0" parTransId="{6B631E35-547A-47CE-BFBA-69B1A03743ED}" sibTransId="{48327013-FC2F-4C22-89C0-FC60E686C63D}"/>
    <dgm:cxn modelId="{F572121E-31FF-46D8-962A-35A7AE336375}" type="presOf" srcId="{38B0EFC4-3876-44D4-82AC-86F5321FDBE7}" destId="{882D7A5B-B7A6-4E2A-995D-075EB9F14B17}" srcOrd="0" destOrd="0" presId="urn:microsoft.com/office/officeart/2005/8/layout/radial2"/>
    <dgm:cxn modelId="{F9CB950C-3575-43C0-93AB-BAF17915E5BA}" type="presOf" srcId="{E464DB5A-A19E-4E74-BB84-31A99AD6A6F3}" destId="{373C544B-F183-4ED4-B6D9-5E671D1AD8E3}" srcOrd="0" destOrd="0" presId="urn:microsoft.com/office/officeart/2005/8/layout/radial2"/>
    <dgm:cxn modelId="{DA3EF445-885F-4F59-9498-D87AE98125A0}" srcId="{646B8EC9-2A1C-45AE-8982-6E98EE76DF39}" destId="{71B35637-B695-4BC0-B227-AEEE5C7767B3}" srcOrd="1" destOrd="0" parTransId="{F2D04A74-6B20-4F32-9143-7FE92F445B45}" sibTransId="{2AF8707E-9C00-40E9-B0F8-D302740EC4D1}"/>
    <dgm:cxn modelId="{8B1361F0-52A7-45B6-8819-0FE69CDCD201}" type="presOf" srcId="{4E6273E4-BF99-44E3-BACE-2069CE0DDA3F}" destId="{31B8A2C2-9384-4435-8F6B-E9137A86B968}" srcOrd="0" destOrd="0" presId="urn:microsoft.com/office/officeart/2005/8/layout/radial2"/>
    <dgm:cxn modelId="{6B7E6F70-6DF9-442F-B8C2-691D6A80F77B}" type="presOf" srcId="{6B631E35-547A-47CE-BFBA-69B1A03743ED}" destId="{7AFB8C3B-8D0C-49A5-AC9C-3959D3C99614}" srcOrd="0" destOrd="0" presId="urn:microsoft.com/office/officeart/2005/8/layout/radial2"/>
    <dgm:cxn modelId="{4F9855DF-AAF2-4535-9253-BBEB16F50967}" type="presOf" srcId="{61E8007A-F95E-41C5-811F-8DA7152FAE8E}" destId="{4CB802DD-77C0-4D08-84AF-134F5887279F}" srcOrd="0" destOrd="0" presId="urn:microsoft.com/office/officeart/2005/8/layout/radial2"/>
    <dgm:cxn modelId="{89A85246-0118-42CE-89A5-826ED8C0F5C5}" srcId="{646B8EC9-2A1C-45AE-8982-6E98EE76DF39}" destId="{4E6273E4-BF99-44E3-BACE-2069CE0DDA3F}" srcOrd="3" destOrd="0" parTransId="{61E8007A-F95E-41C5-811F-8DA7152FAE8E}" sibTransId="{72B77A2B-3053-4D35-9275-8C4BBE9DF52A}"/>
    <dgm:cxn modelId="{8B2F3482-3401-4277-AB0B-B4F91FBAD4ED}" type="presOf" srcId="{A39BF82F-5FE1-435D-B23A-F31F1E16E916}" destId="{3B1914AF-431D-4B79-AEA2-75B897D63571}" srcOrd="0" destOrd="0" presId="urn:microsoft.com/office/officeart/2005/8/layout/radial2"/>
    <dgm:cxn modelId="{4C456FBE-3E38-4DAE-B0C8-61AC31BE6704}" type="presOf" srcId="{11711CAC-EE45-43F6-A62D-54F7A8490BFF}" destId="{1DC3E1A9-931B-4DDF-8299-7DA8743F9F94}" srcOrd="0" destOrd="0" presId="urn:microsoft.com/office/officeart/2005/8/layout/radial2"/>
    <dgm:cxn modelId="{E7A31032-2E81-42B8-8AB9-4A862802DADA}" type="presOf" srcId="{960822C8-9223-40D4-B113-485E7B0FF483}" destId="{6AD4F88B-71E8-4329-82A3-C83FA61CE1B8}" srcOrd="0" destOrd="0" presId="urn:microsoft.com/office/officeart/2005/8/layout/radial2"/>
    <dgm:cxn modelId="{C1C50B9B-E59B-4EB6-93B4-8A99EB85EBF6}" type="presParOf" srcId="{7A0D60D4-B163-4C05-B8F3-051B63495F52}" destId="{271118B3-6A34-409E-9C05-7AA7E9BC583B}" srcOrd="0" destOrd="0" presId="urn:microsoft.com/office/officeart/2005/8/layout/radial2"/>
    <dgm:cxn modelId="{62B86861-FF15-49F7-8516-CD27E6CF6CB2}" type="presParOf" srcId="{271118B3-6A34-409E-9C05-7AA7E9BC583B}" destId="{317E81F7-FC94-41A1-8E75-12C73E82171E}" srcOrd="0" destOrd="0" presId="urn:microsoft.com/office/officeart/2005/8/layout/radial2"/>
    <dgm:cxn modelId="{DCF84208-64E5-4F1E-A13C-496B866E7339}" type="presParOf" srcId="{317E81F7-FC94-41A1-8E75-12C73E82171E}" destId="{6E5E1837-4942-49FA-A54A-E550DD3714BA}" srcOrd="0" destOrd="0" presId="urn:microsoft.com/office/officeart/2005/8/layout/radial2"/>
    <dgm:cxn modelId="{4FEC9354-D4BD-46F4-9D5A-AB46EA75776F}" type="presParOf" srcId="{317E81F7-FC94-41A1-8E75-12C73E82171E}" destId="{937FE311-2340-470B-808C-43D416980523}" srcOrd="1" destOrd="0" presId="urn:microsoft.com/office/officeart/2005/8/layout/radial2"/>
    <dgm:cxn modelId="{FA1BDD40-820B-4D78-99FC-89858246A3D7}" type="presParOf" srcId="{271118B3-6A34-409E-9C05-7AA7E9BC583B}" destId="{7AFB8C3B-8D0C-49A5-AC9C-3959D3C99614}" srcOrd="1" destOrd="0" presId="urn:microsoft.com/office/officeart/2005/8/layout/radial2"/>
    <dgm:cxn modelId="{AAD323CB-27A9-4A0A-B56D-E6332F64A778}" type="presParOf" srcId="{271118B3-6A34-409E-9C05-7AA7E9BC583B}" destId="{7E6DC687-AEB8-40E7-9F7C-C22169BAEA56}" srcOrd="2" destOrd="0" presId="urn:microsoft.com/office/officeart/2005/8/layout/radial2"/>
    <dgm:cxn modelId="{6CA1628C-BA14-4A6D-9E3A-47BA4C01D546}" type="presParOf" srcId="{7E6DC687-AEB8-40E7-9F7C-C22169BAEA56}" destId="{882D7A5B-B7A6-4E2A-995D-075EB9F14B17}" srcOrd="0" destOrd="0" presId="urn:microsoft.com/office/officeart/2005/8/layout/radial2"/>
    <dgm:cxn modelId="{D5F0BC9D-1703-4B52-9182-9E6B3EB33482}" type="presParOf" srcId="{7E6DC687-AEB8-40E7-9F7C-C22169BAEA56}" destId="{3E297E9B-AC81-4DA3-886C-815E011DD10E}" srcOrd="1" destOrd="0" presId="urn:microsoft.com/office/officeart/2005/8/layout/radial2"/>
    <dgm:cxn modelId="{E5369DE2-A339-46F4-B492-F2952BCA8518}" type="presParOf" srcId="{271118B3-6A34-409E-9C05-7AA7E9BC583B}" destId="{863B880C-90F4-486D-8128-51B870E8537A}" srcOrd="3" destOrd="0" presId="urn:microsoft.com/office/officeart/2005/8/layout/radial2"/>
    <dgm:cxn modelId="{7131F745-4E7F-49E0-9ED3-3F33F3DCACBB}" type="presParOf" srcId="{271118B3-6A34-409E-9C05-7AA7E9BC583B}" destId="{ADAD4F04-784F-4AF3-AE50-89F753A2AA1A}" srcOrd="4" destOrd="0" presId="urn:microsoft.com/office/officeart/2005/8/layout/radial2"/>
    <dgm:cxn modelId="{B8686F38-8752-4D28-B355-B0A3771D8E99}" type="presParOf" srcId="{ADAD4F04-784F-4AF3-AE50-89F753A2AA1A}" destId="{BA567089-E348-4538-AA7A-CF6934195BB8}" srcOrd="0" destOrd="0" presId="urn:microsoft.com/office/officeart/2005/8/layout/radial2"/>
    <dgm:cxn modelId="{1E3D8F11-03D4-4E45-8EB4-E5F7DCFB3E4A}" type="presParOf" srcId="{ADAD4F04-784F-4AF3-AE50-89F753A2AA1A}" destId="{AC081BA5-3337-4343-9AF0-1F6AEFC194E0}" srcOrd="1" destOrd="0" presId="urn:microsoft.com/office/officeart/2005/8/layout/radial2"/>
    <dgm:cxn modelId="{5251A8B0-F782-4A78-BC0E-50A8997F6430}" type="presParOf" srcId="{271118B3-6A34-409E-9C05-7AA7E9BC583B}" destId="{13DBAC15-7A15-4E9B-93BF-067EDA2F57CD}" srcOrd="5" destOrd="0" presId="urn:microsoft.com/office/officeart/2005/8/layout/radial2"/>
    <dgm:cxn modelId="{9769E9BF-A0AA-4634-BDF7-C3585CBE1E3E}" type="presParOf" srcId="{271118B3-6A34-409E-9C05-7AA7E9BC583B}" destId="{F8989D5D-A93E-4C60-AD42-C150C67E535E}" srcOrd="6" destOrd="0" presId="urn:microsoft.com/office/officeart/2005/8/layout/radial2"/>
    <dgm:cxn modelId="{4F5768EF-7E2F-4C6C-8C91-5D6F30B8C0F3}" type="presParOf" srcId="{F8989D5D-A93E-4C60-AD42-C150C67E535E}" destId="{1DC3E1A9-931B-4DDF-8299-7DA8743F9F94}" srcOrd="0" destOrd="0" presId="urn:microsoft.com/office/officeart/2005/8/layout/radial2"/>
    <dgm:cxn modelId="{77BAD59D-94A6-4581-BE32-6C121C018FCA}" type="presParOf" srcId="{F8989D5D-A93E-4C60-AD42-C150C67E535E}" destId="{3DC102B4-1F6C-43EF-ACA9-4A8B6E795D19}" srcOrd="1" destOrd="0" presId="urn:microsoft.com/office/officeart/2005/8/layout/radial2"/>
    <dgm:cxn modelId="{DDD8A841-1D50-4C08-AE5F-4FC5C8B4706B}" type="presParOf" srcId="{271118B3-6A34-409E-9C05-7AA7E9BC583B}" destId="{4CB802DD-77C0-4D08-84AF-134F5887279F}" srcOrd="7" destOrd="0" presId="urn:microsoft.com/office/officeart/2005/8/layout/radial2"/>
    <dgm:cxn modelId="{3963B5AC-FD03-4585-ABF8-B02DB66BF00A}" type="presParOf" srcId="{271118B3-6A34-409E-9C05-7AA7E9BC583B}" destId="{6364BD7D-1856-4355-8C54-8B3EEDD3BE0B}" srcOrd="8" destOrd="0" presId="urn:microsoft.com/office/officeart/2005/8/layout/radial2"/>
    <dgm:cxn modelId="{E5CD1EF8-02D5-4426-AFBC-64353C7657A4}" type="presParOf" srcId="{6364BD7D-1856-4355-8C54-8B3EEDD3BE0B}" destId="{31B8A2C2-9384-4435-8F6B-E9137A86B968}" srcOrd="0" destOrd="0" presId="urn:microsoft.com/office/officeart/2005/8/layout/radial2"/>
    <dgm:cxn modelId="{90E81413-0E08-4543-A063-CCB3F7258A05}" type="presParOf" srcId="{6364BD7D-1856-4355-8C54-8B3EEDD3BE0B}" destId="{5B9A1E45-CE7F-4880-B799-F4C64C12A82B}" srcOrd="1" destOrd="0" presId="urn:microsoft.com/office/officeart/2005/8/layout/radial2"/>
    <dgm:cxn modelId="{8C5046BF-1AFC-45F7-8F42-6FB459E43C1C}" type="presParOf" srcId="{271118B3-6A34-409E-9C05-7AA7E9BC583B}" destId="{373C544B-F183-4ED4-B6D9-5E671D1AD8E3}" srcOrd="9" destOrd="0" presId="urn:microsoft.com/office/officeart/2005/8/layout/radial2"/>
    <dgm:cxn modelId="{215840EA-1E93-4A8C-BCAE-AF9B85DE0246}" type="presParOf" srcId="{271118B3-6A34-409E-9C05-7AA7E9BC583B}" destId="{BA585415-C49E-4591-8C80-EC5EA97FA206}" srcOrd="10" destOrd="0" presId="urn:microsoft.com/office/officeart/2005/8/layout/radial2"/>
    <dgm:cxn modelId="{C7EA98F5-058B-4E22-8214-045A4DE21942}" type="presParOf" srcId="{BA585415-C49E-4591-8C80-EC5EA97FA206}" destId="{18AC6E58-E69E-4A1E-BC61-799EB61041ED}" srcOrd="0" destOrd="0" presId="urn:microsoft.com/office/officeart/2005/8/layout/radial2"/>
    <dgm:cxn modelId="{993B715C-4B10-498B-AD69-A804E6E54616}" type="presParOf" srcId="{BA585415-C49E-4591-8C80-EC5EA97FA206}" destId="{ED28986B-D844-487B-8395-87BA07FB2890}" srcOrd="1" destOrd="0" presId="urn:microsoft.com/office/officeart/2005/8/layout/radial2"/>
    <dgm:cxn modelId="{C1D95215-4C7A-45B2-9A20-130777702C8B}" type="presParOf" srcId="{271118B3-6A34-409E-9C05-7AA7E9BC583B}" destId="{6AD4F88B-71E8-4329-82A3-C83FA61CE1B8}" srcOrd="11" destOrd="0" presId="urn:microsoft.com/office/officeart/2005/8/layout/radial2"/>
    <dgm:cxn modelId="{8D9F71C0-3BC6-480A-AF81-C1D8C554C88F}" type="presParOf" srcId="{271118B3-6A34-409E-9C05-7AA7E9BC583B}" destId="{2AE71E93-9D69-4EB1-B173-839C3A97B7B7}" srcOrd="12" destOrd="0" presId="urn:microsoft.com/office/officeart/2005/8/layout/radial2"/>
    <dgm:cxn modelId="{A9A6E9EF-CCAA-4DE6-9C63-BC1892DFDF14}" type="presParOf" srcId="{2AE71E93-9D69-4EB1-B173-839C3A97B7B7}" destId="{3B1914AF-431D-4B79-AEA2-75B897D63571}" srcOrd="0" destOrd="0" presId="urn:microsoft.com/office/officeart/2005/8/layout/radial2"/>
    <dgm:cxn modelId="{C00DE93D-1F32-4A2C-A0AA-EA5F1A1C82F6}" type="presParOf" srcId="{2AE71E93-9D69-4EB1-B173-839C3A97B7B7}" destId="{26EAEC94-948B-49FA-985D-1CE044CCEE2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4F88B-71E8-4329-82A3-C83FA61CE1B8}">
      <dsp:nvSpPr>
        <dsp:cNvPr id="0" name=""/>
        <dsp:cNvSpPr/>
      </dsp:nvSpPr>
      <dsp:spPr>
        <a:xfrm rot="3205676">
          <a:off x="311022" y="2703273"/>
          <a:ext cx="1114589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14589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3C544B-F183-4ED4-B6D9-5E671D1AD8E3}">
      <dsp:nvSpPr>
        <dsp:cNvPr id="0" name=""/>
        <dsp:cNvSpPr/>
      </dsp:nvSpPr>
      <dsp:spPr>
        <a:xfrm rot="1959029">
          <a:off x="516515" y="2451993"/>
          <a:ext cx="105645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056455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B802DD-77C0-4D08-84AF-134F5887279F}">
      <dsp:nvSpPr>
        <dsp:cNvPr id="0" name=""/>
        <dsp:cNvSpPr/>
      </dsp:nvSpPr>
      <dsp:spPr>
        <a:xfrm rot="659676">
          <a:off x="590270" y="2157729"/>
          <a:ext cx="105877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058775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DBAC15-7A15-4E9B-93BF-067EDA2F57CD}">
      <dsp:nvSpPr>
        <dsp:cNvPr id="0" name=""/>
        <dsp:cNvSpPr/>
      </dsp:nvSpPr>
      <dsp:spPr>
        <a:xfrm rot="20940324">
          <a:off x="590270" y="1859863"/>
          <a:ext cx="105877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058775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3B880C-90F4-486D-8128-51B870E8537A}">
      <dsp:nvSpPr>
        <dsp:cNvPr id="0" name=""/>
        <dsp:cNvSpPr/>
      </dsp:nvSpPr>
      <dsp:spPr>
        <a:xfrm rot="19640971">
          <a:off x="516515" y="1565599"/>
          <a:ext cx="105645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056455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B8C3B-8D0C-49A5-AC9C-3959D3C99614}">
      <dsp:nvSpPr>
        <dsp:cNvPr id="0" name=""/>
        <dsp:cNvSpPr/>
      </dsp:nvSpPr>
      <dsp:spPr>
        <a:xfrm rot="18394324">
          <a:off x="311022" y="1314320"/>
          <a:ext cx="1114589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114589" y="2320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7FE311-2340-470B-808C-43D416980523}">
      <dsp:nvSpPr>
        <dsp:cNvPr id="0" name=""/>
        <dsp:cNvSpPr/>
      </dsp:nvSpPr>
      <dsp:spPr>
        <a:xfrm>
          <a:off x="351" y="1679273"/>
          <a:ext cx="705453" cy="7054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2D7A5B-B7A6-4E2A-995D-075EB9F14B17}">
      <dsp:nvSpPr>
        <dsp:cNvPr id="0" name=""/>
        <dsp:cNvSpPr/>
      </dsp:nvSpPr>
      <dsp:spPr>
        <a:xfrm>
          <a:off x="1114835" y="508352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900" kern="1200" dirty="0" smtClean="0"/>
            <a:t> </a:t>
          </a:r>
          <a:endParaRPr lang="pt-BR" sz="1900" kern="1200" dirty="0"/>
        </a:p>
      </dsp:txBody>
      <dsp:txXfrm>
        <a:off x="1176822" y="570339"/>
        <a:ext cx="299298" cy="299298"/>
      </dsp:txXfrm>
    </dsp:sp>
    <dsp:sp modelId="{BA567089-E348-4538-AA7A-CF6934195BB8}">
      <dsp:nvSpPr>
        <dsp:cNvPr id="0" name=""/>
        <dsp:cNvSpPr/>
      </dsp:nvSpPr>
      <dsp:spPr>
        <a:xfrm>
          <a:off x="1456055" y="978001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900" kern="1200"/>
        </a:p>
      </dsp:txBody>
      <dsp:txXfrm>
        <a:off x="1518042" y="1039988"/>
        <a:ext cx="299298" cy="299298"/>
      </dsp:txXfrm>
    </dsp:sp>
    <dsp:sp modelId="{1DC3E1A9-931B-4DDF-8299-7DA8743F9F94}">
      <dsp:nvSpPr>
        <dsp:cNvPr id="0" name=""/>
        <dsp:cNvSpPr/>
      </dsp:nvSpPr>
      <dsp:spPr>
        <a:xfrm>
          <a:off x="1635444" y="1530105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900" kern="1200" dirty="0"/>
        </a:p>
      </dsp:txBody>
      <dsp:txXfrm>
        <a:off x="1697431" y="1592092"/>
        <a:ext cx="299298" cy="299298"/>
      </dsp:txXfrm>
    </dsp:sp>
    <dsp:sp modelId="{31B8A2C2-9384-4435-8F6B-E9137A86B968}">
      <dsp:nvSpPr>
        <dsp:cNvPr id="0" name=""/>
        <dsp:cNvSpPr/>
      </dsp:nvSpPr>
      <dsp:spPr>
        <a:xfrm>
          <a:off x="1635444" y="2110622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900" kern="1200" dirty="0"/>
        </a:p>
      </dsp:txBody>
      <dsp:txXfrm>
        <a:off x="1697431" y="2172609"/>
        <a:ext cx="299298" cy="299298"/>
      </dsp:txXfrm>
    </dsp:sp>
    <dsp:sp modelId="{18AC6E58-E69E-4A1E-BC61-799EB61041ED}">
      <dsp:nvSpPr>
        <dsp:cNvPr id="0" name=""/>
        <dsp:cNvSpPr/>
      </dsp:nvSpPr>
      <dsp:spPr>
        <a:xfrm>
          <a:off x="1456055" y="2662726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900" kern="1200" dirty="0"/>
        </a:p>
      </dsp:txBody>
      <dsp:txXfrm>
        <a:off x="1518042" y="2724713"/>
        <a:ext cx="299298" cy="299298"/>
      </dsp:txXfrm>
    </dsp:sp>
    <dsp:sp modelId="{3B1914AF-431D-4B79-AEA2-75B897D63571}">
      <dsp:nvSpPr>
        <dsp:cNvPr id="0" name=""/>
        <dsp:cNvSpPr/>
      </dsp:nvSpPr>
      <dsp:spPr>
        <a:xfrm>
          <a:off x="1114835" y="3132374"/>
          <a:ext cx="423272" cy="4232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900" kern="1200" dirty="0"/>
        </a:p>
      </dsp:txBody>
      <dsp:txXfrm>
        <a:off x="1176822" y="3194361"/>
        <a:ext cx="299298" cy="299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496944" cy="1828800"/>
          </a:xfrm>
        </p:spPr>
        <p:txBody>
          <a:bodyPr anchor="ctr"/>
          <a:lstStyle>
            <a:lvl1pPr algn="ctr"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6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hape 16"/>
          <p:cNvSpPr>
            <a:spLocks noGrp="1"/>
          </p:cNvSpPr>
          <p:nvPr>
            <p:ph type="ftr" sz="quarter" idx="11"/>
          </p:nvPr>
        </p:nvSpPr>
        <p:spPr>
          <a:xfrm>
            <a:off x="323528" y="236538"/>
            <a:ext cx="7629847" cy="365125"/>
          </a:xfrm>
        </p:spPr>
        <p:txBody>
          <a:bodyPr/>
          <a:lstStyle>
            <a:lvl1pPr algn="r">
              <a:defRPr b="1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11" name="Shap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7" name="Shape 8"/>
          <p:cNvSpPr txBox="1">
            <a:spLocks/>
          </p:cNvSpPr>
          <p:nvPr/>
        </p:nvSpPr>
        <p:spPr bwMode="auto">
          <a:xfrm>
            <a:off x="11098" y="6080125"/>
            <a:ext cx="222886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fontAlgn="base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None/>
              <a:defRPr sz="2600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C0504D"/>
              </a:buClr>
              <a:buSzPct val="7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en-US" dirty="0"/>
          </a:p>
        </p:txBody>
      </p:sp>
      <p:pic>
        <p:nvPicPr>
          <p:cNvPr id="1026" name="Picture 2" descr="mar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60" y="3645024"/>
            <a:ext cx="2520280" cy="18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488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877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hape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54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12648" y="-25052"/>
            <a:ext cx="8153400" cy="6429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hape 7"/>
          <p:cNvSpPr>
            <a:spLocks noGrp="1"/>
          </p:cNvSpPr>
          <p:nvPr>
            <p:ph sz="quarter" idx="1"/>
          </p:nvPr>
        </p:nvSpPr>
        <p:spPr>
          <a:xfrm>
            <a:off x="612648" y="857232"/>
            <a:ext cx="81534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219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/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7203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609600" y="857232"/>
            <a:ext cx="38862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844901" y="857232"/>
            <a:ext cx="3886200" cy="550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hape 11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hape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0329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609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hape 12"/>
          <p:cNvSpPr>
            <a:spLocks noGrp="1"/>
          </p:cNvSpPr>
          <p:nvPr>
            <p:ph sz="quarter" idx="4"/>
          </p:nvPr>
        </p:nvSpPr>
        <p:spPr>
          <a:xfrm>
            <a:off x="4800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Shape 15"/>
          <p:cNvSpPr>
            <a:spLocks noGrp="1"/>
          </p:cNvSpPr>
          <p:nvPr>
            <p:ph type="body" sz="quarter" idx="1"/>
          </p:nvPr>
        </p:nvSpPr>
        <p:spPr>
          <a:xfrm>
            <a:off x="609600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hape 14"/>
          <p:cNvSpPr>
            <a:spLocks noGrp="1"/>
          </p:cNvSpPr>
          <p:nvPr>
            <p:ph type="body" sz="quarter" idx="3"/>
          </p:nvPr>
        </p:nvSpPr>
        <p:spPr>
          <a:xfrm>
            <a:off x="4786314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1"/>
          <p:cNvSpPr>
            <a:spLocks noGrp="1"/>
          </p:cNvSpPr>
          <p:nvPr>
            <p:ph type="sldNum" sz="quarter" idx="11"/>
          </p:nvPr>
        </p:nvSpPr>
        <p:spPr>
          <a:xfrm>
            <a:off x="0" y="684213"/>
            <a:ext cx="533400" cy="244475"/>
          </a:xfrm>
        </p:spPr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370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95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Shape 3"/>
          <p:cNvSpPr>
            <a:spLocks noGrp="1"/>
          </p:cNvSpPr>
          <p:nvPr>
            <p:ph type="sldNum" sz="quarter" idx="11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13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09600" y="928670"/>
            <a:ext cx="1600200" cy="5429288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2362200" y="928670"/>
            <a:ext cx="6400800" cy="5429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4053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Shap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AB07C434-606C-49EE-A806-CFC2CB839DBB}" type="datetimeFigureOut">
              <a:rPr lang="pt-BR" smtClean="0"/>
              <a:pPr/>
              <a:t>23/08/2013</a:t>
            </a:fld>
            <a:endParaRPr lang="pt-BR"/>
          </a:p>
        </p:txBody>
      </p:sp>
      <p:sp>
        <p:nvSpPr>
          <p:cNvPr id="10" name="Shape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1" name="Shap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277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52388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857250"/>
            <a:ext cx="81534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421438"/>
            <a:ext cx="81772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7" name="Rectangle 6"/>
          <p:cNvSpPr/>
          <p:nvPr/>
        </p:nvSpPr>
        <p:spPr bwMode="white">
          <a:xfrm>
            <a:off x="0" y="54292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588963"/>
            <a:ext cx="533400" cy="228600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588963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581025"/>
            <a:ext cx="533400" cy="244475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C0504D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8064A2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Redes Multimídia</a:t>
            </a:r>
            <a:endParaRPr lang="pt-B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Redes para Aplicações Multimídia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695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Falta na Internet de Hoje?</a:t>
            </a:r>
            <a:endParaRPr lang="pt-B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43781055"/>
              </p:ext>
            </p:extLst>
          </p:nvPr>
        </p:nvGraphicFramePr>
        <p:xfrm>
          <a:off x="107504" y="1772816"/>
          <a:ext cx="892899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320146"/>
                <a:gridCol w="1488165"/>
                <a:gridCol w="1080121"/>
                <a:gridCol w="1656184"/>
                <a:gridCol w="1728190"/>
              </a:tblGrid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Abordagem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Inovação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Garantia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Onde pode ser usado?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Complexidade de Implantação*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Mecanismos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Obter o máximo do</a:t>
                      </a:r>
                      <a:r>
                        <a:rPr lang="pt-BR" baseline="0" dirty="0" smtClean="0"/>
                        <a:t> serviço de melhor esforço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Qualquer Local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Mínima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Suporte</a:t>
                      </a:r>
                      <a:r>
                        <a:rPr lang="pt-BR" baseline="0" dirty="0" smtClean="0"/>
                        <a:t> de camada de aplicação e CDN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QoS Diferencial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Classes de Fluxos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r>
                        <a:rPr lang="pt-BR" baseline="0" dirty="0" smtClean="0"/>
                        <a:t> ou Branda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Alguns Locais 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Média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Classificação e</a:t>
                      </a:r>
                    </a:p>
                    <a:p>
                      <a:r>
                        <a:rPr lang="pt-BR" dirty="0" smtClean="0"/>
                        <a:t>Escalonamento 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QoS</a:t>
                      </a:r>
                      <a:r>
                        <a:rPr lang="pt-BR" baseline="0" dirty="0" smtClean="0"/>
                        <a:t> Garantida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Garantia</a:t>
                      </a:r>
                      <a:r>
                        <a:rPr lang="pt-BR" baseline="0" dirty="0" smtClean="0"/>
                        <a:t> de Fluxos Individuais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Definitiva (se o fluxo é admitido)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Poucos Locais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Alta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Escalonamento,</a:t>
                      </a:r>
                      <a:r>
                        <a:rPr lang="pt-BR" baseline="0" dirty="0" smtClean="0"/>
                        <a:t> Controle de Admissão e Sinalização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413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Áudio</a:t>
            </a:r>
          </a:p>
          <a:p>
            <a:pPr lvl="1"/>
            <a:r>
              <a:rPr lang="pt-BR" dirty="0" smtClean="0"/>
              <a:t>Faixa das Redes de Telefonia (0 a 4KHz)</a:t>
            </a:r>
          </a:p>
          <a:p>
            <a:pPr lvl="1"/>
            <a:r>
              <a:rPr lang="pt-BR" dirty="0" smtClean="0"/>
              <a:t>Técnica de Modulação (PCM*) e Teorema de Nyquist indicam que</a:t>
            </a:r>
          </a:p>
          <a:p>
            <a:pPr lvl="2"/>
            <a:r>
              <a:rPr lang="pt-BR" dirty="0" smtClean="0"/>
              <a:t>8000 amostras por segundo</a:t>
            </a:r>
          </a:p>
          <a:p>
            <a:pPr lvl="2"/>
            <a:r>
              <a:rPr lang="pt-BR" dirty="0" smtClean="0"/>
              <a:t>8 bits</a:t>
            </a:r>
          </a:p>
          <a:p>
            <a:pPr lvl="2"/>
            <a:r>
              <a:rPr lang="pt-BR" dirty="0" smtClean="0"/>
              <a:t>64Kbps (mono) e 128Kbps (stereo)</a:t>
            </a:r>
          </a:p>
          <a:p>
            <a:pPr lvl="1"/>
            <a:r>
              <a:rPr lang="pt-BR" dirty="0" smtClean="0"/>
              <a:t>CD ( 0 a 22KHz) 44100 amostras com 16 bits por amostra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3720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PCM</a:t>
            </a:r>
          </a:p>
          <a:p>
            <a:pPr lvl="1"/>
            <a:endParaRPr lang="pt-BR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86000"/>
            <a:ext cx="8821738" cy="398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920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PCM</a:t>
            </a:r>
          </a:p>
          <a:p>
            <a:pPr lvl="1"/>
            <a:endParaRPr lang="pt-B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527" y="1556792"/>
            <a:ext cx="68659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421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PCM</a:t>
            </a:r>
          </a:p>
          <a:p>
            <a:pPr lvl="1"/>
            <a:r>
              <a:rPr lang="pt-BR" dirty="0"/>
              <a:t>Taxa de Amostragem (Teorema de Nyquist)</a:t>
            </a:r>
          </a:p>
          <a:p>
            <a:pPr lvl="2"/>
            <a:r>
              <a:rPr lang="pt-BR" dirty="0"/>
              <a:t>O sinal analógico pode ser reproduzido com um número infinito de amostras</a:t>
            </a:r>
          </a:p>
          <a:p>
            <a:pPr lvl="2"/>
            <a:r>
              <a:rPr lang="pt-BR" dirty="0"/>
              <a:t>Segundo Nyquist, a taxa de amostragem deve ser duas vezes a maior freqüência do sinal</a:t>
            </a:r>
          </a:p>
          <a:p>
            <a:pPr lvl="2"/>
            <a:r>
              <a:rPr lang="pt-BR" dirty="0"/>
              <a:t>Ou seja para calcularmos a capacidade mínima de transmissão de um sinal digital é necessário multiplicar a quantidade de amostras pela quantidade de bits de cada amostra</a:t>
            </a:r>
          </a:p>
          <a:p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3172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Áudio</a:t>
            </a:r>
          </a:p>
          <a:p>
            <a:pPr lvl="1"/>
            <a:r>
              <a:rPr lang="pt-BR" dirty="0" smtClean="0"/>
              <a:t>GSM (13 Kbps)</a:t>
            </a:r>
          </a:p>
          <a:p>
            <a:pPr lvl="1"/>
            <a:r>
              <a:rPr lang="pt-BR" dirty="0" smtClean="0"/>
              <a:t>G.729 (8 Kbps) – Skype*</a:t>
            </a:r>
          </a:p>
          <a:p>
            <a:pPr lvl="1"/>
            <a:r>
              <a:rPr lang="pt-BR" dirty="0" smtClean="0"/>
              <a:t>G723.3 (6,4 e 5,3 Kbps)</a:t>
            </a:r>
          </a:p>
          <a:p>
            <a:pPr lvl="1"/>
            <a:r>
              <a:rPr lang="pt-BR" dirty="0" smtClean="0"/>
              <a:t>MPEG 1 de camada 3 (MP3) taxas a partir de 96Kbps</a:t>
            </a:r>
          </a:p>
          <a:p>
            <a:pPr lvl="1"/>
            <a:endParaRPr lang="pt-BR" dirty="0"/>
          </a:p>
          <a:p>
            <a:pPr marL="457200" lvl="1" indent="0">
              <a:buNone/>
            </a:pPr>
            <a:r>
              <a:rPr lang="pt-BR" dirty="0" smtClean="0"/>
              <a:t>* Pode utilizar:</a:t>
            </a:r>
          </a:p>
          <a:p>
            <a:pPr marL="457200" lvl="1" indent="0">
              <a:buNone/>
            </a:pPr>
            <a:r>
              <a:rPr lang="en-US" dirty="0"/>
              <a:t>– </a:t>
            </a:r>
            <a:r>
              <a:rPr lang="pt-BR" dirty="0" smtClean="0"/>
              <a:t>SVOPC (</a:t>
            </a:r>
            <a:r>
              <a:rPr lang="en-US" dirty="0" smtClean="0"/>
              <a:t>Sinusoidal </a:t>
            </a:r>
            <a:r>
              <a:rPr lang="en-US" dirty="0"/>
              <a:t>Voice Over Packet </a:t>
            </a:r>
            <a:r>
              <a:rPr lang="en-US" dirty="0" smtClean="0"/>
              <a:t>Coder) – 20Kbps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- 8 KHz</a:t>
            </a:r>
          </a:p>
          <a:p>
            <a:pPr marL="457200" lvl="1" indent="0">
              <a:buNone/>
            </a:pPr>
            <a:r>
              <a:rPr lang="en-US" dirty="0"/>
              <a:t>– </a:t>
            </a:r>
            <a:r>
              <a:rPr lang="pt-BR" dirty="0" smtClean="0"/>
              <a:t>SIKL (Steel </a:t>
            </a:r>
            <a:r>
              <a:rPr lang="pt-BR" dirty="0"/>
              <a:t>Industries Kerala </a:t>
            </a:r>
            <a:r>
              <a:rPr lang="pt-BR" dirty="0" smtClean="0"/>
              <a:t>Limited) – 40Kbps</a:t>
            </a:r>
          </a:p>
          <a:p>
            <a:pPr marL="457200" lvl="1" indent="0">
              <a:buNone/>
            </a:pPr>
            <a:r>
              <a:rPr lang="pt-BR" dirty="0"/>
              <a:t>	</a:t>
            </a:r>
            <a:r>
              <a:rPr lang="pt-BR" dirty="0" smtClean="0"/>
              <a:t>- 8 a 24 KHz</a:t>
            </a:r>
          </a:p>
          <a:p>
            <a:pPr marL="457200" lvl="1" indent="0">
              <a:buNone/>
            </a:pPr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2503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Vídeo</a:t>
            </a:r>
          </a:p>
          <a:p>
            <a:pPr lvl="1"/>
            <a:r>
              <a:rPr lang="pt-BR" dirty="0" smtClean="0"/>
              <a:t>Entendendo a complexidade</a:t>
            </a:r>
          </a:p>
          <a:p>
            <a:pPr lvl="1"/>
            <a:r>
              <a:rPr lang="pt-BR" dirty="0" smtClean="0"/>
              <a:t>Simples imagem 12x14 pixels</a:t>
            </a:r>
          </a:p>
          <a:p>
            <a:pPr lvl="1"/>
            <a:r>
              <a:rPr lang="pt-BR" dirty="0" smtClean="0"/>
              <a:t>Cada pixel tem uma componente RGB (24 bits)</a:t>
            </a:r>
          </a:p>
          <a:p>
            <a:pPr lvl="1"/>
            <a:r>
              <a:rPr lang="pt-BR" dirty="0" smtClean="0"/>
              <a:t>Imagem é 12x14x24 = 4032bits (quase 4Kb)</a:t>
            </a:r>
          </a:p>
          <a:p>
            <a:pPr lvl="1"/>
            <a:r>
              <a:rPr lang="pt-BR" dirty="0" smtClean="0"/>
              <a:t>Se um vídeo é feito a 30 frames por segundo</a:t>
            </a:r>
          </a:p>
          <a:p>
            <a:pPr lvl="2"/>
            <a:r>
              <a:rPr lang="pt-BR" dirty="0" smtClean="0"/>
              <a:t>120Kbps!!!!</a:t>
            </a:r>
          </a:p>
          <a:p>
            <a:pPr lvl="1"/>
            <a:r>
              <a:rPr lang="pt-BR" dirty="0" smtClean="0"/>
              <a:t>Façam um cálculo simples de um vídeo 640x480</a:t>
            </a:r>
          </a:p>
          <a:p>
            <a:pPr lvl="1"/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7" b="18367"/>
          <a:stretch>
            <a:fillRect/>
          </a:stretch>
        </p:blipFill>
        <p:spPr bwMode="auto">
          <a:xfrm>
            <a:off x="6444208" y="1052736"/>
            <a:ext cx="2305050" cy="215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079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Vídeo</a:t>
            </a:r>
          </a:p>
          <a:p>
            <a:pPr lvl="1"/>
            <a:r>
              <a:rPr lang="pt-BR" dirty="0" smtClean="0"/>
              <a:t>MPEG 1 (1,5 Mbps)</a:t>
            </a:r>
          </a:p>
          <a:p>
            <a:pPr lvl="1"/>
            <a:r>
              <a:rPr lang="pt-BR" dirty="0" smtClean="0"/>
              <a:t>MPEG 2 (3 a 6 Mbps)</a:t>
            </a:r>
          </a:p>
          <a:p>
            <a:pPr lvl="1"/>
            <a:r>
              <a:rPr lang="pt-BR" dirty="0" smtClean="0"/>
              <a:t>MPEG 4 (orientado aos objetos)</a:t>
            </a:r>
          </a:p>
          <a:p>
            <a:pPr lvl="2"/>
            <a:r>
              <a:rPr lang="pt-BR" dirty="0" smtClean="0"/>
              <a:t>Alta qualidade e baixa taxa</a:t>
            </a:r>
          </a:p>
          <a:p>
            <a:pPr lvl="2"/>
            <a:r>
              <a:rPr lang="pt-BR" dirty="0" smtClean="0"/>
              <a:t>.divx ou .mp4</a:t>
            </a:r>
          </a:p>
          <a:p>
            <a:pPr lvl="1"/>
            <a:r>
              <a:rPr lang="pt-BR" dirty="0" smtClean="0"/>
              <a:t> H261.1 (2Mbps)</a:t>
            </a:r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5519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Compressão de Áudio e Vídeo 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Vídeo</a:t>
            </a:r>
          </a:p>
          <a:p>
            <a:pPr lvl="1"/>
            <a:r>
              <a:rPr lang="pt-BR" dirty="0" smtClean="0"/>
              <a:t>MPEG 1 (1,5 Mbps)</a:t>
            </a:r>
          </a:p>
          <a:p>
            <a:pPr lvl="1"/>
            <a:r>
              <a:rPr lang="pt-BR" dirty="0" smtClean="0"/>
              <a:t>MPEG 2 (3 a 6 Mbps)</a:t>
            </a:r>
          </a:p>
          <a:p>
            <a:pPr lvl="1"/>
            <a:r>
              <a:rPr lang="pt-BR" dirty="0" smtClean="0"/>
              <a:t>MPEG 4 (orientado aos objetos)</a:t>
            </a:r>
          </a:p>
          <a:p>
            <a:pPr lvl="2"/>
            <a:r>
              <a:rPr lang="pt-BR" dirty="0" smtClean="0"/>
              <a:t>Alta qualidade e baixa taxa</a:t>
            </a:r>
          </a:p>
          <a:p>
            <a:pPr lvl="2"/>
            <a:r>
              <a:rPr lang="pt-BR" dirty="0" smtClean="0"/>
              <a:t>.divx ou .mp4</a:t>
            </a:r>
          </a:p>
          <a:p>
            <a:pPr lvl="1"/>
            <a:r>
              <a:rPr lang="pt-BR" dirty="0" smtClean="0"/>
              <a:t> H261.1 (2Mbps)</a:t>
            </a:r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83953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Multimídia na WEB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Stream de Áudio e Vídeo Armazenado</a:t>
            </a:r>
          </a:p>
          <a:p>
            <a:pPr lvl="1"/>
            <a:r>
              <a:rPr lang="pt-BR" dirty="0" smtClean="0"/>
              <a:t>Primeiro Método – Utilização de Servidor Web</a:t>
            </a:r>
          </a:p>
          <a:p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4" name="Picture 11" descr="C:\Temp\imag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50"/>
          <a:stretch>
            <a:fillRect/>
          </a:stretch>
        </p:blipFill>
        <p:spPr bwMode="auto">
          <a:xfrm>
            <a:off x="1763688" y="2780928"/>
            <a:ext cx="4680520" cy="362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01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Redes Multimídia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Classificação de Aplicações</a:t>
            </a:r>
          </a:p>
          <a:p>
            <a:r>
              <a:rPr lang="pt-BR" dirty="0" smtClean="0"/>
              <a:t>O que falta da infraestrutura das redes?</a:t>
            </a:r>
          </a:p>
          <a:p>
            <a:r>
              <a:rPr lang="pt-BR" dirty="0" smtClean="0"/>
              <a:t>Serviço do melhor esforço</a:t>
            </a:r>
          </a:p>
          <a:p>
            <a:r>
              <a:rPr lang="pt-BR" dirty="0" smtClean="0"/>
              <a:t>Como oferecer QoS?</a:t>
            </a:r>
          </a:p>
          <a:p>
            <a:pPr lvl="1"/>
            <a:r>
              <a:rPr lang="pt-BR" dirty="0" smtClean="0"/>
              <a:t>Serviços Integrados</a:t>
            </a:r>
          </a:p>
          <a:p>
            <a:pPr lvl="1"/>
            <a:r>
              <a:rPr lang="pt-BR" dirty="0" smtClean="0"/>
              <a:t>Serviços Diferenciados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95297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Multimídia na WEB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Stream de Áudio e Vídeo Armazenado</a:t>
            </a:r>
          </a:p>
          <a:p>
            <a:pPr lvl="1"/>
            <a:r>
              <a:rPr lang="pt-BR" dirty="0" smtClean="0"/>
              <a:t>Segundo Método – Utilização de Servidor Web com Metafile</a:t>
            </a:r>
          </a:p>
          <a:p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5" name="Picture 11" descr="C:\Temp\imag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86"/>
          <a:stretch>
            <a:fillRect/>
          </a:stretch>
        </p:blipFill>
        <p:spPr bwMode="auto">
          <a:xfrm>
            <a:off x="2051720" y="3150516"/>
            <a:ext cx="4358176" cy="346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490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Multimídia na WEB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Stream de Áudio e Vídeo Armazenado</a:t>
            </a:r>
          </a:p>
          <a:p>
            <a:pPr lvl="1"/>
            <a:r>
              <a:rPr lang="pt-BR" dirty="0" smtClean="0"/>
              <a:t>Terceiro Método – Utilização de um Media Server</a:t>
            </a:r>
          </a:p>
          <a:p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6" name="Picture 12" descr="C:\Meus documentos\imag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86"/>
          <a:stretch>
            <a:fillRect/>
          </a:stretch>
        </p:blipFill>
        <p:spPr bwMode="auto">
          <a:xfrm>
            <a:off x="1979712" y="2852936"/>
            <a:ext cx="4704184" cy="373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974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Multimídia na WEB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Stream de Áudio e Vídeo Armazenado</a:t>
            </a:r>
          </a:p>
          <a:p>
            <a:pPr lvl="1"/>
            <a:r>
              <a:rPr lang="pt-BR" dirty="0" smtClean="0"/>
              <a:t>Quarto Método – Media Server + RTSP</a:t>
            </a:r>
          </a:p>
          <a:p>
            <a:endParaRPr lang="pt-BR" dirty="0" smtClean="0"/>
          </a:p>
          <a:p>
            <a:pPr marL="457200" lvl="1" indent="0">
              <a:buNone/>
            </a:pPr>
            <a:endParaRPr lang="pt-BR" dirty="0" smtClean="0"/>
          </a:p>
          <a:p>
            <a:pPr lvl="1"/>
            <a:endParaRPr lang="pt-BR" dirty="0"/>
          </a:p>
        </p:txBody>
      </p:sp>
      <p:pic>
        <p:nvPicPr>
          <p:cNvPr id="4" name="Picture 11" descr="C:\Meus documentos\imag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97"/>
          <a:stretch>
            <a:fillRect/>
          </a:stretch>
        </p:blipFill>
        <p:spPr bwMode="auto">
          <a:xfrm>
            <a:off x="2267744" y="2780928"/>
            <a:ext cx="3539002" cy="4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746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Limitações</a:t>
            </a:r>
          </a:p>
          <a:p>
            <a:pPr lvl="1"/>
            <a:r>
              <a:rPr lang="pt-BR" dirty="0" smtClean="0"/>
              <a:t> Uma Simples aplicação de Áudio – G.729 (8000bps) – utilizando UDP (envio a cada 20ms)</a:t>
            </a:r>
          </a:p>
          <a:p>
            <a:pPr lvl="2"/>
            <a:r>
              <a:rPr lang="pt-BR" dirty="0" smtClean="0"/>
              <a:t>160 bytes (50 pacotes)</a:t>
            </a:r>
          </a:p>
          <a:p>
            <a:pPr lvl="1"/>
            <a:r>
              <a:rPr lang="pt-BR" dirty="0" smtClean="0"/>
              <a:t>Problemas</a:t>
            </a:r>
          </a:p>
          <a:p>
            <a:pPr lvl="2"/>
            <a:r>
              <a:rPr lang="pt-BR" dirty="0" smtClean="0"/>
              <a:t>Perda de Pacotes</a:t>
            </a:r>
          </a:p>
          <a:p>
            <a:pPr lvl="2"/>
            <a:r>
              <a:rPr lang="pt-BR" dirty="0" smtClean="0"/>
              <a:t>Atraso fim a fim (delay)</a:t>
            </a:r>
          </a:p>
          <a:p>
            <a:pPr lvl="2"/>
            <a:r>
              <a:rPr lang="pt-BR" dirty="0" smtClean="0"/>
              <a:t>Variação do Atraso (jitter)</a:t>
            </a:r>
          </a:p>
          <a:p>
            <a:pPr lvl="1"/>
            <a:endParaRPr lang="pt-BR" dirty="0" smtClean="0"/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4252386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pPr lvl="1"/>
            <a:r>
              <a:rPr lang="pt-BR" dirty="0" smtClean="0"/>
              <a:t>Perda de Pacotes</a:t>
            </a:r>
          </a:p>
          <a:p>
            <a:pPr lvl="2"/>
            <a:r>
              <a:rPr lang="pt-BR" dirty="0" smtClean="0"/>
              <a:t>Pode ser eliminada utilizando o TCP?</a:t>
            </a:r>
          </a:p>
          <a:p>
            <a:pPr lvl="3"/>
            <a:r>
              <a:rPr lang="pt-BR" dirty="0" smtClean="0"/>
              <a:t>Qual o problema disso?</a:t>
            </a:r>
          </a:p>
          <a:p>
            <a:pPr lvl="4"/>
            <a:r>
              <a:rPr lang="pt-BR" dirty="0" smtClean="0"/>
              <a:t>Aumenta o atraso fim a fim</a:t>
            </a:r>
          </a:p>
          <a:p>
            <a:pPr lvl="4"/>
            <a:r>
              <a:rPr lang="pt-BR" dirty="0" smtClean="0"/>
              <a:t>Mecanismos do TCP não são ideais para estas aplicações</a:t>
            </a:r>
          </a:p>
          <a:p>
            <a:pPr lvl="4"/>
            <a:r>
              <a:rPr lang="pt-BR" dirty="0" smtClean="0"/>
              <a:t>Em geral pacotes perdidos são descartados</a:t>
            </a:r>
          </a:p>
          <a:p>
            <a:pPr lvl="2"/>
            <a:r>
              <a:rPr lang="pt-BR" dirty="0" smtClean="0"/>
              <a:t>Em geral até 10% de perdas pode ser tolerado</a:t>
            </a:r>
          </a:p>
          <a:p>
            <a:pPr lvl="3"/>
            <a:r>
              <a:rPr lang="pt-BR" dirty="0" smtClean="0"/>
              <a:t>Audio – fala de novo! : )</a:t>
            </a:r>
          </a:p>
          <a:p>
            <a:pPr lvl="3"/>
            <a:r>
              <a:rPr lang="pt-BR" dirty="0" smtClean="0"/>
              <a:t>Vídeo – Técnicas de Adaptação</a:t>
            </a:r>
          </a:p>
          <a:p>
            <a:pPr lvl="3"/>
            <a:r>
              <a:rPr lang="pt-BR" dirty="0" smtClean="0"/>
              <a:t>FEC (Correção de Erros por Repasse) [RFC 2733]</a:t>
            </a:r>
          </a:p>
          <a:p>
            <a:pPr lvl="4"/>
            <a:r>
              <a:rPr lang="pt-BR" dirty="0" smtClean="0"/>
              <a:t>Ferramnetas em [RAT, 2009] e [Rosengerg, 2000]</a:t>
            </a:r>
          </a:p>
          <a:p>
            <a:pPr lvl="3"/>
            <a:r>
              <a:rPr lang="pt-BR" dirty="0" smtClean="0"/>
              <a:t>Intercalação</a:t>
            </a:r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533239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FEC – </a:t>
            </a:r>
            <a:r>
              <a:rPr lang="pt-BR" smtClean="0"/>
              <a:t>Informação Redundante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pt-BR" dirty="0" smtClean="0"/>
              <a:t>É enviando uma informação redundante a cada n porções de transmissões originais [Bolot, 1996]</a:t>
            </a:r>
          </a:p>
          <a:p>
            <a:pPr lvl="1"/>
            <a:r>
              <a:rPr lang="pt-BR" dirty="0" smtClean="0"/>
              <a:t>Utilizando XOR</a:t>
            </a:r>
          </a:p>
          <a:p>
            <a:pPr lvl="1"/>
            <a:r>
              <a:rPr lang="pt-BR" dirty="0" smtClean="0"/>
              <a:t>Ex. ilustrativo10011100 11100100 11001111</a:t>
            </a:r>
          </a:p>
          <a:p>
            <a:pPr marL="914400" lvl="2" indent="0">
              <a:buNone/>
            </a:pPr>
            <a:r>
              <a:rPr lang="pt-BR" dirty="0" smtClean="0"/>
              <a:t>Enviado				Recebido</a:t>
            </a:r>
          </a:p>
          <a:p>
            <a:pPr marL="914400" lvl="2" indent="0">
              <a:buNone/>
            </a:pPr>
            <a:r>
              <a:rPr lang="pt-BR" dirty="0" smtClean="0"/>
              <a:t>10011100				10011100</a:t>
            </a:r>
          </a:p>
          <a:p>
            <a:pPr marL="914400" lvl="2" indent="0">
              <a:buNone/>
            </a:pPr>
            <a:r>
              <a:rPr lang="pt-BR" dirty="0" smtClean="0"/>
              <a:t>11100100				 </a:t>
            </a:r>
          </a:p>
          <a:p>
            <a:pPr marL="914400" lvl="2" indent="0">
              <a:buNone/>
            </a:pPr>
            <a:r>
              <a:rPr lang="pt-BR" dirty="0" smtClean="0"/>
              <a:t>11001111				</a:t>
            </a:r>
            <a:r>
              <a:rPr lang="pt-BR" dirty="0"/>
              <a:t>11001111</a:t>
            </a:r>
          </a:p>
          <a:p>
            <a:pPr marL="914400" lvl="2" indent="0">
              <a:buNone/>
            </a:pPr>
            <a:r>
              <a:rPr lang="pt-BR" dirty="0" smtClean="0"/>
              <a:t>10110111				</a:t>
            </a:r>
            <a:r>
              <a:rPr lang="pt-BR" dirty="0"/>
              <a:t>10110111</a:t>
            </a:r>
          </a:p>
          <a:p>
            <a:pPr marL="914400" lvl="2" indent="0">
              <a:buNone/>
            </a:pPr>
            <a:r>
              <a:rPr lang="pt-BR" dirty="0" smtClean="0"/>
              <a:t>					</a:t>
            </a:r>
            <a:r>
              <a:rPr lang="pt-BR" dirty="0" smtClean="0">
                <a:solidFill>
                  <a:srgbClr val="FF0000"/>
                </a:solidFill>
              </a:rPr>
              <a:t>11100100</a:t>
            </a:r>
            <a:endParaRPr lang="pt-BR" dirty="0">
              <a:solidFill>
                <a:srgbClr val="FF0000"/>
              </a:solidFill>
            </a:endParaRPr>
          </a:p>
          <a:p>
            <a:pPr lvl="1"/>
            <a:r>
              <a:rPr lang="pt-BR" dirty="0" smtClean="0"/>
              <a:t>Ajuste de recuperação pode ser feito dinamicamente</a:t>
            </a:r>
            <a:endParaRPr lang="pt-BR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71600" y="5157192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436096" y="5589240"/>
            <a:ext cx="230425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459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FEC – Duplicação com Baixa Qualidade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Envio de informação redundante com qualidade inferior  [Perkins, 1998]</a:t>
            </a:r>
          </a:p>
          <a:p>
            <a:pPr lvl="1"/>
            <a:r>
              <a:rPr lang="pt-BR" dirty="0" smtClean="0"/>
              <a:t>GSM (13Kbps) + G723.3 (5Kbps)</a:t>
            </a:r>
          </a:p>
          <a:p>
            <a:pPr lvl="1"/>
            <a:r>
              <a:rPr lang="pt-BR" dirty="0" smtClean="0"/>
              <a:t>A implementação abaixo não suportaria duas perdas consecutivas</a:t>
            </a:r>
            <a:endParaRPr lang="pt-BR" dirty="0"/>
          </a:p>
        </p:txBody>
      </p:sp>
      <p:pic>
        <p:nvPicPr>
          <p:cNvPr id="4" name="Picture 13" descr="F:\PUBLISH\PEARSON\Slides\Kurose\figs\Cap07\f0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78172"/>
            <a:ext cx="4963046" cy="280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291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Intercalação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394720" cy="4525963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Não utiliza dados redundantes</a:t>
            </a:r>
          </a:p>
          <a:p>
            <a:pPr lvl="1"/>
            <a:r>
              <a:rPr lang="pt-BR" dirty="0" smtClean="0"/>
              <a:t>Não aumenta a largura de banda</a:t>
            </a:r>
          </a:p>
          <a:p>
            <a:r>
              <a:rPr lang="pt-BR" dirty="0" smtClean="0"/>
              <a:t>Pode melhorar o fluxo de audio [Perkins, 1998]</a:t>
            </a:r>
          </a:p>
          <a:p>
            <a:r>
              <a:rPr lang="pt-BR" dirty="0" smtClean="0"/>
              <a:t>Aumenta a latência</a:t>
            </a:r>
          </a:p>
          <a:p>
            <a:pPr lvl="1"/>
            <a:r>
              <a:rPr lang="pt-BR" dirty="0" smtClean="0"/>
              <a:t>Não recomendado para aplicações não armazenadas</a:t>
            </a:r>
          </a:p>
        </p:txBody>
      </p:sp>
      <p:pic>
        <p:nvPicPr>
          <p:cNvPr id="5" name="Picture 13" descr="F:\PUBLISH\PEARSON\Slides\Kurose\figs\Cap07\f0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56792"/>
            <a:ext cx="513715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205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Serviço do Melhor Esforço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r>
              <a:rPr lang="pt-BR" dirty="0" smtClean="0"/>
              <a:t>Atraso fim a fim(delay) e variação de atraso (jitter)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pPr lvl="1"/>
            <a:r>
              <a:rPr lang="pt-BR" dirty="0" smtClean="0"/>
              <a:t>O que causa delay e jitter?</a:t>
            </a:r>
          </a:p>
          <a:p>
            <a:pPr lvl="1"/>
            <a:endParaRPr lang="pt-BR" dirty="0"/>
          </a:p>
        </p:txBody>
      </p:sp>
      <p:pic>
        <p:nvPicPr>
          <p:cNvPr id="5" name="Picture 11" descr="C:\Meus documentos\imag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7" r="4430"/>
          <a:stretch>
            <a:fillRect/>
          </a:stretch>
        </p:blipFill>
        <p:spPr bwMode="auto">
          <a:xfrm>
            <a:off x="107504" y="3068960"/>
            <a:ext cx="4393023" cy="272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Meus documentos\imag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80" b="8955"/>
          <a:stretch>
            <a:fillRect/>
          </a:stretch>
        </p:blipFill>
        <p:spPr bwMode="auto">
          <a:xfrm>
            <a:off x="4716016" y="3027678"/>
            <a:ext cx="4176464" cy="276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947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Serviço do Melhor Esforço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r>
              <a:rPr lang="pt-BR" dirty="0" smtClean="0"/>
              <a:t>Eliminação da Variação de Atraso no Receptor</a:t>
            </a:r>
            <a:endParaRPr lang="pt-BR" dirty="0"/>
          </a:p>
          <a:p>
            <a:pPr lvl="1"/>
            <a:r>
              <a:rPr lang="pt-BR" dirty="0" smtClean="0"/>
              <a:t>O normal é pensar em cache!!!</a:t>
            </a:r>
          </a:p>
          <a:p>
            <a:pPr lvl="1"/>
            <a:r>
              <a:rPr lang="pt-BR" dirty="0" smtClean="0"/>
              <a:t>Atraso fixo</a:t>
            </a:r>
          </a:p>
          <a:p>
            <a:pPr lvl="2"/>
            <a:r>
              <a:rPr lang="pt-BR" dirty="0" smtClean="0"/>
              <a:t>Ser suficientemente longo para que todos cheguem e antes da reprodução</a:t>
            </a:r>
          </a:p>
          <a:p>
            <a:pPr lvl="2"/>
            <a:r>
              <a:rPr lang="pt-BR" dirty="0" smtClean="0"/>
              <a:t>Para aplicações não-elásticas, se chegar depois da reprodução é descartado</a:t>
            </a:r>
          </a:p>
          <a:p>
            <a:pPr lvl="2"/>
            <a:r>
              <a:rPr lang="pt-BR" dirty="0" smtClean="0"/>
              <a:t>Espera-se 150ms (voz), aceita-se até 400ms</a:t>
            </a:r>
          </a:p>
          <a:p>
            <a:pPr lvl="2"/>
            <a:r>
              <a:rPr lang="pt-BR" dirty="0" smtClean="0"/>
              <a:t>Situação Hipotética – Qual atraso você escolheria?</a:t>
            </a:r>
          </a:p>
          <a:p>
            <a:pPr lvl="3"/>
            <a:r>
              <a:rPr lang="pt-BR" dirty="0" smtClean="0"/>
              <a:t>150ms de atraso 85% de recebimento</a:t>
            </a:r>
          </a:p>
          <a:p>
            <a:pPr lvl="3"/>
            <a:r>
              <a:rPr lang="pt-BR" dirty="0" smtClean="0"/>
              <a:t>200ms de atraso 90% de recebimento</a:t>
            </a:r>
          </a:p>
          <a:p>
            <a:pPr lvl="3"/>
            <a:r>
              <a:rPr lang="pt-BR" dirty="0" smtClean="0"/>
              <a:t>400ms de atraso 97% de recebimento</a:t>
            </a:r>
          </a:p>
        </p:txBody>
      </p:sp>
    </p:spTree>
    <p:extLst>
      <p:ext uri="{BB962C8B-B14F-4D97-AF65-F5344CB8AC3E}">
        <p14:creationId xmlns:p14="http://schemas.microsoft.com/office/powerpoint/2010/main" val="3677186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RM– Classificação de Aplicações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geral</a:t>
            </a:r>
          </a:p>
          <a:p>
            <a:pPr lvl="1"/>
            <a:r>
              <a:rPr lang="pt-BR" dirty="0" smtClean="0"/>
              <a:t>Aplicações sensíveis a atraso</a:t>
            </a:r>
          </a:p>
          <a:p>
            <a:pPr lvl="2"/>
            <a:r>
              <a:rPr lang="pt-BR" dirty="0" smtClean="0"/>
              <a:t>E também a sua variação</a:t>
            </a:r>
          </a:p>
          <a:p>
            <a:pPr lvl="1"/>
            <a:r>
              <a:rPr lang="pt-BR" dirty="0" smtClean="0"/>
              <a:t>Tolerantes a perda</a:t>
            </a:r>
          </a:p>
          <a:p>
            <a:pPr lvl="2"/>
            <a:r>
              <a:rPr lang="pt-BR" dirty="0" smtClean="0"/>
              <a:t>Perdas parciais podem ser parcial ou totalmente encobertas</a:t>
            </a:r>
          </a:p>
          <a:p>
            <a:pPr lvl="1"/>
            <a:r>
              <a:rPr lang="pt-BR" dirty="0" smtClean="0"/>
              <a:t>Classificadas como aplicações não elásticas</a:t>
            </a:r>
          </a:p>
          <a:p>
            <a:pPr lvl="2"/>
            <a:r>
              <a:rPr lang="pt-BR" dirty="0" smtClean="0"/>
              <a:t>Elásticas (web, email, ftp) atrasos longos não são desejáveis, mas também não são prejudiciais!</a:t>
            </a:r>
          </a:p>
          <a:p>
            <a:pPr lvl="3"/>
            <a:r>
              <a:rPr lang="pt-BR" dirty="0" smtClean="0"/>
              <a:t>Baixar uma MP3 e ouví-la depois! (isso é um download!)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76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Serviço do Melhor Esforço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r>
              <a:rPr lang="pt-BR" dirty="0" smtClean="0"/>
              <a:t>Eliminação da Variação de Atraso no Receptor</a:t>
            </a:r>
            <a:endParaRPr lang="pt-BR" dirty="0"/>
          </a:p>
          <a:p>
            <a:pPr lvl="1"/>
            <a:r>
              <a:rPr lang="pt-BR" dirty="0" smtClean="0"/>
              <a:t>Atraso de reprodução fixo</a:t>
            </a:r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757207" y="3416207"/>
            <a:ext cx="0" cy="2442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 flipH="1">
            <a:off x="749050" y="5850801"/>
            <a:ext cx="7249883" cy="1223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/>
          </a:p>
        </p:txBody>
      </p:sp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887713" y="3504565"/>
            <a:ext cx="1863790" cy="119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Transmissão de</a:t>
            </a:r>
          </a:p>
          <a:p>
            <a:pPr algn="ctr"/>
            <a:r>
              <a:rPr lang="en-US">
                <a:solidFill>
                  <a:srgbClr val="FF0000"/>
                </a:solidFill>
              </a:rPr>
              <a:t>vídeo em taxa constante de bit </a:t>
            </a:r>
          </a:p>
        </p:txBody>
      </p: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1110661" y="3698952"/>
            <a:ext cx="2368141" cy="2162724"/>
            <a:chOff x="648" y="1147"/>
            <a:chExt cx="1608" cy="1591"/>
          </a:xfrm>
        </p:grpSpPr>
        <p:grpSp>
          <p:nvGrpSpPr>
            <p:cNvPr id="8" name="Group 61"/>
            <p:cNvGrpSpPr>
              <a:grpSpLocks/>
            </p:cNvGrpSpPr>
            <p:nvPr/>
          </p:nvGrpSpPr>
          <p:grpSpPr bwMode="auto">
            <a:xfrm>
              <a:off x="648" y="1725"/>
              <a:ext cx="1024" cy="1013"/>
              <a:chOff x="672" y="1071"/>
              <a:chExt cx="1024" cy="1013"/>
            </a:xfrm>
          </p:grpSpPr>
          <p:grpSp>
            <p:nvGrpSpPr>
              <p:cNvPr id="24" name="Group 62"/>
              <p:cNvGrpSpPr>
                <a:grpSpLocks/>
              </p:cNvGrpSpPr>
              <p:nvPr/>
            </p:nvGrpSpPr>
            <p:grpSpPr bwMode="auto">
              <a:xfrm>
                <a:off x="672" y="1506"/>
                <a:ext cx="583" cy="578"/>
                <a:chOff x="672" y="1486"/>
                <a:chExt cx="583" cy="578"/>
              </a:xfrm>
            </p:grpSpPr>
            <p:grpSp>
              <p:nvGrpSpPr>
                <p:cNvPr id="35" name="Group 63"/>
                <p:cNvGrpSpPr>
                  <a:grpSpLocks/>
                </p:cNvGrpSpPr>
                <p:nvPr/>
              </p:nvGrpSpPr>
              <p:grpSpPr bwMode="auto">
                <a:xfrm>
                  <a:off x="672" y="1776"/>
                  <a:ext cx="291" cy="288"/>
                  <a:chOff x="672" y="1776"/>
                  <a:chExt cx="291" cy="288"/>
                </a:xfrm>
              </p:grpSpPr>
              <p:grpSp>
                <p:nvGrpSpPr>
                  <p:cNvPr id="43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672" y="1920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47" name="Line 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48" name="Line 66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44" name="Group 67"/>
                  <p:cNvGrpSpPr>
                    <a:grpSpLocks/>
                  </p:cNvGrpSpPr>
                  <p:nvPr/>
                </p:nvGrpSpPr>
                <p:grpSpPr bwMode="auto">
                  <a:xfrm>
                    <a:off x="818" y="1776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45" name="Line 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46" name="Line 69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</p:grpSp>
            <p:grpSp>
              <p:nvGrpSpPr>
                <p:cNvPr id="36" name="Group 70"/>
                <p:cNvGrpSpPr>
                  <a:grpSpLocks/>
                </p:cNvGrpSpPr>
                <p:nvPr/>
              </p:nvGrpSpPr>
              <p:grpSpPr bwMode="auto">
                <a:xfrm>
                  <a:off x="964" y="1486"/>
                  <a:ext cx="291" cy="288"/>
                  <a:chOff x="672" y="1776"/>
                  <a:chExt cx="291" cy="288"/>
                </a:xfrm>
              </p:grpSpPr>
              <p:grpSp>
                <p:nvGrpSpPr>
                  <p:cNvPr id="37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672" y="1920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41" name="Line 7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42" name="Line 73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38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818" y="1776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39" name="Line 7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40" name="Line 76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</p:grpSp>
          </p:grpSp>
          <p:grpSp>
            <p:nvGrpSpPr>
              <p:cNvPr id="25" name="Group 77"/>
              <p:cNvGrpSpPr>
                <a:grpSpLocks/>
              </p:cNvGrpSpPr>
              <p:nvPr/>
            </p:nvGrpSpPr>
            <p:grpSpPr bwMode="auto">
              <a:xfrm>
                <a:off x="1259" y="1217"/>
                <a:ext cx="291" cy="288"/>
                <a:chOff x="672" y="1776"/>
                <a:chExt cx="291" cy="288"/>
              </a:xfrm>
            </p:grpSpPr>
            <p:grpSp>
              <p:nvGrpSpPr>
                <p:cNvPr id="29" name="Group 78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33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34" name="Line 80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30" name="Group 81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31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32" name="Line 83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  <p:grpSp>
            <p:nvGrpSpPr>
              <p:cNvPr id="26" name="Group 84"/>
              <p:cNvGrpSpPr>
                <a:grpSpLocks/>
              </p:cNvGrpSpPr>
              <p:nvPr/>
            </p:nvGrpSpPr>
            <p:grpSpPr bwMode="auto">
              <a:xfrm>
                <a:off x="1551" y="1071"/>
                <a:ext cx="145" cy="144"/>
                <a:chOff x="672" y="1920"/>
                <a:chExt cx="145" cy="144"/>
              </a:xfrm>
            </p:grpSpPr>
            <p:sp>
              <p:nvSpPr>
                <p:cNvPr id="27" name="Line 85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28" name="Line 86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</p:grpSp>
        <p:grpSp>
          <p:nvGrpSpPr>
            <p:cNvPr id="9" name="Group 87"/>
            <p:cNvGrpSpPr>
              <a:grpSpLocks/>
            </p:cNvGrpSpPr>
            <p:nvPr/>
          </p:nvGrpSpPr>
          <p:grpSpPr bwMode="auto">
            <a:xfrm>
              <a:off x="1673" y="1147"/>
              <a:ext cx="583" cy="578"/>
              <a:chOff x="672" y="1486"/>
              <a:chExt cx="583" cy="578"/>
            </a:xfrm>
          </p:grpSpPr>
          <p:grpSp>
            <p:nvGrpSpPr>
              <p:cNvPr id="10" name="Group 88"/>
              <p:cNvGrpSpPr>
                <a:grpSpLocks/>
              </p:cNvGrpSpPr>
              <p:nvPr/>
            </p:nvGrpSpPr>
            <p:grpSpPr bwMode="auto">
              <a:xfrm>
                <a:off x="672" y="1776"/>
                <a:ext cx="291" cy="288"/>
                <a:chOff x="672" y="1776"/>
                <a:chExt cx="291" cy="288"/>
              </a:xfrm>
            </p:grpSpPr>
            <p:grpSp>
              <p:nvGrpSpPr>
                <p:cNvPr id="18" name="Group 89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22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23" name="Line 91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19" name="Group 92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20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21" name="Line 94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  <p:grpSp>
            <p:nvGrpSpPr>
              <p:cNvPr id="11" name="Group 95"/>
              <p:cNvGrpSpPr>
                <a:grpSpLocks/>
              </p:cNvGrpSpPr>
              <p:nvPr/>
            </p:nvGrpSpPr>
            <p:grpSpPr bwMode="auto">
              <a:xfrm>
                <a:off x="964" y="1486"/>
                <a:ext cx="291" cy="288"/>
                <a:chOff x="672" y="1776"/>
                <a:chExt cx="291" cy="288"/>
              </a:xfrm>
            </p:grpSpPr>
            <p:grpSp>
              <p:nvGrpSpPr>
                <p:cNvPr id="12" name="Group 96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16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17" name="Line 98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13" name="Group 99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14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15" name="Line 101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</p:grpSp>
      </p:grpSp>
      <p:sp>
        <p:nvSpPr>
          <p:cNvPr id="49" name="Text Box 150"/>
          <p:cNvSpPr txBox="1">
            <a:spLocks noChangeArrowheads="1"/>
          </p:cNvSpPr>
          <p:nvPr/>
        </p:nvSpPr>
        <p:spPr bwMode="auto">
          <a:xfrm rot="16166613">
            <a:off x="-365622" y="4188296"/>
            <a:ext cx="2039023" cy="64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dados cumulativos</a:t>
            </a:r>
          </a:p>
        </p:txBody>
      </p:sp>
      <p:sp>
        <p:nvSpPr>
          <p:cNvPr id="50" name="Text Box 154"/>
          <p:cNvSpPr txBox="1">
            <a:spLocks noChangeArrowheads="1"/>
          </p:cNvSpPr>
          <p:nvPr/>
        </p:nvSpPr>
        <p:spPr bwMode="auto">
          <a:xfrm>
            <a:off x="7493222" y="5869832"/>
            <a:ext cx="838773" cy="36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tempo</a:t>
            </a:r>
          </a:p>
        </p:txBody>
      </p:sp>
      <p:grpSp>
        <p:nvGrpSpPr>
          <p:cNvPr id="51" name="Group 201"/>
          <p:cNvGrpSpPr>
            <a:grpSpLocks/>
          </p:cNvGrpSpPr>
          <p:nvPr/>
        </p:nvGrpSpPr>
        <p:grpSpPr bwMode="auto">
          <a:xfrm>
            <a:off x="2294731" y="3711186"/>
            <a:ext cx="3247698" cy="2158646"/>
            <a:chOff x="1572" y="1156"/>
            <a:chExt cx="2205" cy="1588"/>
          </a:xfrm>
        </p:grpSpPr>
        <p:grpSp>
          <p:nvGrpSpPr>
            <p:cNvPr id="52" name="Group 198"/>
            <p:cNvGrpSpPr>
              <a:grpSpLocks/>
            </p:cNvGrpSpPr>
            <p:nvPr/>
          </p:nvGrpSpPr>
          <p:grpSpPr bwMode="auto">
            <a:xfrm>
              <a:off x="1938" y="1156"/>
              <a:ext cx="1839" cy="1588"/>
              <a:chOff x="1938" y="1156"/>
              <a:chExt cx="1839" cy="1588"/>
            </a:xfrm>
          </p:grpSpPr>
          <p:grpSp>
            <p:nvGrpSpPr>
              <p:cNvPr id="56" name="Group 106"/>
              <p:cNvGrpSpPr>
                <a:grpSpLocks/>
              </p:cNvGrpSpPr>
              <p:nvPr/>
            </p:nvGrpSpPr>
            <p:grpSpPr bwMode="auto">
              <a:xfrm>
                <a:off x="1938" y="2600"/>
                <a:ext cx="319" cy="144"/>
                <a:chOff x="672" y="1920"/>
                <a:chExt cx="145" cy="144"/>
              </a:xfrm>
            </p:grpSpPr>
            <p:sp>
              <p:nvSpPr>
                <p:cNvPr id="90" name="Line 107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91" name="Line 108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  <p:grpSp>
            <p:nvGrpSpPr>
              <p:cNvPr id="57" name="Group 109"/>
              <p:cNvGrpSpPr>
                <a:grpSpLocks/>
              </p:cNvGrpSpPr>
              <p:nvPr/>
            </p:nvGrpSpPr>
            <p:grpSpPr bwMode="auto">
              <a:xfrm>
                <a:off x="2252" y="2456"/>
                <a:ext cx="73" cy="144"/>
                <a:chOff x="672" y="1920"/>
                <a:chExt cx="145" cy="144"/>
              </a:xfrm>
            </p:grpSpPr>
            <p:sp>
              <p:nvSpPr>
                <p:cNvPr id="88" name="Line 110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89" name="Line 111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  <p:grpSp>
            <p:nvGrpSpPr>
              <p:cNvPr id="58" name="Group 112"/>
              <p:cNvGrpSpPr>
                <a:grpSpLocks/>
              </p:cNvGrpSpPr>
              <p:nvPr/>
            </p:nvGrpSpPr>
            <p:grpSpPr bwMode="auto">
              <a:xfrm>
                <a:off x="2317" y="2169"/>
                <a:ext cx="126" cy="288"/>
                <a:chOff x="672" y="1776"/>
                <a:chExt cx="291" cy="288"/>
              </a:xfrm>
            </p:grpSpPr>
            <p:grpSp>
              <p:nvGrpSpPr>
                <p:cNvPr id="82" name="Group 113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86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87" name="Line 115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83" name="Group 116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84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85" name="Line 118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  <p:grpSp>
            <p:nvGrpSpPr>
              <p:cNvPr id="59" name="Group 119"/>
              <p:cNvGrpSpPr>
                <a:grpSpLocks/>
              </p:cNvGrpSpPr>
              <p:nvPr/>
            </p:nvGrpSpPr>
            <p:grpSpPr bwMode="auto">
              <a:xfrm>
                <a:off x="2441" y="1877"/>
                <a:ext cx="609" cy="288"/>
                <a:chOff x="672" y="1776"/>
                <a:chExt cx="291" cy="288"/>
              </a:xfrm>
            </p:grpSpPr>
            <p:grpSp>
              <p:nvGrpSpPr>
                <p:cNvPr id="76" name="Group 120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80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81" name="Line 122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77" name="Group 123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78" name="Line 124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79" name="Line 125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  <p:grpSp>
            <p:nvGrpSpPr>
              <p:cNvPr id="60" name="Group 126"/>
              <p:cNvGrpSpPr>
                <a:grpSpLocks/>
              </p:cNvGrpSpPr>
              <p:nvPr/>
            </p:nvGrpSpPr>
            <p:grpSpPr bwMode="auto">
              <a:xfrm>
                <a:off x="3045" y="1740"/>
                <a:ext cx="52" cy="144"/>
                <a:chOff x="672" y="1920"/>
                <a:chExt cx="145" cy="144"/>
              </a:xfrm>
            </p:grpSpPr>
            <p:sp>
              <p:nvSpPr>
                <p:cNvPr id="74" name="Line 127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75" name="Line 128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  <p:grpSp>
            <p:nvGrpSpPr>
              <p:cNvPr id="61" name="Group 131"/>
              <p:cNvGrpSpPr>
                <a:grpSpLocks/>
              </p:cNvGrpSpPr>
              <p:nvPr/>
            </p:nvGrpSpPr>
            <p:grpSpPr bwMode="auto">
              <a:xfrm>
                <a:off x="3092" y="1590"/>
                <a:ext cx="469" cy="144"/>
                <a:chOff x="672" y="1920"/>
                <a:chExt cx="145" cy="144"/>
              </a:xfrm>
            </p:grpSpPr>
            <p:sp>
              <p:nvSpPr>
                <p:cNvPr id="72" name="Line 132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73" name="Line 133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  <p:grpSp>
            <p:nvGrpSpPr>
              <p:cNvPr id="62" name="Group 134"/>
              <p:cNvGrpSpPr>
                <a:grpSpLocks/>
              </p:cNvGrpSpPr>
              <p:nvPr/>
            </p:nvGrpSpPr>
            <p:grpSpPr bwMode="auto">
              <a:xfrm>
                <a:off x="3550" y="1446"/>
                <a:ext cx="145" cy="144"/>
                <a:chOff x="672" y="1920"/>
                <a:chExt cx="145" cy="144"/>
              </a:xfrm>
            </p:grpSpPr>
            <p:sp>
              <p:nvSpPr>
                <p:cNvPr id="70" name="Line 135"/>
                <p:cNvSpPr>
                  <a:spLocks noChangeShapeType="1"/>
                </p:cNvSpPr>
                <p:nvPr/>
              </p:nvSpPr>
              <p:spPr bwMode="auto">
                <a:xfrm>
                  <a:off x="672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  <p:sp>
              <p:nvSpPr>
                <p:cNvPr id="71" name="Line 136"/>
                <p:cNvSpPr>
                  <a:spLocks noChangeShapeType="1"/>
                </p:cNvSpPr>
                <p:nvPr/>
              </p:nvSpPr>
              <p:spPr bwMode="auto">
                <a:xfrm rot="5400000">
                  <a:off x="745" y="1848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pt-BR"/>
                </a:p>
              </p:txBody>
            </p:sp>
          </p:grpSp>
          <p:grpSp>
            <p:nvGrpSpPr>
              <p:cNvPr id="63" name="Group 137"/>
              <p:cNvGrpSpPr>
                <a:grpSpLocks/>
              </p:cNvGrpSpPr>
              <p:nvPr/>
            </p:nvGrpSpPr>
            <p:grpSpPr bwMode="auto">
              <a:xfrm>
                <a:off x="3690" y="1156"/>
                <a:ext cx="87" cy="288"/>
                <a:chOff x="672" y="1776"/>
                <a:chExt cx="291" cy="288"/>
              </a:xfrm>
            </p:grpSpPr>
            <p:grpSp>
              <p:nvGrpSpPr>
                <p:cNvPr id="64" name="Group 138"/>
                <p:cNvGrpSpPr>
                  <a:grpSpLocks/>
                </p:cNvGrpSpPr>
                <p:nvPr/>
              </p:nvGrpSpPr>
              <p:grpSpPr bwMode="auto">
                <a:xfrm>
                  <a:off x="672" y="1920"/>
                  <a:ext cx="145" cy="144"/>
                  <a:chOff x="672" y="1920"/>
                  <a:chExt cx="145" cy="144"/>
                </a:xfrm>
              </p:grpSpPr>
              <p:sp>
                <p:nvSpPr>
                  <p:cNvPr id="68" name="Line 139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69" name="Line 140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  <p:grpSp>
              <p:nvGrpSpPr>
                <p:cNvPr id="65" name="Group 141"/>
                <p:cNvGrpSpPr>
                  <a:grpSpLocks/>
                </p:cNvGrpSpPr>
                <p:nvPr/>
              </p:nvGrpSpPr>
              <p:grpSpPr bwMode="auto">
                <a:xfrm>
                  <a:off x="818" y="1776"/>
                  <a:ext cx="145" cy="144"/>
                  <a:chOff x="672" y="1920"/>
                  <a:chExt cx="145" cy="144"/>
                </a:xfrm>
              </p:grpSpPr>
              <p:sp>
                <p:nvSpPr>
                  <p:cNvPr id="66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67" name="Line 143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</p:grpSp>
        <p:sp>
          <p:nvSpPr>
            <p:cNvPr id="53" name="Text Box 152"/>
            <p:cNvSpPr txBox="1">
              <a:spLocks noChangeArrowheads="1"/>
            </p:cNvSpPr>
            <p:nvPr/>
          </p:nvSpPr>
          <p:spPr bwMode="auto">
            <a:xfrm>
              <a:off x="1730" y="1724"/>
              <a:ext cx="685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i="1"/>
                <a:t>Atraso</a:t>
              </a:r>
            </a:p>
            <a:p>
              <a:pPr algn="ctr"/>
              <a:r>
                <a:rPr lang="en-US"/>
                <a:t>de rede</a:t>
              </a:r>
            </a:p>
            <a:p>
              <a:pPr algn="ctr"/>
              <a:r>
                <a:rPr lang="en-US"/>
                <a:t>variável</a:t>
              </a:r>
            </a:p>
          </p:txBody>
        </p:sp>
        <p:sp>
          <p:nvSpPr>
            <p:cNvPr id="54" name="Line 153"/>
            <p:cNvSpPr>
              <a:spLocks noChangeShapeType="1"/>
            </p:cNvSpPr>
            <p:nvPr/>
          </p:nvSpPr>
          <p:spPr bwMode="auto">
            <a:xfrm>
              <a:off x="1572" y="1938"/>
              <a:ext cx="109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55" name="Text Box 197"/>
            <p:cNvSpPr txBox="1">
              <a:spLocks noChangeArrowheads="1"/>
            </p:cNvSpPr>
            <p:nvPr/>
          </p:nvSpPr>
          <p:spPr bwMode="auto">
            <a:xfrm>
              <a:off x="2243" y="1196"/>
              <a:ext cx="1247" cy="4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/>
                <a:t>Recepção de</a:t>
              </a:r>
            </a:p>
            <a:p>
              <a:pPr algn="ctr"/>
              <a:r>
                <a:rPr lang="en-US"/>
                <a:t>vídeo no cliente</a:t>
              </a:r>
            </a:p>
          </p:txBody>
        </p:sp>
      </p:grpSp>
      <p:grpSp>
        <p:nvGrpSpPr>
          <p:cNvPr id="92" name="Group 203"/>
          <p:cNvGrpSpPr>
            <a:grpSpLocks/>
          </p:cNvGrpSpPr>
          <p:nvPr/>
        </p:nvGrpSpPr>
        <p:grpSpPr bwMode="auto">
          <a:xfrm>
            <a:off x="2739267" y="3686717"/>
            <a:ext cx="5807520" cy="3115628"/>
            <a:chOff x="1874" y="1138"/>
            <a:chExt cx="3943" cy="2292"/>
          </a:xfrm>
        </p:grpSpPr>
        <p:grpSp>
          <p:nvGrpSpPr>
            <p:cNvPr id="93" name="Group 155"/>
            <p:cNvGrpSpPr>
              <a:grpSpLocks/>
            </p:cNvGrpSpPr>
            <p:nvPr/>
          </p:nvGrpSpPr>
          <p:grpSpPr bwMode="auto">
            <a:xfrm>
              <a:off x="2784" y="1138"/>
              <a:ext cx="1608" cy="1591"/>
              <a:chOff x="648" y="1147"/>
              <a:chExt cx="1608" cy="1591"/>
            </a:xfrm>
          </p:grpSpPr>
          <p:grpSp>
            <p:nvGrpSpPr>
              <p:cNvPr id="98" name="Group 156"/>
              <p:cNvGrpSpPr>
                <a:grpSpLocks/>
              </p:cNvGrpSpPr>
              <p:nvPr/>
            </p:nvGrpSpPr>
            <p:grpSpPr bwMode="auto">
              <a:xfrm>
                <a:off x="648" y="1725"/>
                <a:ext cx="1024" cy="1013"/>
                <a:chOff x="672" y="1071"/>
                <a:chExt cx="1024" cy="1013"/>
              </a:xfrm>
            </p:grpSpPr>
            <p:grpSp>
              <p:nvGrpSpPr>
                <p:cNvPr id="114" name="Group 157"/>
                <p:cNvGrpSpPr>
                  <a:grpSpLocks/>
                </p:cNvGrpSpPr>
                <p:nvPr/>
              </p:nvGrpSpPr>
              <p:grpSpPr bwMode="auto">
                <a:xfrm>
                  <a:off x="672" y="1506"/>
                  <a:ext cx="583" cy="578"/>
                  <a:chOff x="672" y="1486"/>
                  <a:chExt cx="583" cy="578"/>
                </a:xfrm>
              </p:grpSpPr>
              <p:grpSp>
                <p:nvGrpSpPr>
                  <p:cNvPr id="125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672" y="1776"/>
                    <a:ext cx="291" cy="288"/>
                    <a:chOff x="672" y="1776"/>
                    <a:chExt cx="291" cy="288"/>
                  </a:xfrm>
                </p:grpSpPr>
                <p:grpSp>
                  <p:nvGrpSpPr>
                    <p:cNvPr id="133" name="Group 1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2" y="1920"/>
                      <a:ext cx="145" cy="144"/>
                      <a:chOff x="672" y="1920"/>
                      <a:chExt cx="145" cy="144"/>
                    </a:xfrm>
                  </p:grpSpPr>
                  <p:sp>
                    <p:nvSpPr>
                      <p:cNvPr id="137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72" y="1920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138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>
                        <a:off x="745" y="1848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</p:grpSp>
                <p:grpSp>
                  <p:nvGrpSpPr>
                    <p:cNvPr id="134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18" y="1776"/>
                      <a:ext cx="145" cy="144"/>
                      <a:chOff x="672" y="1920"/>
                      <a:chExt cx="145" cy="144"/>
                    </a:xfrm>
                  </p:grpSpPr>
                  <p:sp>
                    <p:nvSpPr>
                      <p:cNvPr id="135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72" y="1920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136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>
                        <a:off x="745" y="1848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</p:grpSp>
              </p:grpSp>
              <p:grpSp>
                <p:nvGrpSpPr>
                  <p:cNvPr id="126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964" y="1486"/>
                    <a:ext cx="291" cy="288"/>
                    <a:chOff x="672" y="1776"/>
                    <a:chExt cx="291" cy="288"/>
                  </a:xfrm>
                </p:grpSpPr>
                <p:grpSp>
                  <p:nvGrpSpPr>
                    <p:cNvPr id="127" name="Group 1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2" y="1920"/>
                      <a:ext cx="145" cy="144"/>
                      <a:chOff x="672" y="1920"/>
                      <a:chExt cx="145" cy="144"/>
                    </a:xfrm>
                  </p:grpSpPr>
                  <p:sp>
                    <p:nvSpPr>
                      <p:cNvPr id="131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72" y="1920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132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>
                        <a:off x="745" y="1848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</p:grpSp>
                <p:grpSp>
                  <p:nvGrpSpPr>
                    <p:cNvPr id="128" name="Group 1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18" y="1776"/>
                      <a:ext cx="145" cy="144"/>
                      <a:chOff x="672" y="1920"/>
                      <a:chExt cx="145" cy="144"/>
                    </a:xfrm>
                  </p:grpSpPr>
                  <p:sp>
                    <p:nvSpPr>
                      <p:cNvPr id="129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72" y="1920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  <p:sp>
                    <p:nvSpPr>
                      <p:cNvPr id="130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>
                        <a:off x="745" y="1848"/>
                        <a:ext cx="0" cy="144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pt-BR"/>
                      </a:p>
                    </p:txBody>
                  </p:sp>
                </p:grpSp>
              </p:grpSp>
            </p:grpSp>
            <p:grpSp>
              <p:nvGrpSpPr>
                <p:cNvPr id="115" name="Group 172"/>
                <p:cNvGrpSpPr>
                  <a:grpSpLocks/>
                </p:cNvGrpSpPr>
                <p:nvPr/>
              </p:nvGrpSpPr>
              <p:grpSpPr bwMode="auto">
                <a:xfrm>
                  <a:off x="1259" y="1217"/>
                  <a:ext cx="291" cy="288"/>
                  <a:chOff x="672" y="1776"/>
                  <a:chExt cx="291" cy="288"/>
                </a:xfrm>
              </p:grpSpPr>
              <p:grpSp>
                <p:nvGrpSpPr>
                  <p:cNvPr id="119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672" y="1920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23" name="Line 17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24" name="Line 175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120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818" y="1776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21" name="Line 1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22" name="Line 178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</p:grpSp>
            <p:grpSp>
              <p:nvGrpSpPr>
                <p:cNvPr id="116" name="Group 179"/>
                <p:cNvGrpSpPr>
                  <a:grpSpLocks/>
                </p:cNvGrpSpPr>
                <p:nvPr/>
              </p:nvGrpSpPr>
              <p:grpSpPr bwMode="auto">
                <a:xfrm>
                  <a:off x="1551" y="1071"/>
                  <a:ext cx="145" cy="144"/>
                  <a:chOff x="672" y="1920"/>
                  <a:chExt cx="145" cy="144"/>
                </a:xfrm>
              </p:grpSpPr>
              <p:sp>
                <p:nvSpPr>
                  <p:cNvPr id="117" name="Line 180"/>
                  <p:cNvSpPr>
                    <a:spLocks noChangeShapeType="1"/>
                  </p:cNvSpPr>
                  <p:nvPr/>
                </p:nvSpPr>
                <p:spPr bwMode="auto">
                  <a:xfrm>
                    <a:off x="672" y="1920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  <p:sp>
                <p:nvSpPr>
                  <p:cNvPr id="118" name="Line 181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745" y="1848"/>
                    <a:ext cx="0" cy="14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pt-BR"/>
                  </a:p>
                </p:txBody>
              </p:sp>
            </p:grpSp>
          </p:grpSp>
          <p:grpSp>
            <p:nvGrpSpPr>
              <p:cNvPr id="99" name="Group 182"/>
              <p:cNvGrpSpPr>
                <a:grpSpLocks/>
              </p:cNvGrpSpPr>
              <p:nvPr/>
            </p:nvGrpSpPr>
            <p:grpSpPr bwMode="auto">
              <a:xfrm>
                <a:off x="1673" y="1147"/>
                <a:ext cx="583" cy="578"/>
                <a:chOff x="672" y="1486"/>
                <a:chExt cx="583" cy="578"/>
              </a:xfrm>
            </p:grpSpPr>
            <p:grpSp>
              <p:nvGrpSpPr>
                <p:cNvPr id="100" name="Group 183"/>
                <p:cNvGrpSpPr>
                  <a:grpSpLocks/>
                </p:cNvGrpSpPr>
                <p:nvPr/>
              </p:nvGrpSpPr>
              <p:grpSpPr bwMode="auto">
                <a:xfrm>
                  <a:off x="672" y="1776"/>
                  <a:ext cx="291" cy="288"/>
                  <a:chOff x="672" y="1776"/>
                  <a:chExt cx="291" cy="288"/>
                </a:xfrm>
              </p:grpSpPr>
              <p:grpSp>
                <p:nvGrpSpPr>
                  <p:cNvPr id="108" name="Group 184"/>
                  <p:cNvGrpSpPr>
                    <a:grpSpLocks/>
                  </p:cNvGrpSpPr>
                  <p:nvPr/>
                </p:nvGrpSpPr>
                <p:grpSpPr bwMode="auto">
                  <a:xfrm>
                    <a:off x="672" y="1920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12" name="Line 1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13" name="Line 186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109" name="Group 187"/>
                  <p:cNvGrpSpPr>
                    <a:grpSpLocks/>
                  </p:cNvGrpSpPr>
                  <p:nvPr/>
                </p:nvGrpSpPr>
                <p:grpSpPr bwMode="auto">
                  <a:xfrm>
                    <a:off x="818" y="1776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10" name="Line 1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11" name="Line 189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</p:grpSp>
            <p:grpSp>
              <p:nvGrpSpPr>
                <p:cNvPr id="101" name="Group 190"/>
                <p:cNvGrpSpPr>
                  <a:grpSpLocks/>
                </p:cNvGrpSpPr>
                <p:nvPr/>
              </p:nvGrpSpPr>
              <p:grpSpPr bwMode="auto">
                <a:xfrm>
                  <a:off x="964" y="1486"/>
                  <a:ext cx="291" cy="288"/>
                  <a:chOff x="672" y="1776"/>
                  <a:chExt cx="291" cy="288"/>
                </a:xfrm>
              </p:grpSpPr>
              <p:grpSp>
                <p:nvGrpSpPr>
                  <p:cNvPr id="102" name="Group 191"/>
                  <p:cNvGrpSpPr>
                    <a:grpSpLocks/>
                  </p:cNvGrpSpPr>
                  <p:nvPr/>
                </p:nvGrpSpPr>
                <p:grpSpPr bwMode="auto">
                  <a:xfrm>
                    <a:off x="672" y="1920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06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7" name="Line 193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  <p:grpSp>
                <p:nvGrpSpPr>
                  <p:cNvPr id="103" name="Group 194"/>
                  <p:cNvGrpSpPr>
                    <a:grpSpLocks/>
                  </p:cNvGrpSpPr>
                  <p:nvPr/>
                </p:nvGrpSpPr>
                <p:grpSpPr bwMode="auto">
                  <a:xfrm>
                    <a:off x="818" y="1776"/>
                    <a:ext cx="145" cy="144"/>
                    <a:chOff x="672" y="1920"/>
                    <a:chExt cx="145" cy="144"/>
                  </a:xfrm>
                </p:grpSpPr>
                <p:sp>
                  <p:nvSpPr>
                    <p:cNvPr id="104" name="Line 1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72" y="1920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  <p:sp>
                  <p:nvSpPr>
                    <p:cNvPr id="105" name="Line 196"/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745" y="1848"/>
                      <a:ext cx="0" cy="14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accent2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pt-BR"/>
                    </a:p>
                  </p:txBody>
                </p:sp>
              </p:grpSp>
            </p:grpSp>
          </p:grpSp>
        </p:grpSp>
        <p:sp>
          <p:nvSpPr>
            <p:cNvPr id="94" name="Text Box 199"/>
            <p:cNvSpPr txBox="1">
              <a:spLocks noChangeArrowheads="1"/>
            </p:cNvSpPr>
            <p:nvPr/>
          </p:nvSpPr>
          <p:spPr bwMode="auto">
            <a:xfrm>
              <a:off x="3787" y="1250"/>
              <a:ext cx="2030" cy="6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FF0000"/>
                  </a:solidFill>
                </a:rPr>
                <a:t>       </a:t>
              </a:r>
              <a:r>
                <a:rPr lang="en-US">
                  <a:solidFill>
                    <a:schemeClr val="accent2"/>
                  </a:solidFill>
                </a:rPr>
                <a:t>Reprodução no cliente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       em taxa constante</a:t>
              </a:r>
            </a:p>
            <a:p>
              <a:r>
                <a:rPr lang="en-US">
                  <a:solidFill>
                    <a:schemeClr val="accent2"/>
                  </a:solidFill>
                </a:rPr>
                <a:t>       de bit</a:t>
              </a:r>
            </a:p>
          </p:txBody>
        </p:sp>
        <p:grpSp>
          <p:nvGrpSpPr>
            <p:cNvPr id="95" name="Group 202"/>
            <p:cNvGrpSpPr>
              <a:grpSpLocks/>
            </p:cNvGrpSpPr>
            <p:nvPr/>
          </p:nvGrpSpPr>
          <p:grpSpPr bwMode="auto">
            <a:xfrm>
              <a:off x="1874" y="2756"/>
              <a:ext cx="1059" cy="674"/>
              <a:chOff x="1874" y="2756"/>
              <a:chExt cx="1059" cy="674"/>
            </a:xfrm>
          </p:grpSpPr>
          <p:sp>
            <p:nvSpPr>
              <p:cNvPr id="96" name="Text Box 144"/>
              <p:cNvSpPr txBox="1">
                <a:spLocks noChangeArrowheads="1"/>
              </p:cNvSpPr>
              <p:nvPr/>
            </p:nvSpPr>
            <p:spPr bwMode="auto">
              <a:xfrm>
                <a:off x="1874" y="2756"/>
                <a:ext cx="1059" cy="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>
                    <a:solidFill>
                      <a:schemeClr val="accent2"/>
                    </a:solidFill>
                  </a:rPr>
                  <a:t>Atraso de</a:t>
                </a:r>
              </a:p>
              <a:p>
                <a:pPr algn="ctr"/>
                <a:r>
                  <a:rPr lang="en-US">
                    <a:solidFill>
                      <a:schemeClr val="accent2"/>
                    </a:solidFill>
                  </a:rPr>
                  <a:t>reprodução no cliente</a:t>
                </a:r>
                <a:endParaRPr lang="en-US"/>
              </a:p>
            </p:txBody>
          </p:sp>
          <p:sp>
            <p:nvSpPr>
              <p:cNvPr id="97" name="Line 200"/>
              <p:cNvSpPr>
                <a:spLocks noChangeShapeType="1"/>
              </p:cNvSpPr>
              <p:nvPr/>
            </p:nvSpPr>
            <p:spPr bwMode="auto">
              <a:xfrm flipV="1">
                <a:off x="1962" y="2988"/>
                <a:ext cx="816" cy="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</p:grpSp>
      </p:grpSp>
      <p:grpSp>
        <p:nvGrpSpPr>
          <p:cNvPr id="139" name="Group 206"/>
          <p:cNvGrpSpPr>
            <a:grpSpLocks/>
          </p:cNvGrpSpPr>
          <p:nvPr/>
        </p:nvGrpSpPr>
        <p:grpSpPr bwMode="auto">
          <a:xfrm>
            <a:off x="4117738" y="4639621"/>
            <a:ext cx="517946" cy="902608"/>
            <a:chOff x="2810" y="1839"/>
            <a:chExt cx="352" cy="664"/>
          </a:xfrm>
        </p:grpSpPr>
        <p:sp>
          <p:nvSpPr>
            <p:cNvPr id="140" name="Line 204"/>
            <p:cNvSpPr>
              <a:spLocks noChangeShapeType="1"/>
            </p:cNvSpPr>
            <p:nvPr/>
          </p:nvSpPr>
          <p:spPr bwMode="auto">
            <a:xfrm flipV="1">
              <a:off x="2988" y="1872"/>
              <a:ext cx="0" cy="564"/>
            </a:xfrm>
            <a:prstGeom prst="line">
              <a:avLst/>
            </a:prstGeom>
            <a:noFill/>
            <a:ln w="19050">
              <a:solidFill>
                <a:srgbClr val="0099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41" name="Text Box 205"/>
            <p:cNvSpPr txBox="1">
              <a:spLocks noChangeArrowheads="1"/>
            </p:cNvSpPr>
            <p:nvPr/>
          </p:nvSpPr>
          <p:spPr bwMode="auto">
            <a:xfrm rot="-5400000">
              <a:off x="2654" y="1995"/>
              <a:ext cx="664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1400">
                  <a:solidFill>
                    <a:srgbClr val="009900"/>
                  </a:solidFill>
                </a:rPr>
                <a:t>vídeo em</a:t>
              </a:r>
            </a:p>
            <a:p>
              <a:pPr algn="ctr"/>
              <a:r>
                <a:rPr lang="en-US" sz="1400">
                  <a:solidFill>
                    <a:srgbClr val="009900"/>
                  </a:solidFill>
                </a:rPr>
                <a:t>buffer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094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Serviço do Melhor Esforço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r>
              <a:rPr lang="pt-BR" dirty="0" smtClean="0"/>
              <a:t>Eliminação da Variação de Atraso no Receptor</a:t>
            </a:r>
            <a:endParaRPr lang="pt-BR" dirty="0"/>
          </a:p>
          <a:p>
            <a:pPr lvl="1"/>
            <a:r>
              <a:rPr lang="pt-BR" dirty="0" smtClean="0"/>
              <a:t>Atraso de reprodução fixo</a:t>
            </a:r>
          </a:p>
        </p:txBody>
      </p:sp>
      <p:pic>
        <p:nvPicPr>
          <p:cNvPr id="142" name="Picture 16" descr="F:\PUBLISH\PEARSON\Slides\Kurose\figs\Cap07\f07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859666"/>
            <a:ext cx="6480720" cy="399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7877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Serviço do Melhor Esforço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r>
              <a:rPr lang="pt-BR" dirty="0" smtClean="0"/>
              <a:t>Eliminação da Variação de Atraso no Receptor</a:t>
            </a:r>
            <a:endParaRPr lang="pt-BR" dirty="0"/>
          </a:p>
          <a:p>
            <a:pPr lvl="1"/>
            <a:r>
              <a:rPr lang="pt-BR" dirty="0" smtClean="0"/>
              <a:t>Atraso de reprodução adaptativo</a:t>
            </a:r>
          </a:p>
          <a:p>
            <a:pPr lvl="2"/>
            <a:r>
              <a:rPr lang="pt-BR" dirty="0" smtClean="0"/>
              <a:t>Princípio é ajustar os períodos de silencio de acordo com o atraso médio da rede</a:t>
            </a:r>
          </a:p>
          <a:p>
            <a:pPr lvl="2"/>
            <a:r>
              <a:rPr lang="pt-BR" dirty="0" smtClean="0"/>
              <a:t>Se o atraso médio dos pacotes é baixo</a:t>
            </a:r>
          </a:p>
          <a:p>
            <a:pPr lvl="3"/>
            <a:r>
              <a:rPr lang="pt-BR" dirty="0" smtClean="0"/>
              <a:t>Reprodução dos pacotes sem alongamento</a:t>
            </a:r>
          </a:p>
          <a:p>
            <a:pPr lvl="2"/>
            <a:r>
              <a:rPr lang="pt-BR" dirty="0" smtClean="0"/>
              <a:t>Caso contrário</a:t>
            </a:r>
          </a:p>
          <a:p>
            <a:pPr lvl="3"/>
            <a:r>
              <a:rPr lang="pt-BR" dirty="0" smtClean="0"/>
              <a:t>Reprodução de pacotes é intercalada com trechos de silêncio</a:t>
            </a:r>
          </a:p>
          <a:p>
            <a:pPr lvl="1"/>
            <a:r>
              <a:rPr lang="pt-BR" dirty="0" smtClean="0"/>
              <a:t>Cálculo pode ser visto em </a:t>
            </a:r>
            <a:r>
              <a:rPr lang="pt-BR" dirty="0" smtClean="0"/>
              <a:t>[</a:t>
            </a:r>
            <a:r>
              <a:rPr lang="pt-BR" dirty="0" err="1" smtClean="0"/>
              <a:t>Kurose</a:t>
            </a:r>
            <a:r>
              <a:rPr lang="pt-BR" dirty="0" smtClean="0"/>
              <a:t>]</a:t>
            </a:r>
            <a:endParaRPr lang="pt-BR" dirty="0" smtClean="0"/>
          </a:p>
          <a:p>
            <a:pPr lvl="1"/>
            <a:r>
              <a:rPr lang="pt-BR" dirty="0" smtClean="0"/>
              <a:t>A pergunta é como fazer isso com vídeo?</a:t>
            </a:r>
          </a:p>
          <a:p>
            <a:pPr lvl="3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324291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CDN – Rede de Distribuição de Conteúdo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Distribuição de Vídeo Armazenado</a:t>
            </a:r>
          </a:p>
          <a:p>
            <a:pPr lvl="1"/>
            <a:r>
              <a:rPr lang="pt-BR" dirty="0"/>
              <a:t>Modelo simples</a:t>
            </a:r>
          </a:p>
          <a:p>
            <a:pPr lvl="2"/>
            <a:r>
              <a:rPr lang="pt-BR" dirty="0"/>
              <a:t>Um servidor</a:t>
            </a:r>
          </a:p>
          <a:p>
            <a:pPr lvl="2"/>
            <a:r>
              <a:rPr lang="pt-BR" dirty="0"/>
              <a:t>Clientes Conectados a </a:t>
            </a:r>
            <a:r>
              <a:rPr lang="pt-BR" dirty="0" smtClean="0"/>
              <a:t>ele</a:t>
            </a:r>
          </a:p>
          <a:p>
            <a:pPr lvl="1"/>
            <a:r>
              <a:rPr lang="pt-BR" dirty="0" smtClean="0"/>
              <a:t>Se o número de clientes aumenta</a:t>
            </a:r>
          </a:p>
          <a:p>
            <a:pPr lvl="2"/>
            <a:r>
              <a:rPr lang="pt-BR" i="1" dirty="0" smtClean="0"/>
              <a:t>Server farm</a:t>
            </a:r>
          </a:p>
          <a:p>
            <a:pPr lvl="2"/>
            <a:r>
              <a:rPr lang="pt-BR" dirty="0" smtClean="0"/>
              <a:t>Clientes conectados a ela</a:t>
            </a:r>
          </a:p>
          <a:p>
            <a:pPr lvl="1"/>
            <a:r>
              <a:rPr lang="pt-BR" dirty="0" smtClean="0"/>
              <a:t>Problemas</a:t>
            </a:r>
          </a:p>
          <a:p>
            <a:pPr lvl="2"/>
            <a:r>
              <a:rPr lang="pt-BR" dirty="0" smtClean="0"/>
              <a:t>Se os clientes estiverem geograficamente distribuídos ?</a:t>
            </a:r>
          </a:p>
          <a:p>
            <a:pPr lvl="2"/>
            <a:r>
              <a:rPr lang="pt-BR" dirty="0" smtClean="0"/>
              <a:t>O que acontecerá se este vídeo se tornar muito popular?</a:t>
            </a:r>
            <a:endParaRPr lang="pt-BR" dirty="0"/>
          </a:p>
          <a:p>
            <a:endParaRPr lang="pt-B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83198471"/>
              </p:ext>
            </p:extLst>
          </p:nvPr>
        </p:nvGraphicFramePr>
        <p:xfrm>
          <a:off x="6084168" y="1124744"/>
          <a:ext cx="27363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89273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CDN – Rede de Distribuição de Conteúdo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546848" cy="5257800"/>
          </a:xfrm>
        </p:spPr>
        <p:txBody>
          <a:bodyPr>
            <a:normAutofit fontScale="85000" lnSpcReduction="20000"/>
          </a:bodyPr>
          <a:lstStyle/>
          <a:p>
            <a:r>
              <a:rPr lang="pt-BR" dirty="0"/>
              <a:t>“Se Maomé não pode ir à montanha,  </a:t>
            </a:r>
            <a:r>
              <a:rPr lang="pt-BR" dirty="0" smtClean="0"/>
              <a:t>a montanha </a:t>
            </a:r>
            <a:r>
              <a:rPr lang="pt-BR" dirty="0"/>
              <a:t>vai à </a:t>
            </a:r>
            <a:r>
              <a:rPr lang="pt-BR" dirty="0" smtClean="0"/>
              <a:t>Maomé”</a:t>
            </a:r>
          </a:p>
          <a:p>
            <a:r>
              <a:rPr lang="en-US" dirty="0" err="1" smtClean="0"/>
              <a:t>Solução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pt-BR" dirty="0" smtClean="0"/>
              <a:t>Replica </a:t>
            </a:r>
            <a:r>
              <a:rPr lang="pt-BR" dirty="0"/>
              <a:t>o conteúdo em servidores por toda a Internet</a:t>
            </a:r>
          </a:p>
          <a:p>
            <a:pPr lvl="1"/>
            <a:r>
              <a:rPr lang="en-US" dirty="0"/>
              <a:t>C</a:t>
            </a:r>
            <a:r>
              <a:rPr lang="pt-BR" dirty="0"/>
              <a:t>onteúdo é descarregado nos servidores CDN antes do tempo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pPr lvl="1"/>
            <a:r>
              <a:rPr lang="en-US" dirty="0"/>
              <a:t>C</a:t>
            </a:r>
            <a:r>
              <a:rPr lang="pt-BR" dirty="0"/>
              <a:t>olocar o conteúdo "próximo" ao usuário evita prejuízos (perda, atraso) de se enviar o conteúdo por longos caminhos</a:t>
            </a:r>
            <a:endParaRPr lang="en-US" dirty="0"/>
          </a:p>
          <a:p>
            <a:pPr lvl="1"/>
            <a:r>
              <a:rPr lang="pt-BR" dirty="0" smtClean="0"/>
              <a:t>Descentralização do Acesso</a:t>
            </a:r>
          </a:p>
          <a:p>
            <a:pPr lvl="1"/>
            <a:r>
              <a:rPr lang="pt-BR" dirty="0" smtClean="0"/>
              <a:t>Roteamento Com Multicast</a:t>
            </a:r>
          </a:p>
          <a:p>
            <a:pPr lvl="2"/>
            <a:r>
              <a:rPr lang="pt-BR" dirty="0" smtClean="0"/>
              <a:t>DVMRP ou MOSPF</a:t>
            </a:r>
            <a:endParaRPr lang="en-US" dirty="0"/>
          </a:p>
          <a:p>
            <a:endParaRPr lang="pt-BR" dirty="0"/>
          </a:p>
        </p:txBody>
      </p:sp>
      <p:pic>
        <p:nvPicPr>
          <p:cNvPr id="5" name="Picture 68" descr="F:\PUBLISH\PEARSON\Slides\Kurose\figs\Cap07\f07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476625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6140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CDN – Rede de Distribuição de Conteúdo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Mas como redirecionar o usuário ao servidor certo? </a:t>
            </a:r>
          </a:p>
          <a:p>
            <a:pPr lvl="1"/>
            <a:r>
              <a:rPr lang="pt-BR" dirty="0" smtClean="0"/>
              <a:t>Redirecionamento de DNS</a:t>
            </a:r>
          </a:p>
          <a:p>
            <a:pPr lvl="1"/>
            <a:endParaRPr lang="pt-BR" dirty="0" smtClean="0"/>
          </a:p>
          <a:p>
            <a:pPr lvl="2"/>
            <a:endParaRPr lang="pt-BR" dirty="0"/>
          </a:p>
          <a:p>
            <a:endParaRPr lang="pt-BR" dirty="0"/>
          </a:p>
        </p:txBody>
      </p:sp>
      <p:pic>
        <p:nvPicPr>
          <p:cNvPr id="5" name="Picture 51" descr="F:\PUBLISH\PEARSON\Slides\Kurose\figs\Cap07\f07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56992"/>
            <a:ext cx="6042025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764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CDN – Rede de Distribuição de Conteúdo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Perguntas interessantes:</a:t>
            </a:r>
          </a:p>
          <a:p>
            <a:pPr lvl="1"/>
            <a:r>
              <a:rPr lang="pt-BR" dirty="0" smtClean="0"/>
              <a:t>Como a distribuição de vídeo é feita? Qual a periodicidade da mesma?</a:t>
            </a:r>
          </a:p>
          <a:p>
            <a:pPr lvl="2"/>
            <a:r>
              <a:rPr lang="pt-BR" dirty="0" smtClean="0"/>
              <a:t>Unicast ou Multicast</a:t>
            </a:r>
          </a:p>
          <a:p>
            <a:pPr lvl="1"/>
            <a:r>
              <a:rPr lang="pt-BR" dirty="0" smtClean="0"/>
              <a:t>Como utilizar CDNs para distribuição de áudio </a:t>
            </a:r>
            <a:r>
              <a:rPr lang="pt-BR" dirty="0"/>
              <a:t>e vídeo de fluxo contínuo ao </a:t>
            </a:r>
            <a:r>
              <a:rPr lang="pt-BR" dirty="0" smtClean="0"/>
              <a:t>vivo?</a:t>
            </a:r>
            <a:endParaRPr lang="pt-BR" dirty="0"/>
          </a:p>
          <a:p>
            <a:pPr lvl="1"/>
            <a:endParaRPr lang="pt-BR" dirty="0" smtClean="0"/>
          </a:p>
          <a:p>
            <a:pPr lvl="2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141808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 smtClean="0"/>
              <a:t>Dimensionando Redes de Melhor Desempenho</a:t>
            </a:r>
            <a:endParaRPr lang="pt-B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 problema gira em torno de questões econômicas e organizacionais</a:t>
            </a:r>
          </a:p>
          <a:p>
            <a:pPr lvl="1"/>
            <a:r>
              <a:rPr lang="pt-BR" dirty="0" smtClean="0"/>
              <a:t>Quanto os usuários estariam dispostos a pagar?</a:t>
            </a:r>
          </a:p>
          <a:p>
            <a:pPr lvl="1"/>
            <a:r>
              <a:rPr lang="pt-BR" dirty="0" smtClean="0"/>
              <a:t>Como diversos provedores concordariam em ajudar um fluxo multimídia?</a:t>
            </a:r>
          </a:p>
          <a:p>
            <a:r>
              <a:rPr lang="pt-BR" dirty="0" smtClean="0"/>
              <a:t>Além disso, era necessário</a:t>
            </a:r>
          </a:p>
          <a:p>
            <a:pPr lvl="1"/>
            <a:r>
              <a:rPr lang="pt-BR" dirty="0" smtClean="0"/>
              <a:t>Modelos de demanda de tráfego (é possível?)</a:t>
            </a:r>
          </a:p>
          <a:p>
            <a:pPr lvl="1"/>
            <a:r>
              <a:rPr lang="pt-BR" dirty="0" smtClean="0"/>
              <a:t>Exigências de desempenho definidas</a:t>
            </a:r>
          </a:p>
          <a:p>
            <a:pPr lvl="1"/>
            <a:r>
              <a:rPr lang="pt-BR" dirty="0" smtClean="0"/>
              <a:t>Modelos de previsão de desempenho fim a fim</a:t>
            </a:r>
            <a:endParaRPr lang="pt-BR" dirty="0"/>
          </a:p>
          <a:p>
            <a:pPr lvl="1"/>
            <a:endParaRPr lang="pt-BR" dirty="0" smtClean="0"/>
          </a:p>
          <a:p>
            <a:pPr lvl="2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552357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pPr lvl="1"/>
            <a:r>
              <a:rPr lang="pt-BR" dirty="0" smtClean="0"/>
              <a:t>É um protocolo de aplicação ou transporte?</a:t>
            </a:r>
            <a:endParaRPr lang="pt-BR" dirty="0"/>
          </a:p>
          <a:p>
            <a:endParaRPr lang="pt-BR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85957"/>
            <a:ext cx="7748588" cy="278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8169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pPr lvl="1"/>
            <a:r>
              <a:rPr lang="pt-BR" dirty="0" smtClean="0"/>
              <a:t>Especifica </a:t>
            </a:r>
            <a:r>
              <a:rPr lang="pt-BR" dirty="0"/>
              <a:t>uma estrutura de pacotes que transportam dados de </a:t>
            </a:r>
            <a:r>
              <a:rPr lang="pt-BR" dirty="0" smtClean="0"/>
              <a:t>áudio e </a:t>
            </a:r>
            <a:r>
              <a:rPr lang="pt-BR" dirty="0"/>
              <a:t>vídeo</a:t>
            </a:r>
          </a:p>
          <a:p>
            <a:pPr lvl="1"/>
            <a:r>
              <a:rPr lang="pt-BR" dirty="0" smtClean="0"/>
              <a:t>Fax a fragmentação do fluxos de dados e fornece </a:t>
            </a:r>
          </a:p>
          <a:p>
            <a:pPr lvl="2"/>
            <a:r>
              <a:rPr lang="pt-BR" dirty="0" smtClean="0"/>
              <a:t>Identificação </a:t>
            </a:r>
            <a:r>
              <a:rPr lang="pt-BR" dirty="0"/>
              <a:t>do tipo do pacote</a:t>
            </a:r>
          </a:p>
          <a:p>
            <a:pPr lvl="2"/>
            <a:r>
              <a:rPr lang="pt-BR" dirty="0"/>
              <a:t>Numeração de sequência</a:t>
            </a:r>
          </a:p>
          <a:p>
            <a:pPr lvl="2"/>
            <a:r>
              <a:rPr lang="pt-BR" dirty="0"/>
              <a:t>Timestamp (sincronização de mídias)</a:t>
            </a:r>
          </a:p>
          <a:p>
            <a:pPr lvl="1"/>
            <a:endParaRPr lang="pt-BR" dirty="0"/>
          </a:p>
          <a:p>
            <a:pPr lvl="1"/>
            <a:r>
              <a:rPr lang="pt-BR" dirty="0" smtClean="0"/>
              <a:t>É executado entre os hosts finais (assim como o TCP)</a:t>
            </a:r>
          </a:p>
          <a:p>
            <a:pPr lvl="2"/>
            <a:r>
              <a:rPr lang="pt-BR" dirty="0" smtClean="0"/>
              <a:t>Devem ter suporte ao RTP</a:t>
            </a:r>
            <a:endParaRPr lang="pt-BR" dirty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9033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RM– Classificação de Aplicações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Em geral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161511"/>
              </p:ext>
            </p:extLst>
          </p:nvPr>
        </p:nvGraphicFramePr>
        <p:xfrm>
          <a:off x="971600" y="2420888"/>
          <a:ext cx="7560840" cy="3108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769140">
                <a:tc>
                  <a:txBody>
                    <a:bodyPr/>
                    <a:lstStyle/>
                    <a:p>
                      <a:r>
                        <a:rPr lang="pt-BR" dirty="0" smtClean="0"/>
                        <a:t>Aplicação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Perda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Largura de Banda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Atraso</a:t>
                      </a:r>
                      <a:endParaRPr lang="pt-BR" dirty="0"/>
                    </a:p>
                  </a:txBody>
                  <a:tcPr/>
                </a:tc>
              </a:tr>
              <a:tr h="779823">
                <a:tc>
                  <a:txBody>
                    <a:bodyPr/>
                    <a:lstStyle/>
                    <a:p>
                      <a:r>
                        <a:rPr lang="pt-BR" dirty="0" smtClean="0"/>
                        <a:t>FTP, SMTP e WEB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Elástica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Tolerante</a:t>
                      </a:r>
                      <a:endParaRPr lang="pt-BR" dirty="0"/>
                    </a:p>
                  </a:txBody>
                  <a:tcPr/>
                </a:tc>
              </a:tr>
              <a:tr h="779823">
                <a:tc>
                  <a:txBody>
                    <a:bodyPr/>
                    <a:lstStyle/>
                    <a:p>
                      <a:r>
                        <a:rPr lang="pt-BR" dirty="0" smtClean="0"/>
                        <a:t>Áudio ou Vídeo Armazenado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Tolerante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Áudio</a:t>
                      </a:r>
                      <a:r>
                        <a:rPr lang="pt-BR" baseline="0" dirty="0" smtClean="0"/>
                        <a:t> – Kbps</a:t>
                      </a:r>
                    </a:p>
                    <a:p>
                      <a:r>
                        <a:rPr lang="pt-BR" baseline="0" dirty="0" smtClean="0"/>
                        <a:t>Vídeo – Mbps 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Não (seg)</a:t>
                      </a:r>
                      <a:endParaRPr lang="pt-BR" dirty="0"/>
                    </a:p>
                  </a:txBody>
                  <a:tcPr/>
                </a:tc>
              </a:tr>
              <a:tr h="779823">
                <a:tc>
                  <a:txBody>
                    <a:bodyPr/>
                    <a:lstStyle/>
                    <a:p>
                      <a:r>
                        <a:rPr lang="pt-BR" dirty="0" smtClean="0"/>
                        <a:t>Áudio ou Vídeo</a:t>
                      </a:r>
                    </a:p>
                    <a:p>
                      <a:r>
                        <a:rPr lang="pt-BR" dirty="0" smtClean="0"/>
                        <a:t>“Tempo Real”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Tolerante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Áudio</a:t>
                      </a:r>
                      <a:r>
                        <a:rPr lang="pt-BR" baseline="0" dirty="0" smtClean="0"/>
                        <a:t> – Kbps</a:t>
                      </a:r>
                    </a:p>
                    <a:p>
                      <a:r>
                        <a:rPr lang="pt-BR" baseline="0" dirty="0" smtClean="0"/>
                        <a:t>Vídeo – Mbps </a:t>
                      </a:r>
                      <a:endParaRPr lang="pt-B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Não (ms)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5583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pPr lvl="1"/>
            <a:r>
              <a:rPr lang="pt-BR" dirty="0"/>
              <a:t>Não oferece garantias que os pacotes são entegues</a:t>
            </a:r>
          </a:p>
          <a:p>
            <a:pPr lvl="1"/>
            <a:r>
              <a:rPr lang="pt-BR" dirty="0"/>
              <a:t>As bibliotecas do RTP fornecem uma interface de  camada de transporte que estendem o UDP</a:t>
            </a:r>
          </a:p>
          <a:p>
            <a:pPr lvl="1"/>
            <a:r>
              <a:rPr lang="pt-BR" dirty="0"/>
              <a:t>O encapsulamento UDP permite que não seja visto por roteadores intermediários</a:t>
            </a:r>
          </a:p>
          <a:p>
            <a:pPr lvl="2"/>
            <a:r>
              <a:rPr lang="pt-BR" dirty="0"/>
              <a:t>Os roteadores não ajudam o RTP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9874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pPr lvl="1"/>
            <a:r>
              <a:rPr lang="pt-BR" dirty="0"/>
              <a:t>Considere enviar 64 kbps de voz codificada em PCM sobre RTP </a:t>
            </a:r>
          </a:p>
          <a:p>
            <a:pPr lvl="1"/>
            <a:r>
              <a:rPr lang="pt-BR" dirty="0"/>
              <a:t>A aplicação reúne dados codificados em blocos, por exemplo, a cada </a:t>
            </a:r>
            <a:r>
              <a:rPr lang="pt-BR" dirty="0" smtClean="0"/>
              <a:t> 20 </a:t>
            </a:r>
            <a:r>
              <a:rPr lang="pt-BR" dirty="0"/>
              <a:t>ms = 160 bytes por bloco 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O bloco de áudio, junto com o cabeçalho RTP, forma o pacote  RTP, que é encapsulado num segmento UDP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cabeçalho RTP indica o tipo de codificação de áudio em cada pacote</a:t>
            </a:r>
          </a:p>
          <a:p>
            <a:pPr lvl="2"/>
            <a:r>
              <a:rPr lang="pt-BR" dirty="0" smtClean="0"/>
              <a:t>Os </a:t>
            </a:r>
            <a:r>
              <a:rPr lang="pt-BR" dirty="0"/>
              <a:t>transmissores podem mudar a codificação </a:t>
            </a:r>
            <a:r>
              <a:rPr lang="pt-BR" dirty="0" smtClean="0"/>
              <a:t>durante a </a:t>
            </a:r>
            <a:r>
              <a:rPr lang="pt-BR" dirty="0"/>
              <a:t>conferência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347805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pPr lvl="1"/>
            <a:r>
              <a:rPr lang="pt-BR" dirty="0"/>
              <a:t>Considere enviar 64 kbps de voz codificada em PCM sobre RTP </a:t>
            </a:r>
          </a:p>
          <a:p>
            <a:pPr lvl="1"/>
            <a:r>
              <a:rPr lang="pt-BR" dirty="0"/>
              <a:t>A aplicação reúne dados codificados em blocos, por exemplo, a cada </a:t>
            </a:r>
            <a:r>
              <a:rPr lang="pt-BR" dirty="0" smtClean="0"/>
              <a:t> 20 </a:t>
            </a:r>
            <a:r>
              <a:rPr lang="pt-BR" dirty="0"/>
              <a:t>ms = 160 bytes por bloco 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O bloco de áudio, junto com o cabeçalho RTP, forma o pacote  RTP, que é encapsulado num segmento UDP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cabeçalho RTP indica o tipo de codificação de áudio em cada pacote</a:t>
            </a:r>
          </a:p>
          <a:p>
            <a:pPr lvl="2"/>
            <a:r>
              <a:rPr lang="pt-BR" dirty="0" smtClean="0"/>
              <a:t>Os </a:t>
            </a:r>
            <a:r>
              <a:rPr lang="pt-BR" dirty="0"/>
              <a:t>transmissores podem mudar a codificação </a:t>
            </a:r>
            <a:r>
              <a:rPr lang="pt-BR" dirty="0" smtClean="0"/>
              <a:t>durante a </a:t>
            </a:r>
            <a:r>
              <a:rPr lang="pt-BR" dirty="0"/>
              <a:t>conferência</a:t>
            </a:r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563760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endParaRPr lang="pt-BR" dirty="0"/>
          </a:p>
          <a:p>
            <a:r>
              <a:rPr lang="pt-BR" dirty="0" smtClean="0"/>
              <a:t>Tipo </a:t>
            </a:r>
            <a:r>
              <a:rPr lang="pt-BR" dirty="0"/>
              <a:t>de carga (7 bits): utilizado para indicar o tipo de codificação que </a:t>
            </a:r>
            <a:r>
              <a:rPr lang="pt-BR" dirty="0" smtClean="0"/>
              <a:t> está </a:t>
            </a:r>
            <a:r>
              <a:rPr lang="pt-BR" dirty="0"/>
              <a:t>sendo usado no momento. </a:t>
            </a:r>
            <a:endParaRPr lang="pt-BR" dirty="0" smtClean="0"/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0: PCM mu-law, 64 </a:t>
            </a:r>
            <a:r>
              <a:rPr lang="pt-BR" dirty="0" smtClean="0"/>
              <a:t>kbps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3, GSM, 13 </a:t>
            </a:r>
            <a:r>
              <a:rPr lang="pt-BR" dirty="0" smtClean="0"/>
              <a:t>kbps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7, LPC, 2.4 </a:t>
            </a:r>
            <a:r>
              <a:rPr lang="pt-BR" dirty="0" smtClean="0"/>
              <a:t>kbps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26, Motion </a:t>
            </a:r>
            <a:r>
              <a:rPr lang="pt-BR" dirty="0" smtClean="0"/>
              <a:t>JPEG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31. </a:t>
            </a:r>
            <a:r>
              <a:rPr lang="pt-BR" dirty="0" smtClean="0"/>
              <a:t>H.261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Tipo de carga 33, MPEG2 </a:t>
            </a:r>
            <a:r>
              <a:rPr lang="pt-BR" dirty="0" smtClean="0"/>
              <a:t>vídeo</a:t>
            </a:r>
            <a:endParaRPr lang="pt-BR" dirty="0"/>
          </a:p>
          <a:p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  <p:pic>
        <p:nvPicPr>
          <p:cNvPr id="5" name="Picture 15" descr="F:\PUBLISH\PEARSON\Slides\Kurose\figs\Cap07\f0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978775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8674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Aplicações Interativas em Tempo Real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pt-BR" dirty="0" smtClean="0"/>
              <a:t>RTP – Real Time Protocol</a:t>
            </a:r>
          </a:p>
          <a:p>
            <a:endParaRPr lang="pt-BR" dirty="0"/>
          </a:p>
          <a:p>
            <a:r>
              <a:rPr lang="pt-BR" dirty="0"/>
              <a:t>Campo SSRC (32 bits). Identifica a fonte do fluxo RTP. Cada fluxo numa sessão RTP deve ter um SSRC </a:t>
            </a:r>
            <a:r>
              <a:rPr lang="pt-BR" dirty="0" smtClean="0"/>
              <a:t>distinto</a:t>
            </a:r>
          </a:p>
          <a:p>
            <a:r>
              <a:rPr lang="pt-BR" dirty="0"/>
              <a:t>Timestamp </a:t>
            </a:r>
            <a:r>
              <a:rPr lang="pt-BR" dirty="0" smtClean="0"/>
              <a:t>field –  </a:t>
            </a:r>
            <a:r>
              <a:rPr lang="pt-BR" dirty="0"/>
              <a:t>Reflete o instante de amostragem do primeiro byte no pacote de dados  RTP</a:t>
            </a:r>
          </a:p>
          <a:p>
            <a:pPr lvl="1"/>
            <a:r>
              <a:rPr lang="pt-BR" dirty="0" smtClean="0"/>
              <a:t>Para </a:t>
            </a:r>
            <a:r>
              <a:rPr lang="pt-BR" dirty="0"/>
              <a:t>áudio, o relógio de marca de tempo incrementa de um a </a:t>
            </a:r>
            <a:r>
              <a:rPr lang="pt-BR" dirty="0" smtClean="0"/>
              <a:t>cada intervalo </a:t>
            </a:r>
            <a:r>
              <a:rPr lang="pt-BR" dirty="0"/>
              <a:t>de amostragem </a:t>
            </a:r>
            <a:endParaRPr lang="pt-BR" dirty="0" smtClean="0"/>
          </a:p>
          <a:p>
            <a:pPr lvl="2"/>
            <a:r>
              <a:rPr lang="pt-BR" dirty="0" smtClean="0"/>
              <a:t>Por </a:t>
            </a:r>
            <a:r>
              <a:rPr lang="pt-BR" dirty="0"/>
              <a:t>exemplo, cada 125 us </a:t>
            </a:r>
            <a:r>
              <a:rPr lang="pt-BR" dirty="0" smtClean="0"/>
              <a:t>para ta </a:t>
            </a:r>
            <a:r>
              <a:rPr lang="pt-BR" dirty="0"/>
              <a:t>8 KHz)</a:t>
            </a:r>
            <a:endParaRPr lang="pt-BR" dirty="0" smtClean="0"/>
          </a:p>
          <a:p>
            <a:pPr lvl="1"/>
            <a:endParaRPr lang="pt-BR" dirty="0" smtClean="0"/>
          </a:p>
          <a:p>
            <a:pPr lvl="1"/>
            <a:endParaRPr lang="pt-BR" dirty="0"/>
          </a:p>
          <a:p>
            <a:endParaRPr lang="pt-BR" dirty="0"/>
          </a:p>
        </p:txBody>
      </p:sp>
      <p:pic>
        <p:nvPicPr>
          <p:cNvPr id="5" name="Picture 15" descr="F:\PUBLISH\PEARSON\Slides\Kurose\figs\Cap07\f07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978775" cy="6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9623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Além do 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QoS Diferencial</a:t>
            </a:r>
          </a:p>
          <a:p>
            <a:r>
              <a:rPr lang="pt-BR" dirty="0" smtClean="0"/>
              <a:t>QoS Garantida</a:t>
            </a:r>
          </a:p>
          <a:p>
            <a:pPr lvl="2"/>
            <a:endParaRPr lang="pt-BR" dirty="0"/>
          </a:p>
          <a:p>
            <a:endParaRPr lang="pt-BR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39408"/>
              </p:ext>
            </p:extLst>
          </p:nvPr>
        </p:nvGraphicFramePr>
        <p:xfrm>
          <a:off x="179514" y="2852936"/>
          <a:ext cx="892899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320146"/>
                <a:gridCol w="1488165"/>
                <a:gridCol w="1080121"/>
                <a:gridCol w="1656184"/>
                <a:gridCol w="1728190"/>
              </a:tblGrid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Abordagem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Inovação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Garantia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Onde pode ser usado?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Complexidade de Implantação*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Mecanismos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Obter o máximo do</a:t>
                      </a:r>
                      <a:r>
                        <a:rPr lang="pt-BR" baseline="0" dirty="0" smtClean="0"/>
                        <a:t> serviço de melhor esforço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Qualquer Local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Mínima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Suporte</a:t>
                      </a:r>
                      <a:r>
                        <a:rPr lang="pt-BR" baseline="0" dirty="0" smtClean="0"/>
                        <a:t> de camada de aplicação e CDN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QoS Diferencial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Classes de Fluxos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Nenhuma</a:t>
                      </a:r>
                      <a:r>
                        <a:rPr lang="pt-BR" baseline="0" dirty="0" smtClean="0"/>
                        <a:t> ou Branda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Alguns Locais 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Média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Classificação e</a:t>
                      </a:r>
                    </a:p>
                    <a:p>
                      <a:r>
                        <a:rPr lang="pt-BR" dirty="0" smtClean="0"/>
                        <a:t>Escalonamento 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/>
                        <a:t>QoS</a:t>
                      </a:r>
                      <a:r>
                        <a:rPr lang="pt-BR" baseline="0" dirty="0" smtClean="0"/>
                        <a:t> Garantida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Garantia</a:t>
                      </a:r>
                      <a:r>
                        <a:rPr lang="pt-BR" baseline="0" dirty="0" smtClean="0"/>
                        <a:t> de Fluxos Individuais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Definitiva (se o fluxo é admitido)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Poucos Locais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Alta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Escalonamento,</a:t>
                      </a:r>
                      <a:r>
                        <a:rPr lang="pt-BR" baseline="0" dirty="0" smtClean="0"/>
                        <a:t> Controle de Admissão e Sinalização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464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Além do 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QoS Diferencial</a:t>
            </a:r>
          </a:p>
          <a:p>
            <a:pPr lvl="1"/>
            <a:r>
              <a:rPr lang="pt-BR" dirty="0" smtClean="0"/>
              <a:t>A internet não fornece suporte a aplicações multimidia sensíveis a atraso</a:t>
            </a:r>
          </a:p>
          <a:p>
            <a:pPr lvl="1"/>
            <a:r>
              <a:rPr lang="pt-BR" dirty="0" smtClean="0"/>
              <a:t>Premissa é que fluxos de diferentes naturezas tenham tratamento diferenciado</a:t>
            </a:r>
          </a:p>
          <a:p>
            <a:pPr lvl="2"/>
            <a:r>
              <a:rPr lang="pt-BR" dirty="0" smtClean="0"/>
              <a:t>Poderia cobrar mais por esses serviços</a:t>
            </a:r>
          </a:p>
          <a:p>
            <a:pPr lvl="2"/>
            <a:r>
              <a:rPr lang="pt-BR" dirty="0" smtClean="0"/>
              <a:t>A ideia é classificar e regular</a:t>
            </a:r>
          </a:p>
          <a:p>
            <a:pPr lvl="1"/>
            <a:r>
              <a:rPr lang="pt-BR" dirty="0" smtClean="0"/>
              <a:t>Entender os princípios com exemplos</a:t>
            </a:r>
          </a:p>
          <a:p>
            <a:pPr lvl="2"/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021464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Além do 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826768" cy="5257800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QoS Diferencial – Cenário 02 – 1 Mbps </a:t>
            </a:r>
            <a:r>
              <a:rPr lang="pt-BR" dirty="0"/>
              <a:t>para telefonia </a:t>
            </a:r>
            <a:r>
              <a:rPr lang="pt-BR" dirty="0" smtClean="0"/>
              <a:t>IP</a:t>
            </a:r>
            <a:r>
              <a:rPr lang="pt-BR" dirty="0"/>
              <a:t>, FTP compartilha um enlace </a:t>
            </a:r>
            <a:r>
              <a:rPr lang="pt-BR" dirty="0" smtClean="0"/>
              <a:t>de </a:t>
            </a:r>
            <a:r>
              <a:rPr lang="pt-BR" dirty="0"/>
              <a:t>1,5 Mbps</a:t>
            </a:r>
          </a:p>
          <a:p>
            <a:pPr lvl="1"/>
            <a:r>
              <a:rPr lang="pt-BR" dirty="0" smtClean="0"/>
              <a:t>Rajadas </a:t>
            </a:r>
            <a:r>
              <a:rPr lang="pt-BR" dirty="0"/>
              <a:t>de </a:t>
            </a:r>
            <a:r>
              <a:rPr lang="pt-BR" dirty="0" smtClean="0"/>
              <a:t>FTP podem </a:t>
            </a:r>
            <a:r>
              <a:rPr lang="pt-BR" dirty="0"/>
              <a:t>	congestionar o roteador, </a:t>
            </a:r>
            <a:r>
              <a:rPr lang="pt-BR" dirty="0" smtClean="0"/>
              <a:t>causando </a:t>
            </a:r>
            <a:r>
              <a:rPr lang="pt-BR" dirty="0"/>
              <a:t>perda de </a:t>
            </a:r>
            <a:r>
              <a:rPr lang="pt-BR" dirty="0" smtClean="0"/>
              <a:t>áudio</a:t>
            </a:r>
          </a:p>
          <a:p>
            <a:pPr lvl="1"/>
            <a:r>
              <a:rPr lang="pt-BR" dirty="0" smtClean="0"/>
              <a:t>Quer </a:t>
            </a:r>
            <a:r>
              <a:rPr lang="pt-BR" dirty="0"/>
              <a:t>dar prioridade ao </a:t>
            </a:r>
            <a:r>
              <a:rPr lang="pt-BR" dirty="0" smtClean="0"/>
              <a:t>áudio sobre FTP?</a:t>
            </a:r>
          </a:p>
          <a:p>
            <a:pPr lvl="1"/>
            <a:r>
              <a:rPr lang="pt-BR" dirty="0" smtClean="0"/>
              <a:t>Como fazer o servidor FTP ter prioridade?</a:t>
            </a:r>
            <a:endParaRPr lang="pt-BR" dirty="0"/>
          </a:p>
          <a:p>
            <a:endParaRPr lang="pt-BR" dirty="0" smtClean="0"/>
          </a:p>
          <a:p>
            <a:pPr lvl="2"/>
            <a:endParaRPr lang="pt-BR" dirty="0"/>
          </a:p>
          <a:p>
            <a:endParaRPr lang="pt-BR" dirty="0"/>
          </a:p>
        </p:txBody>
      </p:sp>
      <p:pic>
        <p:nvPicPr>
          <p:cNvPr id="4" name="Picture 10" descr="F:\PUBLISH\PEARSON\Slides\Kurose\figs\Cap07\f07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474345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88024" y="5011341"/>
            <a:ext cx="4095378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900" dirty="0" err="1">
                <a:solidFill>
                  <a:srgbClr val="FF8103"/>
                </a:solidFill>
                <a:latin typeface="Trebuchet MS" pitchFamily="34" charset="0"/>
              </a:rPr>
              <a:t>Princípio</a:t>
            </a:r>
            <a:r>
              <a:rPr lang="en-US" sz="1900" dirty="0">
                <a:solidFill>
                  <a:srgbClr val="FF8103"/>
                </a:solidFill>
                <a:latin typeface="Trebuchet MS" pitchFamily="34" charset="0"/>
              </a:rPr>
              <a:t> 1 </a:t>
            </a:r>
          </a:p>
          <a:p>
            <a:pPr algn="ctr"/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Marcação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dos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pacotes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é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necessária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para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o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roteador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distinguir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entre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diferentes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classes;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assim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como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novas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regras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de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roteamento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para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tratar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os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pacotes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apropriadamente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08624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Além do 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QoS Diferencial – Cenário 02 </a:t>
            </a:r>
            <a:r>
              <a:rPr lang="pt-BR" dirty="0"/>
              <a:t>– </a:t>
            </a:r>
            <a:r>
              <a:rPr lang="pt-BR" dirty="0" smtClean="0"/>
              <a:t>Aplicações malcomportadas </a:t>
            </a:r>
            <a:r>
              <a:rPr lang="pt-BR" dirty="0"/>
              <a:t>(áudio envia pacotes numa taxa superior à taxa declarada)</a:t>
            </a:r>
          </a:p>
          <a:p>
            <a:pPr lvl="1"/>
            <a:r>
              <a:rPr lang="pt-BR" dirty="0" smtClean="0"/>
              <a:t>Policiamento</a:t>
            </a:r>
            <a:r>
              <a:rPr lang="pt-BR" dirty="0"/>
              <a:t>: força as fontes a aderirem às alocações de largura de banda</a:t>
            </a:r>
          </a:p>
          <a:p>
            <a:pPr lvl="1"/>
            <a:r>
              <a:rPr lang="pt-BR" dirty="0" smtClean="0"/>
              <a:t>Marcação </a:t>
            </a:r>
            <a:r>
              <a:rPr lang="pt-BR" dirty="0"/>
              <a:t>e policiamento na borda da rede:</a:t>
            </a:r>
          </a:p>
          <a:p>
            <a:pPr lvl="2"/>
            <a:r>
              <a:rPr lang="pt-BR" dirty="0" smtClean="0"/>
              <a:t>Similar </a:t>
            </a:r>
            <a:r>
              <a:rPr lang="pt-BR" dirty="0"/>
              <a:t>ao ATM UNI (User Network </a:t>
            </a:r>
            <a:r>
              <a:rPr lang="pt-BR" dirty="0" smtClean="0"/>
              <a:t>Interface</a:t>
            </a:r>
            <a:r>
              <a:rPr lang="pt-BR" dirty="0"/>
              <a:t>)</a:t>
            </a:r>
            <a:endParaRPr lang="pt-BR" dirty="0" smtClean="0"/>
          </a:p>
          <a:p>
            <a:pPr lvl="2"/>
            <a:endParaRPr lang="pt-BR" dirty="0"/>
          </a:p>
          <a:p>
            <a:endParaRPr lang="pt-BR" dirty="0"/>
          </a:p>
        </p:txBody>
      </p:sp>
      <p:pic>
        <p:nvPicPr>
          <p:cNvPr id="6" name="Picture 12" descr="F:\PUBLISH\PEARSON\Slides\Kurose\figs\Cap07\f0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21" y="1124744"/>
            <a:ext cx="4248472" cy="49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92509" y="6180892"/>
            <a:ext cx="8411939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900" dirty="0" err="1">
                <a:solidFill>
                  <a:srgbClr val="FF8103"/>
                </a:solidFill>
                <a:latin typeface="Trebuchet MS" pitchFamily="34" charset="0"/>
              </a:rPr>
              <a:t>Princípio</a:t>
            </a:r>
            <a:r>
              <a:rPr lang="en-US" sz="1900" dirty="0">
                <a:solidFill>
                  <a:srgbClr val="FF8103"/>
                </a:solidFill>
                <a:latin typeface="Trebuchet MS" pitchFamily="34" charset="0"/>
              </a:rPr>
              <a:t> 2</a:t>
            </a:r>
          </a:p>
          <a:p>
            <a:pPr algn="ctr"/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Fornecer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proteção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(</a:t>
            </a:r>
            <a:r>
              <a:rPr lang="en-US" sz="1900" i="1" dirty="0" err="1">
                <a:solidFill>
                  <a:srgbClr val="3399FF"/>
                </a:solidFill>
                <a:latin typeface="Trebuchet MS" pitchFamily="34" charset="0"/>
              </a:rPr>
              <a:t>isolação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)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para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uma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classe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em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relação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às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demais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02411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Além do Serviço do Melhor Esforço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fontScale="92500"/>
          </a:bodyPr>
          <a:lstStyle/>
          <a:p>
            <a:r>
              <a:rPr lang="pt-BR" dirty="0" smtClean="0"/>
              <a:t>QoS Diferencial – Cenário 02 </a:t>
            </a:r>
            <a:r>
              <a:rPr lang="pt-BR" dirty="0"/>
              <a:t>– </a:t>
            </a:r>
            <a:r>
              <a:rPr lang="pt-BR" dirty="0" smtClean="0"/>
              <a:t>Aplicações malcomportadas (áudio envia pacotes numa taxa superior à taxa declarada)</a:t>
            </a:r>
          </a:p>
          <a:p>
            <a:pPr lvl="1"/>
            <a:r>
              <a:rPr lang="pt-BR" dirty="0"/>
              <a:t>Alocando largura de banda fixa (não compartilhável) para o fluxo: uso ineficiente da banda se o fluxo não usar sua alocação</a:t>
            </a:r>
            <a:endParaRPr lang="pt-BR" dirty="0" smtClean="0"/>
          </a:p>
          <a:p>
            <a:endParaRPr lang="pt-BR" dirty="0"/>
          </a:p>
        </p:txBody>
      </p:sp>
      <p:pic>
        <p:nvPicPr>
          <p:cNvPr id="6" name="Picture 12" descr="F:\PUBLISH\PEARSON\Slides\Kurose\figs\Cap07\f07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21" y="1124744"/>
            <a:ext cx="4248472" cy="49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3902" y="6136268"/>
            <a:ext cx="903649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900" dirty="0" err="1">
                <a:solidFill>
                  <a:srgbClr val="FF8103"/>
                </a:solidFill>
                <a:latin typeface="Trebuchet MS" pitchFamily="34" charset="0"/>
              </a:rPr>
              <a:t>Princípio</a:t>
            </a:r>
            <a:r>
              <a:rPr lang="en-US" sz="1900" dirty="0">
                <a:solidFill>
                  <a:srgbClr val="FF8103"/>
                </a:solidFill>
                <a:latin typeface="Trebuchet MS" pitchFamily="34" charset="0"/>
              </a:rPr>
              <a:t> 3</a:t>
            </a:r>
          </a:p>
          <a:p>
            <a:pPr algn="ctr"/>
            <a:r>
              <a:rPr lang="en-US" sz="1900" dirty="0" err="1" smtClean="0">
                <a:solidFill>
                  <a:srgbClr val="3399FF"/>
                </a:solidFill>
                <a:latin typeface="Trebuchet MS" pitchFamily="34" charset="0"/>
              </a:rPr>
              <a:t>Além</a:t>
            </a:r>
            <a:r>
              <a:rPr lang="en-US" sz="1900" dirty="0" smtClean="0">
                <a:solidFill>
                  <a:srgbClr val="3399FF"/>
                </a:solidFill>
                <a:latin typeface="Trebuchet MS" pitchFamily="34" charset="0"/>
              </a:rPr>
              <a:t> da </a:t>
            </a:r>
            <a:r>
              <a:rPr lang="en-US" sz="1900" dirty="0" err="1" smtClean="0">
                <a:solidFill>
                  <a:srgbClr val="3399FF"/>
                </a:solidFill>
                <a:latin typeface="Trebuchet MS" pitchFamily="34" charset="0"/>
              </a:rPr>
              <a:t>isolação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, é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necessário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usar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os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recursos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da forma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mais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eficiente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3399FF"/>
                </a:solidFill>
                <a:latin typeface="Trebuchet MS" pitchFamily="34" charset="0"/>
              </a:rPr>
              <a:t>possível</a:t>
            </a:r>
            <a:r>
              <a:rPr lang="en-US" sz="1900" dirty="0">
                <a:solidFill>
                  <a:srgbClr val="3399FF"/>
                </a:solidFill>
                <a:latin typeface="Trebuchet MS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0547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RM– Classificação de Aplicações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r>
              <a:rPr lang="pt-BR" dirty="0" smtClean="0"/>
              <a:t>Classificação</a:t>
            </a:r>
          </a:p>
          <a:p>
            <a:pPr lvl="1"/>
            <a:r>
              <a:rPr lang="pt-BR" dirty="0" smtClean="0"/>
              <a:t>Audio e vídeo de fluxo contínuo armazenados</a:t>
            </a:r>
          </a:p>
          <a:p>
            <a:pPr lvl="2"/>
            <a:r>
              <a:rPr lang="pt-BR" dirty="0" smtClean="0"/>
              <a:t>Mídia armazenada</a:t>
            </a:r>
          </a:p>
          <a:p>
            <a:pPr lvl="3"/>
            <a:r>
              <a:rPr lang="pt-BR" dirty="0"/>
              <a:t>Clientes requisitam vídeos previamente enviados</a:t>
            </a:r>
          </a:p>
          <a:p>
            <a:pPr lvl="3"/>
            <a:r>
              <a:rPr lang="pt-BR" dirty="0"/>
              <a:t>YouTube</a:t>
            </a:r>
            <a:r>
              <a:rPr lang="pt-BR" dirty="0" smtClean="0"/>
              <a:t>!</a:t>
            </a:r>
          </a:p>
          <a:p>
            <a:pPr lvl="3"/>
            <a:r>
              <a:rPr lang="pt-BR" dirty="0" smtClean="0"/>
              <a:t>Espera-se até 10s [Kurose]</a:t>
            </a:r>
            <a:endParaRPr lang="pt-BR" dirty="0"/>
          </a:p>
          <a:p>
            <a:pPr lvl="2"/>
            <a:r>
              <a:rPr lang="pt-BR" dirty="0" smtClean="0"/>
              <a:t>Fluxo Contínuo (streaming)</a:t>
            </a:r>
          </a:p>
          <a:p>
            <a:pPr lvl="3"/>
            <a:r>
              <a:rPr lang="pt-BR" dirty="0"/>
              <a:t>Reprodução é realizada junto ao recebimento dos </a:t>
            </a:r>
            <a:r>
              <a:rPr lang="pt-BR" dirty="0" smtClean="0"/>
              <a:t>dados</a:t>
            </a:r>
          </a:p>
          <a:p>
            <a:pPr lvl="2"/>
            <a:r>
              <a:rPr lang="pt-BR" dirty="0" smtClean="0"/>
              <a:t>Reprodução Contínua</a:t>
            </a:r>
          </a:p>
          <a:p>
            <a:pPr lvl="3"/>
            <a:r>
              <a:rPr lang="pt-BR" dirty="0" smtClean="0"/>
              <a:t>A reprodução deve prosseguir de acordo com a temporização da gravação</a:t>
            </a:r>
          </a:p>
          <a:p>
            <a:pPr lvl="3"/>
            <a:r>
              <a:rPr lang="pt-BR" dirty="0" smtClean="0"/>
              <a:t>Os dados devem ser recebidos em tempo mesmo com atrasos</a:t>
            </a:r>
          </a:p>
          <a:p>
            <a:pPr lvl="3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60180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FIFO (FCFS – First Come First Served)</a:t>
            </a:r>
          </a:p>
          <a:p>
            <a:pPr lvl="1"/>
            <a:r>
              <a:rPr lang="pt-BR" dirty="0" smtClean="0"/>
              <a:t>Enfileiramento Prioritário</a:t>
            </a:r>
          </a:p>
          <a:p>
            <a:pPr lvl="1"/>
            <a:r>
              <a:rPr lang="pt-BR" dirty="0" smtClean="0"/>
              <a:t>Varredura Ciclica e WFQ (weighted fair queuing)</a:t>
            </a:r>
          </a:p>
          <a:p>
            <a:pPr lvl="1"/>
            <a:endParaRPr lang="pt-BR" dirty="0"/>
          </a:p>
        </p:txBody>
      </p:sp>
      <p:pic>
        <p:nvPicPr>
          <p:cNvPr id="4" name="Picture 10" descr="F:\PUBLISH\PEARSON\Slides\Kurose\figs\Cap07\f07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653136"/>
            <a:ext cx="4408562" cy="124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3390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2959687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Enfileiramento Prioritário </a:t>
            </a:r>
            <a:r>
              <a:rPr lang="pt-BR" dirty="0"/>
              <a:t>implementa Filas com prioridade: transmite um pacote de prioridade mais alta que esteja presente na fila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Múltiplas classes, com diferentes prioridades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Classes podem depender de marcação explícita ou de outras informações  no cabeçalho. Ex.: o IP de origem/destino, números de porta etc.</a:t>
            </a:r>
          </a:p>
          <a:p>
            <a:pPr lvl="1"/>
            <a:endParaRPr lang="pt-BR" dirty="0" smtClean="0"/>
          </a:p>
          <a:p>
            <a:pPr marL="457200" lvl="1" indent="0">
              <a:buNone/>
            </a:pPr>
            <a:endParaRPr lang="pt-BR" dirty="0"/>
          </a:p>
        </p:txBody>
      </p:sp>
      <p:pic>
        <p:nvPicPr>
          <p:cNvPr id="4" name="Picture 23" descr="F:\PUBLISH\PEARSON\Slides\Kurose\figs\Cap07\f07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559887"/>
            <a:ext cx="5158251" cy="22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900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Varredura Ciclica e WFQ (weighted fair queuing)</a:t>
            </a:r>
          </a:p>
          <a:p>
            <a:pPr lvl="2"/>
            <a:r>
              <a:rPr lang="pt-BR" dirty="0" smtClean="0"/>
              <a:t>Classificados do mesmo modo que o enfileiramento prioritário</a:t>
            </a:r>
          </a:p>
          <a:p>
            <a:pPr lvl="2"/>
            <a:r>
              <a:rPr lang="pt-BR" dirty="0" smtClean="0"/>
              <a:t>Varredura cíclica alterna o procesamento das filas de prioridade</a:t>
            </a:r>
          </a:p>
          <a:p>
            <a:pPr lvl="2"/>
            <a:r>
              <a:rPr lang="pt-BR" dirty="0"/>
              <a:t>Escalonamento round robin:</a:t>
            </a:r>
          </a:p>
          <a:p>
            <a:pPr lvl="3"/>
            <a:r>
              <a:rPr lang="pt-BR" dirty="0" smtClean="0"/>
              <a:t>Múltiplas </a:t>
            </a:r>
            <a:r>
              <a:rPr lang="pt-BR" dirty="0"/>
              <a:t>classes</a:t>
            </a:r>
          </a:p>
          <a:p>
            <a:pPr lvl="3"/>
            <a:r>
              <a:rPr lang="pt-BR" dirty="0" smtClean="0"/>
              <a:t>Ciclicamente </a:t>
            </a:r>
            <a:r>
              <a:rPr lang="pt-BR" dirty="0"/>
              <a:t>percorre as classes presentes na fila, servindo um pacote de cada classe (se disponível)</a:t>
            </a:r>
            <a:endParaRPr lang="pt-BR" dirty="0" smtClean="0"/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751779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Diferença entre o escalonamento prioritário e a varedura cíclica</a:t>
            </a:r>
          </a:p>
          <a:p>
            <a:pPr lvl="1"/>
            <a:endParaRPr lang="pt-BR" dirty="0"/>
          </a:p>
        </p:txBody>
      </p:sp>
      <p:pic>
        <p:nvPicPr>
          <p:cNvPr id="4" name="Picture 24" descr="F:\PUBLISH\PEARSON\Slides\Kurose\figs\Cap07\f07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40968"/>
            <a:ext cx="5832648" cy="172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F:\PUBLISH\PEARSON\Slides\Kurose\figs\Cap07\f07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117361"/>
            <a:ext cx="5976664" cy="167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9014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WFQ (weighted fair queuing)</a:t>
            </a:r>
          </a:p>
          <a:p>
            <a:pPr lvl="2"/>
            <a:r>
              <a:rPr lang="pt-BR" dirty="0" smtClean="0"/>
              <a:t>Fornece </a:t>
            </a:r>
            <a:r>
              <a:rPr lang="pt-BR" dirty="0"/>
              <a:t>uma </a:t>
            </a:r>
            <a:r>
              <a:rPr lang="pt-BR" dirty="0" smtClean="0"/>
              <a:t>quantidade diferenciada </a:t>
            </a:r>
            <a:r>
              <a:rPr lang="pt-BR" dirty="0"/>
              <a:t>de serviço a cada classe, num dado período de </a:t>
            </a:r>
            <a:r>
              <a:rPr lang="pt-BR" dirty="0" smtClean="0"/>
              <a:t>tempo, atribuindo-lhes </a:t>
            </a:r>
            <a:r>
              <a:rPr lang="pt-BR" dirty="0"/>
              <a:t>pesos </a:t>
            </a:r>
            <a:r>
              <a:rPr lang="pt-BR" dirty="0" smtClean="0"/>
              <a:t>diferentes</a:t>
            </a:r>
          </a:p>
          <a:p>
            <a:pPr lvl="2"/>
            <a:r>
              <a:rPr lang="pt-BR" dirty="0" smtClean="0"/>
              <a:t> Assim</a:t>
            </a:r>
            <a:r>
              <a:rPr lang="pt-BR" dirty="0"/>
              <a:t>, uma classe </a:t>
            </a:r>
            <a:r>
              <a:rPr lang="pt-BR" dirty="0" smtClean="0"/>
              <a:t>i, </a:t>
            </a:r>
            <a:r>
              <a:rPr lang="pt-BR" dirty="0"/>
              <a:t>de peso </a:t>
            </a:r>
            <a:r>
              <a:rPr lang="pt-BR" dirty="0" smtClean="0"/>
              <a:t>wi</a:t>
            </a:r>
            <a:r>
              <a:rPr lang="pt-BR" sz="800" i="1" dirty="0" smtClean="0"/>
              <a:t> </a:t>
            </a:r>
            <a:r>
              <a:rPr lang="pt-BR" dirty="0"/>
              <a:t>, receberá uma fração de </a:t>
            </a:r>
            <a:r>
              <a:rPr lang="pt-BR" dirty="0" smtClean="0"/>
              <a:t>serviço = wi / (somatório (wj))</a:t>
            </a:r>
          </a:p>
          <a:p>
            <a:pPr lvl="2"/>
            <a:endParaRPr lang="pt-BR" dirty="0"/>
          </a:p>
        </p:txBody>
      </p:sp>
      <p:pic>
        <p:nvPicPr>
          <p:cNvPr id="4" name="Picture 12" descr="F:\PUBLISH\PEARSON\Slides\Kurose\figs\Cap07\f0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25144"/>
            <a:ext cx="500160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2823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pt-BR" dirty="0" smtClean="0"/>
              <a:t>Mecanismos de Escalonamento</a:t>
            </a:r>
          </a:p>
          <a:p>
            <a:pPr lvl="1"/>
            <a:r>
              <a:rPr lang="pt-BR" dirty="0" smtClean="0"/>
              <a:t>WFQ (weighted fair queuing)</a:t>
            </a:r>
          </a:p>
          <a:p>
            <a:pPr lvl="2"/>
            <a:r>
              <a:rPr lang="pt-BR" dirty="0" smtClean="0"/>
              <a:t>Pode classificar o tráfego por endereço IP de origem e destino, protocolo ou porta (socket)</a:t>
            </a:r>
          </a:p>
          <a:p>
            <a:pPr lvl="2"/>
            <a:r>
              <a:rPr lang="pt-BR" dirty="0" smtClean="0"/>
              <a:t>Altera o funcionamento clássico do TCP</a:t>
            </a:r>
          </a:p>
          <a:p>
            <a:pPr lvl="2"/>
            <a:r>
              <a:rPr lang="pt-BR" dirty="0" smtClean="0"/>
              <a:t>A ajuste dos pesos é seu diferencial</a:t>
            </a:r>
            <a:endParaRPr lang="pt-BR" dirty="0"/>
          </a:p>
        </p:txBody>
      </p:sp>
      <p:pic>
        <p:nvPicPr>
          <p:cNvPr id="4" name="Picture 12" descr="F:\PUBLISH\PEARSON\Slides\Kurose\figs\Cap07\f0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509120"/>
            <a:ext cx="500160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8580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Mecanismos de Regulação</a:t>
            </a:r>
          </a:p>
          <a:p>
            <a:pPr lvl="1"/>
            <a:r>
              <a:rPr lang="pt-BR" dirty="0" smtClean="0"/>
              <a:t>Leaky Bucket </a:t>
            </a:r>
          </a:p>
          <a:p>
            <a:pPr lvl="2"/>
            <a:r>
              <a:rPr lang="pt-BR" dirty="0" smtClean="0"/>
              <a:t>Limitar </a:t>
            </a:r>
            <a:r>
              <a:rPr lang="pt-BR" dirty="0"/>
              <a:t>o tráfego para não exceder os parâmetros declarados.</a:t>
            </a:r>
          </a:p>
          <a:p>
            <a:pPr lvl="2"/>
            <a:r>
              <a:rPr lang="pt-BR" dirty="0"/>
              <a:t>Três critérios comuns utilizados: </a:t>
            </a:r>
          </a:p>
          <a:p>
            <a:pPr lvl="3"/>
            <a:r>
              <a:rPr lang="pt-BR" dirty="0" smtClean="0"/>
              <a:t>Taxa </a:t>
            </a:r>
            <a:r>
              <a:rPr lang="pt-BR" dirty="0"/>
              <a:t>média: quantos pacotes podem ser enviados por </a:t>
            </a:r>
            <a:r>
              <a:rPr lang="pt-BR" dirty="0" smtClean="0"/>
              <a:t>unidade </a:t>
            </a:r>
            <a:r>
              <a:rPr lang="pt-BR" dirty="0"/>
              <a:t>de tempo? (a longo prazo</a:t>
            </a:r>
            <a:r>
              <a:rPr lang="pt-BR" dirty="0" smtClean="0"/>
              <a:t>)</a:t>
            </a:r>
          </a:p>
          <a:p>
            <a:pPr lvl="3"/>
            <a:r>
              <a:rPr lang="pt-BR" dirty="0" smtClean="0"/>
              <a:t>Taxa </a:t>
            </a:r>
            <a:r>
              <a:rPr lang="pt-BR" dirty="0"/>
              <a:t>de pico: ex., 6.000 pacotes por minuto (ppm) na média; taxa de </a:t>
            </a:r>
            <a:r>
              <a:rPr lang="pt-BR" dirty="0" smtClean="0"/>
              <a:t>pico de </a:t>
            </a:r>
            <a:r>
              <a:rPr lang="pt-BR" dirty="0"/>
              <a:t>1.500 </a:t>
            </a:r>
            <a:r>
              <a:rPr lang="pt-BR" dirty="0" smtClean="0"/>
              <a:t>pps</a:t>
            </a:r>
          </a:p>
          <a:p>
            <a:pPr lvl="3"/>
            <a:r>
              <a:rPr lang="pt-BR" dirty="0" smtClean="0"/>
              <a:t>Tamanho </a:t>
            </a:r>
            <a:r>
              <a:rPr lang="pt-BR" dirty="0"/>
              <a:t>da rajada: número máximo de pacotes enviados </a:t>
            </a:r>
            <a:r>
              <a:rPr lang="pt-BR" dirty="0" smtClean="0"/>
              <a:t>consecutivamente </a:t>
            </a:r>
            <a:r>
              <a:rPr lang="pt-BR" dirty="0"/>
              <a:t>(num curto período de tempo)</a:t>
            </a:r>
          </a:p>
        </p:txBody>
      </p:sp>
    </p:spTree>
    <p:extLst>
      <p:ext uri="{BB962C8B-B14F-4D97-AF65-F5344CB8AC3E}">
        <p14:creationId xmlns:p14="http://schemas.microsoft.com/office/powerpoint/2010/main" val="38879756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F:\PUBLISH\PEARSON\Slides\Kurose\figs\Cap07\f07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37112"/>
            <a:ext cx="4464496" cy="2333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Mecanismos de Regulação</a:t>
            </a:r>
          </a:p>
          <a:p>
            <a:pPr lvl="1"/>
            <a:r>
              <a:rPr lang="pt-BR" dirty="0" smtClean="0"/>
              <a:t>Leaky Bucket</a:t>
            </a:r>
          </a:p>
          <a:p>
            <a:pPr lvl="2"/>
            <a:r>
              <a:rPr lang="pt-BR" dirty="0"/>
              <a:t>Bucket pode segurar b tokens</a:t>
            </a:r>
          </a:p>
          <a:p>
            <a:pPr lvl="2"/>
            <a:r>
              <a:rPr lang="pt-BR" dirty="0" smtClean="0"/>
              <a:t>Tokens </a:t>
            </a:r>
            <a:r>
              <a:rPr lang="pt-BR" dirty="0"/>
              <a:t>gerados numa taxa r token/s exceto se o balde estiver cheio</a:t>
            </a:r>
          </a:p>
          <a:p>
            <a:pPr lvl="2"/>
            <a:r>
              <a:rPr lang="pt-BR" dirty="0" smtClean="0"/>
              <a:t>Num </a:t>
            </a:r>
            <a:r>
              <a:rPr lang="pt-BR" dirty="0"/>
              <a:t>intervalo de tamanho t: número de pacotes </a:t>
            </a:r>
            <a:r>
              <a:rPr lang="pt-BR" dirty="0" smtClean="0"/>
              <a:t>admitidos </a:t>
            </a:r>
            <a:r>
              <a:rPr lang="pt-BR" dirty="0"/>
              <a:t>menor </a:t>
            </a:r>
            <a:r>
              <a:rPr lang="pt-BR" dirty="0" smtClean="0"/>
              <a:t>ou igual </a:t>
            </a:r>
            <a:r>
              <a:rPr lang="pt-BR" dirty="0"/>
              <a:t>a </a:t>
            </a:r>
            <a:r>
              <a:rPr lang="pt-BR" dirty="0" smtClean="0"/>
              <a:t> r*t </a:t>
            </a:r>
            <a:r>
              <a:rPr lang="pt-BR" dirty="0"/>
              <a:t>+ </a:t>
            </a:r>
            <a:r>
              <a:rPr lang="pt-BR" dirty="0" smtClean="0"/>
              <a:t>b </a:t>
            </a:r>
          </a:p>
          <a:p>
            <a:pPr lvl="2"/>
            <a:r>
              <a:rPr lang="pt-BR" dirty="0" smtClean="0"/>
              <a:t>Filtra rajada de fluxos</a:t>
            </a:r>
          </a:p>
          <a:p>
            <a:pPr lvl="2"/>
            <a:r>
              <a:rPr lang="pt-BR" dirty="0" smtClean="0"/>
              <a:t>Limita a largura de banda máxima</a:t>
            </a:r>
          </a:p>
          <a:p>
            <a:pPr lvl="2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1212520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3.gdin.edu.cn/jpkc/dzxnw/jsjkj/chapter6/6-6.files/WFQ_and_token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2576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Diferencial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Como combinar a Regulação com o Escalonamento</a:t>
            </a:r>
          </a:p>
          <a:p>
            <a:pPr lvl="1"/>
            <a:r>
              <a:rPr lang="pt-BR" dirty="0" smtClean="0"/>
              <a:t>Leaky Bucket &amp; WFQ</a:t>
            </a:r>
          </a:p>
          <a:p>
            <a:pPr lvl="2"/>
            <a:r>
              <a:rPr lang="pt-BR" dirty="0" smtClean="0"/>
              <a:t>O que ele pode resolver?</a:t>
            </a:r>
          </a:p>
        </p:txBody>
      </p:sp>
    </p:spTree>
    <p:extLst>
      <p:ext uri="{BB962C8B-B14F-4D97-AF65-F5344CB8AC3E}">
        <p14:creationId xmlns:p14="http://schemas.microsoft.com/office/powerpoint/2010/main" val="20686565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Garantida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Fornecendo garantias de QoS – Motivação</a:t>
            </a:r>
          </a:p>
          <a:p>
            <a:pPr lvl="1"/>
            <a:r>
              <a:rPr lang="pt-BR" dirty="0" smtClean="0"/>
              <a:t>Na figura abaixo, o que aconteceria se as duas aplicações tem a mesma natureza e os mesmos requisitos</a:t>
            </a:r>
          </a:p>
          <a:p>
            <a:endParaRPr lang="pt-BR" dirty="0" smtClean="0"/>
          </a:p>
        </p:txBody>
      </p:sp>
      <p:pic>
        <p:nvPicPr>
          <p:cNvPr id="4" name="Picture 10" descr="F:\PUBLISH\PEARSON\Slides\Kurose\figs\Cap07\f0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01075"/>
            <a:ext cx="3554778" cy="307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7704" y="4140282"/>
            <a:ext cx="83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1Mbps</a:t>
            </a:r>
            <a:endParaRPr lang="pt-BR" dirty="0"/>
          </a:p>
        </p:txBody>
      </p:sp>
      <p:sp>
        <p:nvSpPr>
          <p:cNvPr id="6" name="TextBox 5"/>
          <p:cNvSpPr txBox="1"/>
          <p:nvPr/>
        </p:nvSpPr>
        <p:spPr>
          <a:xfrm>
            <a:off x="1907703" y="5157192"/>
            <a:ext cx="83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1Mbps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3688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RM– Classificação de Aplicações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r>
              <a:rPr lang="pt-BR" dirty="0" smtClean="0"/>
              <a:t>Classificação</a:t>
            </a:r>
          </a:p>
          <a:p>
            <a:pPr lvl="1"/>
            <a:r>
              <a:rPr lang="pt-BR" dirty="0" smtClean="0"/>
              <a:t>Audio e vídeo de fluxo contínuo ao vivo</a:t>
            </a:r>
          </a:p>
          <a:p>
            <a:pPr lvl="2"/>
            <a:r>
              <a:rPr lang="pt-BR" dirty="0" smtClean="0"/>
              <a:t>“Transmissão de rádio e TV pela Internet”</a:t>
            </a:r>
          </a:p>
          <a:p>
            <a:pPr lvl="2"/>
            <a:r>
              <a:rPr lang="pt-BR" dirty="0" smtClean="0"/>
              <a:t>O fato de não ser armazenado...</a:t>
            </a:r>
          </a:p>
          <a:p>
            <a:pPr lvl="3"/>
            <a:r>
              <a:rPr lang="pt-BR" dirty="0" smtClean="0"/>
              <a:t>Não dá para adiantar o recebimento dos dados</a:t>
            </a:r>
          </a:p>
          <a:p>
            <a:pPr lvl="3"/>
            <a:r>
              <a:rPr lang="pt-BR" dirty="0" smtClean="0"/>
              <a:t>Buffer não resolve!</a:t>
            </a:r>
          </a:p>
          <a:p>
            <a:pPr lvl="2"/>
            <a:r>
              <a:rPr lang="pt-BR" dirty="0" smtClean="0"/>
              <a:t>Na TV a distribuição é via broadcast</a:t>
            </a:r>
          </a:p>
          <a:p>
            <a:pPr lvl="2"/>
            <a:r>
              <a:rPr lang="pt-BR" dirty="0" smtClean="0"/>
              <a:t>Na Internet</a:t>
            </a:r>
          </a:p>
          <a:p>
            <a:pPr lvl="3"/>
            <a:r>
              <a:rPr lang="pt-BR" dirty="0" smtClean="0"/>
              <a:t>Multicast IP</a:t>
            </a:r>
          </a:p>
          <a:p>
            <a:pPr lvl="3"/>
            <a:r>
              <a:rPr lang="pt-BR" dirty="0" smtClean="0"/>
              <a:t>Aplicações (em camadas Multicast) – P2P ou CDN com unicast ao receptor final</a:t>
            </a:r>
          </a:p>
          <a:p>
            <a:pPr lvl="3"/>
            <a:r>
              <a:rPr lang="pt-BR" dirty="0" smtClean="0"/>
              <a:t>Só é tolerado o atraso inicial da reprodução do conteúdo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559008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Garantida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pt-BR" dirty="0" smtClean="0"/>
              <a:t>Fornecendo garantias de QoS – Motivação</a:t>
            </a:r>
          </a:p>
          <a:p>
            <a:pPr lvl="1"/>
            <a:r>
              <a:rPr lang="pt-BR" dirty="0" smtClean="0"/>
              <a:t>Faltam recursos!!!</a:t>
            </a:r>
          </a:p>
          <a:p>
            <a:pPr lvl="1"/>
            <a:r>
              <a:rPr lang="pt-BR" dirty="0" smtClean="0"/>
              <a:t>Se os recursos disponíveis não forem suficientes e a QoS deve ser garantida é necessário um processo de admissão de chamada, onde os fluxos podem ser bloqueados na falta de recursos!</a:t>
            </a:r>
          </a:p>
          <a:p>
            <a:pPr lvl="1"/>
            <a:r>
              <a:rPr lang="pt-BR" dirty="0" smtClean="0"/>
              <a:t>Necessário</a:t>
            </a:r>
          </a:p>
          <a:p>
            <a:pPr lvl="2"/>
            <a:r>
              <a:rPr lang="pt-BR" dirty="0" smtClean="0"/>
              <a:t>Reserva de Recurso</a:t>
            </a:r>
          </a:p>
          <a:p>
            <a:pPr lvl="2"/>
            <a:r>
              <a:rPr lang="pt-BR" dirty="0" smtClean="0"/>
              <a:t>Admissão de chamada</a:t>
            </a:r>
          </a:p>
          <a:p>
            <a:pPr lvl="3"/>
            <a:r>
              <a:rPr lang="pt-BR" dirty="0" smtClean="0"/>
              <a:t>Sinalização</a:t>
            </a:r>
          </a:p>
          <a:p>
            <a:pPr lvl="1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9903269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Garantida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10744" cy="4997152"/>
          </a:xfrm>
        </p:spPr>
        <p:txBody>
          <a:bodyPr>
            <a:normAutofit fontScale="92500"/>
          </a:bodyPr>
          <a:lstStyle/>
          <a:p>
            <a:r>
              <a:rPr lang="pt-BR" dirty="0" smtClean="0"/>
              <a:t>Fornecendo garantias de QoS – Motivação</a:t>
            </a:r>
          </a:p>
          <a:p>
            <a:pPr lvl="1"/>
            <a:r>
              <a:rPr lang="pt-BR" dirty="0" smtClean="0"/>
              <a:t>Etapas</a:t>
            </a:r>
          </a:p>
          <a:p>
            <a:pPr lvl="2"/>
            <a:r>
              <a:rPr lang="pt-BR" dirty="0" smtClean="0"/>
              <a:t>Caracterização de Tráfego e Especificação da QoS Desejada</a:t>
            </a:r>
          </a:p>
          <a:p>
            <a:pPr lvl="2"/>
            <a:r>
              <a:rPr lang="pt-BR" dirty="0" smtClean="0"/>
              <a:t>Sinalização para estabelecimento de ligação</a:t>
            </a:r>
          </a:p>
          <a:p>
            <a:pPr lvl="2"/>
            <a:r>
              <a:rPr lang="pt-BR" dirty="0" smtClean="0"/>
              <a:t>Admissão de chamada por elemento</a:t>
            </a:r>
          </a:p>
          <a:p>
            <a:pPr lvl="2"/>
            <a:endParaRPr lang="pt-BR" dirty="0" smtClean="0"/>
          </a:p>
          <a:p>
            <a:pPr lvl="1"/>
            <a:endParaRPr lang="pt-BR" dirty="0" smtClean="0"/>
          </a:p>
        </p:txBody>
      </p:sp>
      <p:pic>
        <p:nvPicPr>
          <p:cNvPr id="4" name="Picture 402" descr="F:\PUBLISH\PEARSON\Slides\Kurose\figs\Cap07\f07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204864"/>
            <a:ext cx="5004707" cy="316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499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QoS Garantida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Perguntas</a:t>
            </a:r>
          </a:p>
          <a:p>
            <a:pPr lvl="1"/>
            <a:r>
              <a:rPr lang="pt-BR" dirty="0" smtClean="0">
                <a:latin typeface="Trebuchet MS" pitchFamily="34" charset="0"/>
              </a:rPr>
              <a:t>Um </a:t>
            </a:r>
            <a:r>
              <a:rPr lang="pt-BR" dirty="0">
                <a:latin typeface="Trebuchet MS" pitchFamily="34" charset="0"/>
              </a:rPr>
              <a:t>fluxo recém-chegado pode ser admitido com garantias de desempenho enquanto não violar as garantias de QoS feitas aos fluxos já admitidos</a:t>
            </a:r>
            <a:r>
              <a:rPr lang="pt-BR" dirty="0" smtClean="0">
                <a:latin typeface="Trebuchet MS" pitchFamily="34" charset="0"/>
              </a:rPr>
              <a:t>?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E se um fluxo de serviço menos priotitário estiver alocado?</a:t>
            </a:r>
          </a:p>
          <a:p>
            <a:pPr lvl="1"/>
            <a:r>
              <a:rPr lang="pt-BR" dirty="0" smtClean="0">
                <a:latin typeface="Trebuchet MS" pitchFamily="34" charset="0"/>
              </a:rPr>
              <a:t>O que acontece do o roteamento IP (baseado em datagramas)?</a:t>
            </a:r>
            <a:endParaRPr lang="en-US" dirty="0">
              <a:latin typeface="Trebuchet MS" pitchFamily="34" charset="0"/>
            </a:endParaRP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1185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Atividade 01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pt-BR" dirty="0" smtClean="0">
                <a:latin typeface="Trebuchet MS" pitchFamily="34" charset="0"/>
              </a:rPr>
              <a:t>Descreva </a:t>
            </a:r>
            <a:r>
              <a:rPr lang="pt-BR" dirty="0" smtClean="0">
                <a:latin typeface="Trebuchet MS" pitchFamily="34" charset="0"/>
              </a:rPr>
              <a:t>as características da Arquitetura DiffServ [RFC2475] e IntServ [RFC2212] com RSVP [RFC2205]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O que elas oferecem para uma aplicação com requisitos temporais (Aplicação de Tempo Real)?</a:t>
            </a: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899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Atividade 02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pt-BR" dirty="0" smtClean="0">
                <a:latin typeface="Trebuchet MS" pitchFamily="34" charset="0"/>
              </a:rPr>
              <a:t>Navegue </a:t>
            </a:r>
            <a:r>
              <a:rPr lang="pt-BR" dirty="0" smtClean="0">
                <a:latin typeface="Trebuchet MS" pitchFamily="34" charset="0"/>
              </a:rPr>
              <a:t>pela </a:t>
            </a:r>
            <a:r>
              <a:rPr lang="pt-BR" dirty="0" smtClean="0">
                <a:latin typeface="Trebuchet MS" pitchFamily="34" charset="0"/>
              </a:rPr>
              <a:t>WEB </a:t>
            </a:r>
            <a:r>
              <a:rPr lang="pt-BR" dirty="0" smtClean="0">
                <a:latin typeface="Trebuchet MS" pitchFamily="34" charset="0"/>
              </a:rPr>
              <a:t>e ache duas páginas com conteúdo de aúdio/vídeo armazenado e verifique: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Se são utilizados metarquivos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Qual o protocolo de transporte utilizado?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Se são utilizados RTP/RSTP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Você aprova os três itens acima?</a:t>
            </a:r>
          </a:p>
          <a:p>
            <a:pPr lvl="1"/>
            <a:r>
              <a:rPr lang="pt-BR" dirty="0" smtClean="0">
                <a:latin typeface="Trebuchet MS" pitchFamily="34" charset="0"/>
              </a:rPr>
              <a:t>Enviar 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Captura e os filtros utilizados para verificação os itens acima</a:t>
            </a:r>
          </a:p>
          <a:p>
            <a:pPr lvl="2"/>
            <a:r>
              <a:rPr lang="pt-BR" dirty="0" smtClean="0">
                <a:latin typeface="Trebuchet MS" pitchFamily="34" charset="0"/>
              </a:rPr>
              <a:t>Respostas devem ser entregues no formato do IEEE</a:t>
            </a:r>
          </a:p>
          <a:p>
            <a:pPr lvl="1"/>
            <a:endParaRPr lang="en-US" dirty="0">
              <a:latin typeface="Trebuchet MS" pitchFamily="34" charset="0"/>
            </a:endParaRPr>
          </a:p>
          <a:p>
            <a:pPr lvl="1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508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RM– Classificação de Aplicações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r>
              <a:rPr lang="pt-BR" dirty="0" smtClean="0"/>
              <a:t>Classificação</a:t>
            </a:r>
          </a:p>
          <a:p>
            <a:pPr lvl="1"/>
            <a:r>
              <a:rPr lang="pt-BR" dirty="0" smtClean="0"/>
              <a:t>Audio e vídeo interativo em “tempo real”</a:t>
            </a:r>
          </a:p>
          <a:p>
            <a:pPr lvl="2"/>
            <a:r>
              <a:rPr lang="pt-BR" dirty="0" smtClean="0"/>
              <a:t>Comunicação entre pessoas em “tempo real”</a:t>
            </a:r>
          </a:p>
          <a:p>
            <a:pPr lvl="2"/>
            <a:r>
              <a:rPr lang="pt-BR" dirty="0" smtClean="0"/>
              <a:t>Audio/Vídeo Conferência pela Internet</a:t>
            </a:r>
          </a:p>
          <a:p>
            <a:pPr lvl="2"/>
            <a:r>
              <a:rPr lang="pt-BR" dirty="0" smtClean="0"/>
              <a:t>Skype faz isso!!! Mas a qualidade é garantida?</a:t>
            </a:r>
          </a:p>
          <a:p>
            <a:pPr lvl="3"/>
            <a:r>
              <a:rPr lang="pt-BR" dirty="0" smtClean="0"/>
              <a:t>Atrasos sempre menores que 150ms</a:t>
            </a:r>
          </a:p>
          <a:p>
            <a:pPr lvl="3"/>
            <a:r>
              <a:rPr lang="pt-BR" dirty="0" smtClean="0"/>
              <a:t>Tratar a variação de atraso (jitter) mesmo com sobrecarga de tráfego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5673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Falta na Internet de Hoje?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pt-BR" dirty="0" smtClean="0"/>
              <a:t>O protocolo IP e o serviço de melhor esforço</a:t>
            </a:r>
          </a:p>
          <a:p>
            <a:pPr lvl="1"/>
            <a:r>
              <a:rPr lang="pt-BR" dirty="0" smtClean="0"/>
              <a:t>Não promete nada em relação atrasos. O IP nem garante a entrega! TCP garante!</a:t>
            </a:r>
          </a:p>
          <a:p>
            <a:pPr lvl="1"/>
            <a:r>
              <a:rPr lang="pt-BR" dirty="0" smtClean="0"/>
              <a:t>O TCP e UDP (ou quaisquer outros) não podem garatir nada pois rodam sobre o IP</a:t>
            </a:r>
          </a:p>
          <a:p>
            <a:pPr lvl="2"/>
            <a:r>
              <a:rPr lang="pt-BR" dirty="0" smtClean="0"/>
              <a:t>Descarta o IP então (veremos em virtualização) :)</a:t>
            </a:r>
          </a:p>
          <a:p>
            <a:pPr lvl="1"/>
            <a:r>
              <a:rPr lang="pt-BR" dirty="0" smtClean="0"/>
              <a:t>Seria possível...</a:t>
            </a:r>
          </a:p>
          <a:p>
            <a:pPr lvl="2"/>
            <a:r>
              <a:rPr lang="pt-BR" dirty="0" smtClean="0"/>
              <a:t>Superdimensionar a rede?</a:t>
            </a:r>
          </a:p>
          <a:p>
            <a:pPr lvl="2"/>
            <a:r>
              <a:rPr lang="pt-BR" dirty="0" smtClean="0"/>
              <a:t>Reduzir a quantidade de dispositivos do caminho?</a:t>
            </a:r>
          </a:p>
          <a:p>
            <a:pPr lvl="2"/>
            <a:r>
              <a:rPr lang="pt-BR" dirty="0" smtClean="0"/>
              <a:t>Classificar o tráfego?</a:t>
            </a:r>
          </a:p>
          <a:p>
            <a:pPr lvl="2"/>
            <a:r>
              <a:rPr lang="pt-BR" dirty="0" smtClean="0"/>
              <a:t>Reservar recursos?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25705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Falta na Internet de Hoje?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pt-BR" dirty="0" smtClean="0"/>
              <a:t>Classificar as soluções:</a:t>
            </a:r>
          </a:p>
          <a:p>
            <a:pPr lvl="1"/>
            <a:r>
              <a:rPr lang="pt-BR" dirty="0" smtClean="0"/>
              <a:t>Manter o serviço de melhor esforço</a:t>
            </a:r>
          </a:p>
          <a:p>
            <a:pPr lvl="2"/>
            <a:r>
              <a:rPr lang="pt-BR" dirty="0" smtClean="0"/>
              <a:t>Superdimensionar a largura de banda e a capacidade de roteamento ($$$ para clientes)</a:t>
            </a:r>
          </a:p>
          <a:p>
            <a:pPr lvl="2"/>
            <a:r>
              <a:rPr lang="pt-BR" dirty="0" smtClean="0"/>
              <a:t>CDNs (Redes de Distribuição de Conteúdo)</a:t>
            </a:r>
          </a:p>
          <a:p>
            <a:pPr lvl="2"/>
            <a:r>
              <a:rPr lang="pt-BR" dirty="0" smtClean="0"/>
              <a:t>Redes Multicast de Sobreposição (Multicast na camada de Aplicação</a:t>
            </a:r>
          </a:p>
          <a:p>
            <a:pPr lvl="1"/>
            <a:r>
              <a:rPr lang="pt-BR" dirty="0" smtClean="0"/>
              <a:t>Abandonar o serviço de melhor esforço</a:t>
            </a:r>
          </a:p>
          <a:p>
            <a:pPr lvl="2"/>
            <a:r>
              <a:rPr lang="pt-BR" dirty="0" smtClean="0"/>
              <a:t>Oferecer Reserva de Recursos (IntServ) (QoS Garantida)</a:t>
            </a:r>
          </a:p>
          <a:p>
            <a:pPr lvl="2"/>
            <a:r>
              <a:rPr lang="pt-BR" dirty="0" smtClean="0"/>
              <a:t>Tratamento Diferenciado dos Serviços (DiffServ) (QoS Diferencial)</a:t>
            </a:r>
          </a:p>
          <a:p>
            <a:pPr marL="457200" lvl="1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05327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du">
  <a:themeElements>
    <a:clrScheme name="Personalizada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9BBB59"/>
      </a:accent2>
      <a:accent3>
        <a:srgbClr val="C0504D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a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9BBB59"/>
    </a:accent2>
    <a:accent3>
      <a:srgbClr val="C0504D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ecdu</Template>
  <TotalTime>1156</TotalTime>
  <Words>3136</Words>
  <Application>Microsoft Office PowerPoint</Application>
  <PresentationFormat>On-screen Show (4:3)</PresentationFormat>
  <Paragraphs>524</Paragraphs>
  <Slides>64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ecdu</vt:lpstr>
      <vt:lpstr>Redes Multimídia</vt:lpstr>
      <vt:lpstr>Redes Multimídia</vt:lpstr>
      <vt:lpstr>RM– Classificação de Aplicações</vt:lpstr>
      <vt:lpstr>RM– Classificação de Aplicações</vt:lpstr>
      <vt:lpstr>RM– Classificação de Aplicações</vt:lpstr>
      <vt:lpstr>RM– Classificação de Aplicações</vt:lpstr>
      <vt:lpstr>RM– Classificação de Aplicações</vt:lpstr>
      <vt:lpstr>O Que Falta na Internet de Hoje?</vt:lpstr>
      <vt:lpstr>O Que Falta na Internet de Hoje?</vt:lpstr>
      <vt:lpstr>O Que Falta na Internet de Hoje?</vt:lpstr>
      <vt:lpstr>Compressão de Áudio e Vídeo </vt:lpstr>
      <vt:lpstr>Compressão de Áudio e Vídeo </vt:lpstr>
      <vt:lpstr>Compressão de Áudio e Vídeo </vt:lpstr>
      <vt:lpstr>Compressão de Áudio e Vídeo </vt:lpstr>
      <vt:lpstr>Compressão de Áudio e Vídeo </vt:lpstr>
      <vt:lpstr>Compressão de Áudio e Vídeo </vt:lpstr>
      <vt:lpstr>Compressão de Áudio e Vídeo </vt:lpstr>
      <vt:lpstr>Compressão de Áudio e Vídeo </vt:lpstr>
      <vt:lpstr>Multimídia na WEB</vt:lpstr>
      <vt:lpstr>Multimídia na WEB</vt:lpstr>
      <vt:lpstr>Multimídia na WEB</vt:lpstr>
      <vt:lpstr>Multimídia na WEB</vt:lpstr>
      <vt:lpstr>Serviço do Melhor Esforço</vt:lpstr>
      <vt:lpstr>Serviço do Melhor Esforço</vt:lpstr>
      <vt:lpstr>FEC – Informação Redundante</vt:lpstr>
      <vt:lpstr>FEC – Duplicação com Baixa Qualidade</vt:lpstr>
      <vt:lpstr>Intercalação</vt:lpstr>
      <vt:lpstr>Serviço do Melhor Esforço</vt:lpstr>
      <vt:lpstr>Serviço do Melhor Esforço</vt:lpstr>
      <vt:lpstr>Serviço do Melhor Esforço</vt:lpstr>
      <vt:lpstr>Serviço do Melhor Esforço</vt:lpstr>
      <vt:lpstr>Serviço do Melhor Esforço</vt:lpstr>
      <vt:lpstr>CDN – Rede de Distribuição de Conteúdo</vt:lpstr>
      <vt:lpstr>CDN – Rede de Distribuição de Conteúdo</vt:lpstr>
      <vt:lpstr>CDN – Rede de Distribuição de Conteúdo</vt:lpstr>
      <vt:lpstr>CDN – Rede de Distribuição de Conteúdo</vt:lpstr>
      <vt:lpstr>Dimensionando Redes de Melhor Desempenho</vt:lpstr>
      <vt:lpstr>Aplicações Interativas em Tempo Real</vt:lpstr>
      <vt:lpstr>Aplicações Interativas em Tempo Real</vt:lpstr>
      <vt:lpstr>Aplicações Interativas em Tempo Real</vt:lpstr>
      <vt:lpstr>Aplicações Interativas em Tempo Real</vt:lpstr>
      <vt:lpstr>Aplicações Interativas em Tempo Real</vt:lpstr>
      <vt:lpstr>Aplicações Interativas em Tempo Real</vt:lpstr>
      <vt:lpstr>Aplicações Interativas em Tempo Real</vt:lpstr>
      <vt:lpstr>Além do Serviço do Melhor Esforço</vt:lpstr>
      <vt:lpstr>Além do Serviço do Melhor Esforço</vt:lpstr>
      <vt:lpstr>Além do Serviço do Melhor Esforço</vt:lpstr>
      <vt:lpstr>Além do Serviço do Melhor Esforço</vt:lpstr>
      <vt:lpstr>Além do Serviço do Melhor Esforço</vt:lpstr>
      <vt:lpstr>QoS Diferencial</vt:lpstr>
      <vt:lpstr>QoS Diferencial</vt:lpstr>
      <vt:lpstr>QoS Diferencial</vt:lpstr>
      <vt:lpstr>QoS Diferencial</vt:lpstr>
      <vt:lpstr>QoS Diferencial</vt:lpstr>
      <vt:lpstr>QoS Diferencial</vt:lpstr>
      <vt:lpstr>QoS Diferencial</vt:lpstr>
      <vt:lpstr>QoS Diferencial</vt:lpstr>
      <vt:lpstr>QoS Diferencial</vt:lpstr>
      <vt:lpstr>QoS Garantida</vt:lpstr>
      <vt:lpstr>QoS Garantida</vt:lpstr>
      <vt:lpstr>QoS Garantida</vt:lpstr>
      <vt:lpstr>QoS Garantida</vt:lpstr>
      <vt:lpstr>Atividade 01</vt:lpstr>
      <vt:lpstr>Atividade 02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Avançados em Redes de Computadores</dc:title>
  <dc:creator>ROMILDO MARTINS DA SILVA BEZERRA</dc:creator>
  <cp:lastModifiedBy>allan</cp:lastModifiedBy>
  <cp:revision>68</cp:revision>
  <dcterms:created xsi:type="dcterms:W3CDTF">2012-05-28T12:10:10Z</dcterms:created>
  <dcterms:modified xsi:type="dcterms:W3CDTF">2013-08-23T10:43:32Z</dcterms:modified>
</cp:coreProperties>
</file>