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8"/>
  </p:notesMasterIdLst>
  <p:sldIdLst>
    <p:sldId id="339" r:id="rId2"/>
    <p:sldId id="325" r:id="rId3"/>
    <p:sldId id="326" r:id="rId4"/>
    <p:sldId id="328" r:id="rId5"/>
    <p:sldId id="327" r:id="rId6"/>
    <p:sldId id="346" r:id="rId7"/>
    <p:sldId id="347" r:id="rId8"/>
    <p:sldId id="348" r:id="rId9"/>
    <p:sldId id="349" r:id="rId10"/>
    <p:sldId id="350" r:id="rId11"/>
    <p:sldId id="353" r:id="rId12"/>
    <p:sldId id="354" r:id="rId13"/>
    <p:sldId id="351" r:id="rId14"/>
    <p:sldId id="352" r:id="rId15"/>
    <p:sldId id="355" r:id="rId16"/>
    <p:sldId id="310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FF00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7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13DF2-CDC5-104D-B993-74467F895B4A}" type="datetimeFigureOut">
              <a:rPr lang="en-US" smtClean="0"/>
              <a:t>3/9/17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B202E-278B-5040-88DD-E6C46F29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1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1348FB-DB53-2D47-934D-851ABBD2CA7A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80C9F5-6E67-B64C-8E1A-9413DDBEBF3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E04AAC-FD2C-794F-9E06-740C4B96C175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0792AE-7658-4F4E-88CE-980024F84186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28C139-7500-BA4F-8CCB-514DE96335C6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8068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F412A18-A34D-E14A-A3C4-642E42FFA575}" type="slidenum">
              <a:rPr lang="pt-BR" sz="1200">
                <a:latin typeface="Calibri" charset="0"/>
              </a:rPr>
              <a:pPr algn="r" eaLnBrk="1" hangingPunct="1"/>
              <a:t>13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8068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8C12D63-BC3F-E749-9300-3F4868A9C02C}" type="slidenum">
              <a:rPr lang="pt-BR" sz="1200">
                <a:latin typeface="Calibri" charset="0"/>
              </a:rPr>
              <a:pPr algn="r" eaLnBrk="1" hangingPunct="1"/>
              <a:t>14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88068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E79CF5B-4144-194B-BAD7-1F3C2B4A94F0}" type="slidenum">
              <a:rPr lang="pt-BR" sz="1200">
                <a:latin typeface="Calibri" charset="0"/>
              </a:rPr>
              <a:pPr algn="r" eaLnBrk="1" hangingPunct="1"/>
              <a:t>15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381000"/>
            <a:ext cx="63246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 para editar o estilo do título mestre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1981200"/>
            <a:ext cx="6324600" cy="6858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/>
            </a:lvl1pPr>
          </a:lstStyle>
          <a:p>
            <a:fld id="{09E7C25D-B3C0-1D4D-9F9C-D4CC432674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5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411163"/>
            <a:ext cx="2038350" cy="629443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411163"/>
            <a:ext cx="5962650" cy="629443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1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6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64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1676400"/>
            <a:ext cx="3619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4500" y="1676400"/>
            <a:ext cx="36195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0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80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5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90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479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782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11163"/>
            <a:ext cx="807720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2600" y="1676400"/>
            <a:ext cx="7391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i="1">
          <a:solidFill>
            <a:srgbClr val="000000"/>
          </a:solidFill>
          <a:latin typeface="Arial Black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  <a:cs typeface="Arial" charset="0"/>
              </a:rPr>
              <a:t>Decodificação de Código de Barras Febraban</a:t>
            </a:r>
          </a:p>
        </p:txBody>
      </p:sp>
      <p:pic>
        <p:nvPicPr>
          <p:cNvPr id="31747" name="Picture 3" descr="barcode_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981200"/>
            <a:ext cx="7366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967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ETCODE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76400"/>
            <a:ext cx="7772400" cy="502920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ETCODE: </a:t>
            </a:r>
            <a:r>
              <a:rPr lang="x-none" i="1" dirty="0" smtClean="0"/>
              <a:t>Cópia não-autorizada do documento</a:t>
            </a: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2463800" y="2209800"/>
            <a:ext cx="5613400" cy="4379913"/>
            <a:chOff x="2463800" y="2209800"/>
            <a:chExt cx="5613400" cy="4379686"/>
          </a:xfrm>
        </p:grpSpPr>
        <p:pic>
          <p:nvPicPr>
            <p:cNvPr id="55300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800" y="2209800"/>
              <a:ext cx="5613400" cy="4379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1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622160"/>
              <a:ext cx="3048000" cy="3036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3258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/>
              <a:t>Medição sem referência </a:t>
            </a:r>
            <a:br>
              <a:rPr lang="en-US"/>
            </a:br>
            <a:r>
              <a:rPr lang="en-US"/>
              <a:t>(1 metro de distância)</a:t>
            </a:r>
            <a:endParaRPr lang="pt-BR"/>
          </a:p>
        </p:txBody>
      </p:sp>
      <p:sp>
        <p:nvSpPr>
          <p:cNvPr id="379907" name="Rectangle 3"/>
          <p:cNvSpPr>
            <a:spLocks noChangeArrowheads="1"/>
          </p:cNvSpPr>
          <p:nvPr/>
        </p:nvSpPr>
        <p:spPr bwMode="auto">
          <a:xfrm>
            <a:off x="80010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799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9663"/>
            <a:ext cx="9144000" cy="574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9909" name="Line 5"/>
          <p:cNvSpPr>
            <a:spLocks noChangeShapeType="1"/>
          </p:cNvSpPr>
          <p:nvPr/>
        </p:nvSpPr>
        <p:spPr bwMode="auto">
          <a:xfrm>
            <a:off x="1905000" y="1600200"/>
            <a:ext cx="304800" cy="4724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31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en-US"/>
              <a:t>Medição com referência</a:t>
            </a:r>
            <a:endParaRPr lang="pt-BR"/>
          </a:p>
        </p:txBody>
      </p:sp>
      <p:sp>
        <p:nvSpPr>
          <p:cNvPr id="380931" name="Rectangle 3"/>
          <p:cNvSpPr>
            <a:spLocks noChangeArrowheads="1"/>
          </p:cNvSpPr>
          <p:nvPr/>
        </p:nvSpPr>
        <p:spPr bwMode="auto">
          <a:xfrm>
            <a:off x="800100" y="1152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0932" name="Rectangle 4"/>
          <p:cNvSpPr>
            <a:spLocks noChangeArrowheads="1"/>
          </p:cNvSpPr>
          <p:nvPr/>
        </p:nvSpPr>
        <p:spPr bwMode="auto">
          <a:xfrm>
            <a:off x="800100" y="1090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380933" name="Object 5"/>
          <p:cNvGraphicFramePr>
            <a:graphicFrameLocks noChangeAspect="1"/>
          </p:cNvGraphicFramePr>
          <p:nvPr/>
        </p:nvGraphicFramePr>
        <p:xfrm>
          <a:off x="0" y="1143000"/>
          <a:ext cx="91440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4" r:id="rId3" imgW="10263415" imgH="6351220" progId="Unknown">
                  <p:embed/>
                </p:oleObj>
              </mc:Choice>
              <mc:Fallback>
                <p:oleObj r:id="rId3" imgW="10263415" imgH="6351220" progId="Unknow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43000"/>
                        <a:ext cx="9144000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0934" name="Oval 6"/>
          <p:cNvSpPr>
            <a:spLocks noChangeArrowheads="1"/>
          </p:cNvSpPr>
          <p:nvPr/>
        </p:nvSpPr>
        <p:spPr bwMode="auto">
          <a:xfrm>
            <a:off x="4406900" y="5257800"/>
            <a:ext cx="11430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0935" name="Line 7"/>
          <p:cNvSpPr>
            <a:spLocks noChangeShapeType="1"/>
          </p:cNvSpPr>
          <p:nvPr/>
        </p:nvSpPr>
        <p:spPr bwMode="auto">
          <a:xfrm>
            <a:off x="1701800" y="1600200"/>
            <a:ext cx="304800" cy="4724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04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Imagem 1" descr="C:\Documents and Settings\marcos.junior\Meus documentos\Visual Studio 2008\Projects\ProgramaDecode\ProgramaDecode\teste2.bm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53911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Imagem 3" descr="C:\Documents and Settings\marcos.junior\Meus documentos\Visual Studio 2008\Projects\ProgramaDecode\ProgramaDecode\1200dpi\assinaturaBmp.b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3650" y="1989138"/>
            <a:ext cx="7524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Rectangle 17"/>
          <p:cNvSpPr>
            <a:spLocks noChangeArrowheads="1"/>
          </p:cNvSpPr>
          <p:nvPr/>
        </p:nvSpPr>
        <p:spPr bwMode="auto">
          <a:xfrm>
            <a:off x="593725" y="1971675"/>
            <a:ext cx="360363" cy="15843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Rectangle 18"/>
          <p:cNvSpPr>
            <a:spLocks noChangeArrowheads="1"/>
          </p:cNvSpPr>
          <p:nvPr/>
        </p:nvSpPr>
        <p:spPr bwMode="auto">
          <a:xfrm>
            <a:off x="7596188" y="1989138"/>
            <a:ext cx="792162" cy="31686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90600" y="411163"/>
            <a:ext cx="8077200" cy="960437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+mj-lt"/>
                <a:ea typeface="ＭＳ Ｐゴシック" charset="0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/>
              <a:t>Imagens</a:t>
            </a:r>
            <a:r>
              <a:rPr lang="en-US" dirty="0" smtClean="0"/>
              <a:t> </a:t>
            </a:r>
            <a:r>
              <a:rPr lang="en-US" dirty="0" err="1" smtClean="0"/>
              <a:t>Lenticulares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2981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7" descr="C:\Documents and Settings\marcos.junior\Meus documentos\Visual Studio 2008\Projects\ProgramaDecode\ProgramaDecode\1200dpi\assinaturaResized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1989138"/>
            <a:ext cx="75406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12"/>
          <p:cNvSpPr>
            <a:spLocks noChangeArrowheads="1"/>
          </p:cNvSpPr>
          <p:nvPr/>
        </p:nvSpPr>
        <p:spPr bwMode="auto">
          <a:xfrm>
            <a:off x="7596188" y="1989138"/>
            <a:ext cx="792162" cy="31686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220" name="Imagem 5" descr="C:\Documents and Settings\marcos.junior\Meus documentos\Visual Studio 2008\Projects\ProgramaDecode\ProgramaDecode\1200dpi\imgResized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98613"/>
            <a:ext cx="5183187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Rectangle 11"/>
          <p:cNvSpPr>
            <a:spLocks noChangeArrowheads="1"/>
          </p:cNvSpPr>
          <p:nvPr/>
        </p:nvSpPr>
        <p:spPr bwMode="auto">
          <a:xfrm>
            <a:off x="611188" y="2006600"/>
            <a:ext cx="360362" cy="15843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90600" y="411163"/>
            <a:ext cx="8077200" cy="960437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+mj-lt"/>
                <a:ea typeface="ＭＳ Ｐゴシック" charset="0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/>
              <a:t>Imagens</a:t>
            </a:r>
            <a:r>
              <a:rPr lang="en-US" dirty="0" smtClean="0"/>
              <a:t> </a:t>
            </a:r>
            <a:r>
              <a:rPr lang="en-US" dirty="0" err="1" smtClean="0"/>
              <a:t>Lenticulares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45736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VAIO\Desktop\vision3d(2)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3689" y="1844824"/>
            <a:ext cx="3914775" cy="313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VAIO\Desktop\vision3d(4)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059" y="1835636"/>
            <a:ext cx="3971925" cy="317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90600" y="411163"/>
            <a:ext cx="8077200" cy="960437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+mj-lt"/>
                <a:ea typeface="ＭＳ Ｐゴシック" charset="0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ＭＳ Ｐゴシック" charset="0"/>
                <a:cs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600" i="1">
                <a:solidFill>
                  <a:srgbClr val="000000"/>
                </a:solidFill>
                <a:latin typeface="Arial Black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err="1" smtClean="0"/>
              <a:t>Rastreamento</a:t>
            </a:r>
            <a:r>
              <a:rPr lang="en-US" dirty="0" smtClean="0"/>
              <a:t> de Face</a:t>
            </a:r>
          </a:p>
        </p:txBody>
      </p:sp>
    </p:spTree>
    <p:extLst>
      <p:ext uri="{BB962C8B-B14F-4D97-AF65-F5344CB8AC3E}">
        <p14:creationId xmlns:p14="http://schemas.microsoft.com/office/powerpoint/2010/main" val="8231777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819400"/>
            <a:ext cx="7772400" cy="1143000"/>
          </a:xfrm>
        </p:spPr>
        <p:txBody>
          <a:bodyPr/>
          <a:lstStyle/>
          <a:p>
            <a:pPr algn="ctr" eaLnBrk="1" hangingPunct="1"/>
            <a:r>
              <a:rPr lang="pt-BR" sz="6400">
                <a:solidFill>
                  <a:srgbClr val="FFFFFF"/>
                </a:solidFill>
                <a:latin typeface="Arial Black" charset="0"/>
                <a:cs typeface="Arial" charset="0"/>
              </a:rPr>
              <a:t>Obrigado!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  <a:cs typeface="Arial" charset="0"/>
              </a:rPr>
              <a:t>Decodificação de Código de Barras Febraban</a:t>
            </a:r>
          </a:p>
        </p:txBody>
      </p:sp>
      <p:pic>
        <p:nvPicPr>
          <p:cNvPr id="32771" name="Picture 4" descr="barcode_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65325"/>
            <a:ext cx="731520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  <a:cs typeface="Arial" charset="0"/>
              </a:rPr>
              <a:t>Decodificação de Código de Barras EAN-13</a:t>
            </a:r>
          </a:p>
        </p:txBody>
      </p:sp>
      <p:pic>
        <p:nvPicPr>
          <p:cNvPr id="33795" name="Picture 3" descr="multifeixe_02_r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11363"/>
            <a:ext cx="73152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  <a:cs typeface="Arial" charset="0"/>
              </a:rPr>
              <a:t>Qualidade de Documentos Digitalizados</a:t>
            </a:r>
          </a:p>
        </p:txBody>
      </p:sp>
      <p:pic>
        <p:nvPicPr>
          <p:cNvPr id="34819" name="Picture 6" descr="shot2file_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171700"/>
            <a:ext cx="28194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7" descr="shot2file_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71700"/>
            <a:ext cx="31242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shot2file_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1700"/>
            <a:ext cx="28956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  <a:cs typeface="Arial" charset="0"/>
              </a:rPr>
              <a:t>Acompanhamento Nutricional com Visão Computacional</a:t>
            </a:r>
          </a:p>
        </p:txBody>
      </p:sp>
      <p:pic>
        <p:nvPicPr>
          <p:cNvPr id="35843" name="Picture 4" descr="food_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00300"/>
            <a:ext cx="29718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food_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400300"/>
            <a:ext cx="29718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ETCODE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ETCODE: </a:t>
            </a:r>
            <a:r>
              <a:rPr lang="pt-BR" i="1" dirty="0" err="1" smtClean="0"/>
              <a:t>Entropy</a:t>
            </a:r>
            <a:r>
              <a:rPr lang="pt-BR" i="1" dirty="0" smtClean="0"/>
              <a:t> </a:t>
            </a:r>
            <a:r>
              <a:rPr lang="pt-BR" i="1" dirty="0" err="1" smtClean="0"/>
              <a:t>Tag</a:t>
            </a:r>
            <a:r>
              <a:rPr lang="pt-BR" i="1" dirty="0" smtClean="0"/>
              <a:t> </a:t>
            </a:r>
            <a:r>
              <a:rPr lang="pt-BR" i="1" dirty="0" err="1" smtClean="0"/>
              <a:t>Code</a:t>
            </a:r>
            <a:endParaRPr lang="pt-BR" i="1" dirty="0" smtClean="0"/>
          </a:p>
          <a:p>
            <a:pPr eaLnBrk="1" hangingPunct="1">
              <a:defRPr/>
            </a:pPr>
            <a:r>
              <a:rPr lang="pt-BR" dirty="0" smtClean="0"/>
              <a:t>Proteção de documentos utilizando esteganografia com diferentes níveis de entropia</a:t>
            </a:r>
          </a:p>
          <a:p>
            <a:pPr eaLnBrk="1" hangingPunct="1">
              <a:defRPr/>
            </a:pPr>
            <a:r>
              <a:rPr lang="pt-BR" dirty="0" smtClean="0"/>
              <a:t>Entropia (Shannon): conteúdo médio de informação de uma variável aleatória</a:t>
            </a:r>
          </a:p>
          <a:p>
            <a:pPr eaLnBrk="1" hangingPunct="1">
              <a:defRPr/>
            </a:pPr>
            <a:r>
              <a:rPr lang="pt-BR" dirty="0" smtClean="0"/>
              <a:t>Requisitos do ETCODE:</a:t>
            </a:r>
          </a:p>
          <a:p>
            <a:pPr lvl="1" eaLnBrk="1" hangingPunct="1">
              <a:defRPr/>
            </a:pPr>
            <a:r>
              <a:rPr lang="pt-BR" dirty="0" smtClean="0"/>
              <a:t>Informação codificada</a:t>
            </a:r>
          </a:p>
          <a:p>
            <a:pPr lvl="1" eaLnBrk="1" hangingPunct="1">
              <a:defRPr/>
            </a:pPr>
            <a:r>
              <a:rPr lang="pt-BR" dirty="0" smtClean="0"/>
              <a:t>Integridade</a:t>
            </a:r>
          </a:p>
          <a:p>
            <a:pPr lvl="1" eaLnBrk="1" hangingPunct="1">
              <a:defRPr/>
            </a:pPr>
            <a:r>
              <a:rPr lang="pt-BR" dirty="0" smtClean="0"/>
              <a:t>Autenticação</a:t>
            </a:r>
          </a:p>
          <a:p>
            <a:pPr lvl="1" eaLnBrk="1" hangingPunct="1">
              <a:defRPr/>
            </a:pPr>
            <a:r>
              <a:rPr lang="pt-BR" dirty="0" smtClean="0"/>
              <a:t>Proteção contra cópias</a:t>
            </a:r>
          </a:p>
          <a:p>
            <a:pPr lvl="1" eaLnBrk="1" hangingPunct="1">
              <a:defRPr/>
            </a:pPr>
            <a:r>
              <a:rPr lang="pt-BR" dirty="0" smtClean="0"/>
              <a:t>Eficiência e eficácia</a:t>
            </a:r>
          </a:p>
          <a:p>
            <a:pPr lvl="1" eaLnBrk="1" hangingPunct="1">
              <a:defRPr/>
            </a:pPr>
            <a:endParaRPr lang="pt-BR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678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ETCODE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ETCODE: </a:t>
            </a:r>
            <a:r>
              <a:rPr lang="pt-BR" i="1" dirty="0" err="1" smtClean="0"/>
              <a:t>Entropy</a:t>
            </a:r>
            <a:r>
              <a:rPr lang="pt-BR" i="1" dirty="0" smtClean="0"/>
              <a:t> </a:t>
            </a:r>
            <a:r>
              <a:rPr lang="pt-BR" i="1" dirty="0" err="1" smtClean="0"/>
              <a:t>Tag</a:t>
            </a:r>
            <a:r>
              <a:rPr lang="pt-BR" i="1" dirty="0" smtClean="0"/>
              <a:t> </a:t>
            </a:r>
            <a:r>
              <a:rPr lang="pt-BR" i="1" dirty="0" err="1" smtClean="0"/>
              <a:t>Code</a:t>
            </a:r>
            <a:endParaRPr lang="pt-BR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20483" name="Picture 1" descr="etc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41550"/>
            <a:ext cx="434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81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ETCODE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676400"/>
            <a:ext cx="7391400" cy="502920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err="1" smtClean="0"/>
              <a:t>ETCODE:</a:t>
            </a:r>
            <a:r>
              <a:rPr lang="pt-BR" i="1" dirty="0" err="1" smtClean="0"/>
              <a:t>Máscara</a:t>
            </a:r>
            <a:r>
              <a:rPr lang="pt-BR" i="1" dirty="0" smtClean="0"/>
              <a:t> dos 32 bits CRC32</a:t>
            </a:r>
            <a:r>
              <a:rPr lang="pt-BR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matriz</a:t>
            </a:r>
            <a:r>
              <a:rPr lang="en-US" dirty="0" smtClean="0"/>
              <a:t> 6x6)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sz="3100" dirty="0" smtClean="0"/>
              <a:t>001110</a:t>
            </a:r>
          </a:p>
          <a:p>
            <a:pPr eaLnBrk="1" hangingPunct="1">
              <a:defRPr/>
            </a:pPr>
            <a:r>
              <a:rPr lang="en-US" sz="3100" dirty="0" smtClean="0"/>
              <a:t>110011</a:t>
            </a:r>
          </a:p>
          <a:p>
            <a:pPr eaLnBrk="1" hangingPunct="1">
              <a:defRPr/>
            </a:pPr>
            <a:r>
              <a:rPr lang="en-US" sz="3100" dirty="0" smtClean="0"/>
              <a:t>000111</a:t>
            </a:r>
          </a:p>
          <a:p>
            <a:pPr eaLnBrk="1" hangingPunct="1">
              <a:defRPr/>
            </a:pPr>
            <a:r>
              <a:rPr lang="en-US" sz="3100" dirty="0" smtClean="0"/>
              <a:t>101110</a:t>
            </a:r>
          </a:p>
          <a:p>
            <a:pPr eaLnBrk="1" hangingPunct="1">
              <a:defRPr/>
            </a:pPr>
            <a:r>
              <a:rPr lang="en-US" sz="3100" dirty="0" smtClean="0"/>
              <a:t>1001</a:t>
            </a:r>
            <a:r>
              <a:rPr lang="en-US" sz="3100" dirty="0" smtClean="0">
                <a:solidFill>
                  <a:srgbClr val="FF0000"/>
                </a:solidFill>
              </a:rPr>
              <a:t>00</a:t>
            </a:r>
          </a:p>
          <a:p>
            <a:pPr eaLnBrk="1" hangingPunct="1">
              <a:defRPr/>
            </a:pPr>
            <a:r>
              <a:rPr lang="en-US" sz="3100" dirty="0" smtClean="0"/>
              <a:t>0011</a:t>
            </a:r>
            <a:r>
              <a:rPr lang="en-US" sz="3100" dirty="0" smtClean="0">
                <a:solidFill>
                  <a:srgbClr val="FF0000"/>
                </a:solidFill>
              </a:rPr>
              <a:t>00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245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438400"/>
            <a:ext cx="4646613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383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ETCODE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76400"/>
            <a:ext cx="7772400" cy="502920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ETCODE: </a:t>
            </a:r>
            <a:r>
              <a:rPr lang="pt-BR" i="1" dirty="0" smtClean="0"/>
              <a:t>Selo de segurança (4 blocos)</a:t>
            </a:r>
            <a:endParaRPr lang="pt-BR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5325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2209800"/>
            <a:ext cx="5613400" cy="437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90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ynaSIRT">
  <a:themeElements>
    <a:clrScheme name="DynaSIRT 3">
      <a:dk1>
        <a:srgbClr val="5F5F5F"/>
      </a:dk1>
      <a:lt1>
        <a:srgbClr val="DEF6F1"/>
      </a:lt1>
      <a:dk2>
        <a:srgbClr val="B2B2B2"/>
      </a:dk2>
      <a:lt2>
        <a:srgbClr val="969696"/>
      </a:lt2>
      <a:accent1>
        <a:srgbClr val="E6E6E6"/>
      </a:accent1>
      <a:accent2>
        <a:srgbClr val="8DC6FF"/>
      </a:accent2>
      <a:accent3>
        <a:srgbClr val="ECFAF7"/>
      </a:accent3>
      <a:accent4>
        <a:srgbClr val="505050"/>
      </a:accent4>
      <a:accent5>
        <a:srgbClr val="F0F0F0"/>
      </a:accent5>
      <a:accent6>
        <a:srgbClr val="7FB3E7"/>
      </a:accent6>
      <a:hlink>
        <a:srgbClr val="0066CC"/>
      </a:hlink>
      <a:folHlink>
        <a:srgbClr val="0000FF"/>
      </a:folHlink>
    </a:clrScheme>
    <a:fontScheme name="DynaSIRT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DynaSIRT 1">
        <a:dk1>
          <a:srgbClr val="0099FF"/>
        </a:dk1>
        <a:lt1>
          <a:srgbClr val="FFFFFF"/>
        </a:lt1>
        <a:dk2>
          <a:srgbClr val="0099FF"/>
        </a:dk2>
        <a:lt2>
          <a:srgbClr val="808080"/>
        </a:lt2>
        <a:accent1>
          <a:srgbClr val="B9D6E5"/>
        </a:accent1>
        <a:accent2>
          <a:srgbClr val="333399"/>
        </a:accent2>
        <a:accent3>
          <a:srgbClr val="FFFFFF"/>
        </a:accent3>
        <a:accent4>
          <a:srgbClr val="0082DA"/>
        </a:accent4>
        <a:accent5>
          <a:srgbClr val="D9E8F0"/>
        </a:accent5>
        <a:accent6>
          <a:srgbClr val="2D2D8A"/>
        </a:accent6>
        <a:hlink>
          <a:srgbClr val="3366CC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2">
        <a:dk1>
          <a:srgbClr val="808080"/>
        </a:dk1>
        <a:lt1>
          <a:srgbClr val="FFFFFF"/>
        </a:lt1>
        <a:dk2>
          <a:srgbClr val="0066CC"/>
        </a:dk2>
        <a:lt2>
          <a:srgbClr val="969696"/>
        </a:lt2>
        <a:accent1>
          <a:srgbClr val="DDDDDD"/>
        </a:accent1>
        <a:accent2>
          <a:srgbClr val="33CCFF"/>
        </a:accent2>
        <a:accent3>
          <a:srgbClr val="FFFFFF"/>
        </a:accent3>
        <a:accent4>
          <a:srgbClr val="6C6C6C"/>
        </a:accent4>
        <a:accent5>
          <a:srgbClr val="EBEBEB"/>
        </a:accent5>
        <a:accent6>
          <a:srgbClr val="2DB9E7"/>
        </a:accent6>
        <a:hlink>
          <a:srgbClr val="CC3300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3">
        <a:dk1>
          <a:srgbClr val="5F5F5F"/>
        </a:dk1>
        <a:lt1>
          <a:srgbClr val="DEF6F1"/>
        </a:lt1>
        <a:dk2>
          <a:srgbClr val="B2B2B2"/>
        </a:dk2>
        <a:lt2>
          <a:srgbClr val="969696"/>
        </a:lt2>
        <a:accent1>
          <a:srgbClr val="E6E6E6"/>
        </a:accent1>
        <a:accent2>
          <a:srgbClr val="8DC6FF"/>
        </a:accent2>
        <a:accent3>
          <a:srgbClr val="ECFAF7"/>
        </a:accent3>
        <a:accent4>
          <a:srgbClr val="505050"/>
        </a:accent4>
        <a:accent5>
          <a:srgbClr val="F0F0F0"/>
        </a:accent5>
        <a:accent6>
          <a:srgbClr val="7FB3E7"/>
        </a:accent6>
        <a:hlink>
          <a:srgbClr val="0066CC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4">
        <a:dk1>
          <a:srgbClr val="3366CC"/>
        </a:dk1>
        <a:lt1>
          <a:srgbClr val="FFFFFF"/>
        </a:lt1>
        <a:dk2>
          <a:srgbClr val="66CCFF"/>
        </a:dk2>
        <a:lt2>
          <a:srgbClr val="808080"/>
        </a:lt2>
        <a:accent1>
          <a:srgbClr val="B4DCFF"/>
        </a:accent1>
        <a:accent2>
          <a:srgbClr val="CCCCFF"/>
        </a:accent2>
        <a:accent3>
          <a:srgbClr val="FFFFFF"/>
        </a:accent3>
        <a:accent4>
          <a:srgbClr val="2A56AE"/>
        </a:accent4>
        <a:accent5>
          <a:srgbClr val="D6EB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5">
        <a:dk1>
          <a:srgbClr val="808080"/>
        </a:dk1>
        <a:lt1>
          <a:srgbClr val="FFFFD9"/>
        </a:lt1>
        <a:dk2>
          <a:srgbClr val="3366CC"/>
        </a:dk2>
        <a:lt2>
          <a:srgbClr val="777777"/>
        </a:lt2>
        <a:accent1>
          <a:srgbClr val="EBEECA"/>
        </a:accent1>
        <a:accent2>
          <a:srgbClr val="99CCFF"/>
        </a:accent2>
        <a:accent3>
          <a:srgbClr val="FFFFE9"/>
        </a:accent3>
        <a:accent4>
          <a:srgbClr val="6C6C6C"/>
        </a:accent4>
        <a:accent5>
          <a:srgbClr val="F3F5E1"/>
        </a:accent5>
        <a:accent6>
          <a:srgbClr val="8AB9E7"/>
        </a:accent6>
        <a:hlink>
          <a:srgbClr val="2901BB"/>
        </a:hlink>
        <a:folHlink>
          <a:srgbClr val="FF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6">
        <a:dk1>
          <a:srgbClr val="005A58"/>
        </a:dk1>
        <a:lt1>
          <a:srgbClr val="3366CC"/>
        </a:lt1>
        <a:dk2>
          <a:srgbClr val="008080"/>
        </a:dk2>
        <a:lt2>
          <a:srgbClr val="3399FF"/>
        </a:lt2>
        <a:accent1>
          <a:srgbClr val="8BC2FF"/>
        </a:accent1>
        <a:accent2>
          <a:srgbClr val="FFFFCC"/>
        </a:accent2>
        <a:accent3>
          <a:srgbClr val="AAC0C0"/>
        </a:accent3>
        <a:accent4>
          <a:srgbClr val="2A56AE"/>
        </a:accent4>
        <a:accent5>
          <a:srgbClr val="C4DDFF"/>
        </a:accent5>
        <a:accent6>
          <a:srgbClr val="E7E7B9"/>
        </a:accent6>
        <a:hlink>
          <a:srgbClr val="990000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7">
        <a:dk1>
          <a:srgbClr val="666666"/>
        </a:dk1>
        <a:lt1>
          <a:srgbClr val="666699"/>
        </a:lt1>
        <a:dk2>
          <a:srgbClr val="99CCFF"/>
        </a:dk2>
        <a:lt2>
          <a:srgbClr val="3E3E5C"/>
        </a:lt2>
        <a:accent1>
          <a:srgbClr val="D2D2D2"/>
        </a:accent1>
        <a:accent2>
          <a:srgbClr val="8DC6FF"/>
        </a:accent2>
        <a:accent3>
          <a:srgbClr val="B8B8CA"/>
        </a:accent3>
        <a:accent4>
          <a:srgbClr val="565656"/>
        </a:accent4>
        <a:accent5>
          <a:srgbClr val="E5E5E5"/>
        </a:accent5>
        <a:accent6>
          <a:srgbClr val="7FB3E7"/>
        </a:accent6>
        <a:hlink>
          <a:srgbClr val="0066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naSIRT 8">
        <a:dk1>
          <a:srgbClr val="5C1F00"/>
        </a:dk1>
        <a:lt1>
          <a:srgbClr val="9C3408"/>
        </a:lt1>
        <a:dk2>
          <a:srgbClr val="800000"/>
        </a:dk2>
        <a:lt2>
          <a:srgbClr val="73BCFF"/>
        </a:lt2>
        <a:accent1>
          <a:srgbClr val="D99965"/>
        </a:accent1>
        <a:accent2>
          <a:srgbClr val="3366CC"/>
        </a:accent2>
        <a:accent3>
          <a:srgbClr val="C0AAAA"/>
        </a:accent3>
        <a:accent4>
          <a:srgbClr val="852B06"/>
        </a:accent4>
        <a:accent5>
          <a:srgbClr val="E9CAB8"/>
        </a:accent5>
        <a:accent6>
          <a:srgbClr val="2D5CB9"/>
        </a:accent6>
        <a:hlink>
          <a:srgbClr val="D3EBFF"/>
        </a:hlink>
        <a:folHlink>
          <a:srgbClr val="FED3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9">
        <a:dk1>
          <a:srgbClr val="336699"/>
        </a:dk1>
        <a:lt1>
          <a:srgbClr val="1270AA"/>
        </a:lt1>
        <a:dk2>
          <a:srgbClr val="000000"/>
        </a:dk2>
        <a:lt2>
          <a:srgbClr val="66CCFF"/>
        </a:lt2>
        <a:accent1>
          <a:srgbClr val="AAE1FA"/>
        </a:accent1>
        <a:accent2>
          <a:srgbClr val="0033CC"/>
        </a:accent2>
        <a:accent3>
          <a:srgbClr val="AAAAAA"/>
        </a:accent3>
        <a:accent4>
          <a:srgbClr val="0E5F91"/>
        </a:accent4>
        <a:accent5>
          <a:srgbClr val="D2EEFC"/>
        </a:accent5>
        <a:accent6>
          <a:srgbClr val="002DB9"/>
        </a:accent6>
        <a:hlink>
          <a:srgbClr val="FF7500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naSIRT 10">
        <a:dk1>
          <a:srgbClr val="003366"/>
        </a:dk1>
        <a:lt1>
          <a:srgbClr val="A9A9A9"/>
        </a:lt1>
        <a:dk2>
          <a:srgbClr val="000099"/>
        </a:dk2>
        <a:lt2>
          <a:srgbClr val="66CCFF"/>
        </a:lt2>
        <a:accent1>
          <a:srgbClr val="336699"/>
        </a:accent1>
        <a:accent2>
          <a:srgbClr val="3333FF"/>
        </a:accent2>
        <a:accent3>
          <a:srgbClr val="AAAACA"/>
        </a:accent3>
        <a:accent4>
          <a:srgbClr val="909090"/>
        </a:accent4>
        <a:accent5>
          <a:srgbClr val="ADB8CA"/>
        </a:accent5>
        <a:accent6>
          <a:srgbClr val="2D2DE7"/>
        </a:accent6>
        <a:hlink>
          <a:srgbClr val="66CC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\\.psf\Home\Desktop\DynaSIRT.ppt</Template>
  <TotalTime>1864</TotalTime>
  <Words>134</Words>
  <Application>Microsoft Macintosh PowerPoint</Application>
  <PresentationFormat>On-screen Show (4:3)</PresentationFormat>
  <Paragraphs>45</Paragraphs>
  <Slides>16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DynaSIRT</vt:lpstr>
      <vt:lpstr>Unknown</vt:lpstr>
      <vt:lpstr>Decodificação de Código de Barras Febraban</vt:lpstr>
      <vt:lpstr>Decodificação de Código de Barras Febraban</vt:lpstr>
      <vt:lpstr>Decodificação de Código de Barras EAN-13</vt:lpstr>
      <vt:lpstr>Qualidade de Documentos Digitalizados</vt:lpstr>
      <vt:lpstr>Acompanhamento Nutricional com Visão Computacional</vt:lpstr>
      <vt:lpstr>ETCODE</vt:lpstr>
      <vt:lpstr>ETCODE</vt:lpstr>
      <vt:lpstr>ETCODE</vt:lpstr>
      <vt:lpstr>ETCODE</vt:lpstr>
      <vt:lpstr>ETCODE</vt:lpstr>
      <vt:lpstr>Medição sem referência  (1 metro de distância)</vt:lpstr>
      <vt:lpstr>Medição com referência</vt:lpstr>
      <vt:lpstr>PowerPoint Presentation</vt:lpstr>
      <vt:lpstr>PowerPoint Presentation</vt:lpstr>
      <vt:lpstr>PowerPoint Presentation</vt:lpstr>
      <vt:lpstr>Obrigado!</vt:lpstr>
    </vt:vector>
  </TitlesOfParts>
  <Company>IFBA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Santos</dc:creator>
  <cp:lastModifiedBy>Renato Novais</cp:lastModifiedBy>
  <cp:revision>186</cp:revision>
  <dcterms:created xsi:type="dcterms:W3CDTF">2010-10-13T13:22:07Z</dcterms:created>
  <dcterms:modified xsi:type="dcterms:W3CDTF">2017-03-10T01:53:22Z</dcterms:modified>
</cp:coreProperties>
</file>