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mp4" ContentType="video/unknown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notesMasterIdLst>
    <p:notesMasterId r:id="rId26"/>
  </p:notesMasterIdLst>
  <p:sldIdLst>
    <p:sldId id="264" r:id="rId2"/>
    <p:sldId id="317" r:id="rId3"/>
    <p:sldId id="323" r:id="rId4"/>
    <p:sldId id="336" r:id="rId5"/>
    <p:sldId id="337" r:id="rId6"/>
    <p:sldId id="338" r:id="rId7"/>
    <p:sldId id="357" r:id="rId8"/>
    <p:sldId id="358" r:id="rId9"/>
    <p:sldId id="359" r:id="rId10"/>
    <p:sldId id="366" r:id="rId11"/>
    <p:sldId id="361" r:id="rId12"/>
    <p:sldId id="363" r:id="rId13"/>
    <p:sldId id="360" r:id="rId14"/>
    <p:sldId id="362" r:id="rId15"/>
    <p:sldId id="364" r:id="rId16"/>
    <p:sldId id="365" r:id="rId17"/>
    <p:sldId id="291" r:id="rId18"/>
    <p:sldId id="294" r:id="rId19"/>
    <p:sldId id="343" r:id="rId20"/>
    <p:sldId id="335" r:id="rId21"/>
    <p:sldId id="340" r:id="rId22"/>
    <p:sldId id="342" r:id="rId23"/>
    <p:sldId id="344" r:id="rId24"/>
    <p:sldId id="345" r:id="rId25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b="1" kern="1200">
        <a:solidFill>
          <a:schemeClr val="tx1"/>
        </a:solidFill>
        <a:latin typeface="Arial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b="1" kern="1200">
        <a:solidFill>
          <a:schemeClr val="tx1"/>
        </a:solidFill>
        <a:latin typeface="Arial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b="1" kern="1200">
        <a:solidFill>
          <a:schemeClr val="tx1"/>
        </a:solidFill>
        <a:latin typeface="Arial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b="1" kern="1200">
        <a:solidFill>
          <a:schemeClr val="tx1"/>
        </a:solidFill>
        <a:latin typeface="Arial" charset="0"/>
        <a:ea typeface="ＭＳ Ｐゴシック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FF"/>
    <a:srgbClr val="FF0000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704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.xml"/><Relationship Id="rId2" Type="http://schemas.openxmlformats.org/officeDocument/2006/relationships/slide" Target="slides/slide3.xml"/><Relationship Id="rId3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313DF2-CDC5-104D-B993-74467F895B4A}" type="datetimeFigureOut">
              <a:rPr lang="en-US" smtClean="0"/>
              <a:t>3/9/17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1B202E-278B-5040-88DD-E6C46F293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317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6080B28-7F0A-9040-9E67-F28BF80D4B41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F956E6-DA42-3243-8261-73DA2D31BC98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6080B28-7F0A-9040-9E67-F28BF80D4B41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6080B28-7F0A-9040-9E67-F28BF80D4B41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667000" y="381000"/>
            <a:ext cx="63246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Clique para editar o estilo do título mestre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67000" y="1981200"/>
            <a:ext cx="6324600" cy="685800"/>
          </a:xfrm>
        </p:spPr>
        <p:txBody>
          <a:bodyPr/>
          <a:lstStyle>
            <a:lvl1pPr marL="0" indent="0" algn="ctr">
              <a:buFont typeface="Wingdings" charset="2"/>
              <a:buNone/>
              <a:defRPr/>
            </a:lvl1pPr>
          </a:lstStyle>
          <a:p>
            <a:r>
              <a:rPr lang="en-US"/>
              <a:t>Clique para editar o estilo do subtítulo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/>
            </a:lvl1pPr>
          </a:lstStyle>
          <a:p>
            <a:fld id="{09E7C25D-B3C0-1D4D-9F9C-D4CC432674C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258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18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05650" y="411163"/>
            <a:ext cx="2038350" cy="6294437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411163"/>
            <a:ext cx="5962650" cy="6294437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711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468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61642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52600" y="1676400"/>
            <a:ext cx="36195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4500" y="1676400"/>
            <a:ext cx="36195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000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980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955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2909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84790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7824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411163"/>
            <a:ext cx="8077200" cy="96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52600" y="1676400"/>
            <a:ext cx="73914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2"/>
            <a:r>
              <a:rPr lang="en-US"/>
              <a:t>Terceiro nível</a:t>
            </a:r>
          </a:p>
          <a:p>
            <a:pPr lvl="3"/>
            <a:r>
              <a:rPr lang="en-US"/>
              <a:t>Quarto nível</a:t>
            </a:r>
          </a:p>
          <a:p>
            <a:pPr lvl="4"/>
            <a:r>
              <a:rPr lang="en-US"/>
              <a:t>Quinto nível</a:t>
            </a:r>
          </a:p>
          <a:p>
            <a:pPr lvl="0"/>
            <a:r>
              <a:rPr lang="en-US"/>
              <a:t>Clique para editar os estilos do texto mestre</a:t>
            </a:r>
          </a:p>
          <a:p>
            <a:pPr lvl="1"/>
            <a:r>
              <a:rPr lang="en-US"/>
              <a:t>Segundo nível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000000"/>
          </a:solidFill>
          <a:latin typeface="+mj-lt"/>
          <a:ea typeface="ＭＳ Ｐゴシック" charset="0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000000"/>
          </a:solidFill>
          <a:latin typeface="Arial Black" charset="0"/>
          <a:ea typeface="ＭＳ Ｐゴシック" charset="0"/>
          <a:cs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000000"/>
          </a:solidFill>
          <a:latin typeface="Arial Black" charset="0"/>
          <a:ea typeface="ＭＳ Ｐゴシック" charset="0"/>
          <a:cs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000000"/>
          </a:solidFill>
          <a:latin typeface="Arial Black" charset="0"/>
          <a:ea typeface="ＭＳ Ｐゴシック" charset="0"/>
          <a:cs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000000"/>
          </a:solidFill>
          <a:latin typeface="Arial Black" charset="0"/>
          <a:ea typeface="ＭＳ Ｐゴシック" charset="0"/>
          <a:cs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600" i="1">
          <a:solidFill>
            <a:srgbClr val="000000"/>
          </a:solidFill>
          <a:latin typeface="Arial Black" charset="0"/>
          <a:ea typeface="Arial" charset="0"/>
          <a:cs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600" i="1">
          <a:solidFill>
            <a:srgbClr val="000000"/>
          </a:solidFill>
          <a:latin typeface="Arial Black" charset="0"/>
          <a:ea typeface="Arial" charset="0"/>
          <a:cs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600" i="1">
          <a:solidFill>
            <a:srgbClr val="000000"/>
          </a:solidFill>
          <a:latin typeface="Arial Black" charset="0"/>
          <a:ea typeface="Arial" charset="0"/>
          <a:cs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600" i="1">
          <a:solidFill>
            <a:srgbClr val="000000"/>
          </a:solidFill>
          <a:latin typeface="Arial Black" charset="0"/>
          <a:ea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2400">
          <a:solidFill>
            <a:srgbClr val="000000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24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24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charset="2"/>
        <a:buChar char="§"/>
        <a:defRPr sz="24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charset="2"/>
        <a:buChar char="§"/>
        <a:defRPr sz="24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charset="2"/>
        <a:buChar char="§"/>
        <a:defRPr sz="24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charset="2"/>
        <a:buChar char="§"/>
        <a:defRPr sz="24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2.xml"/><Relationship Id="rId5" Type="http://schemas.openxmlformats.org/officeDocument/2006/relationships/image" Target="../media/image9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4.xml"/><Relationship Id="rId5" Type="http://schemas.openxmlformats.org/officeDocument/2006/relationships/image" Target="../media/image10.png"/><Relationship Id="rId1" Type="http://schemas.microsoft.com/office/2007/relationships/media" Target="../media/media2.mp4"/><Relationship Id="rId2" Type="http://schemas.openxmlformats.org/officeDocument/2006/relationships/video" Target="../media/media2.mp4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764704"/>
            <a:ext cx="7772400" cy="1143000"/>
          </a:xfrm>
        </p:spPr>
        <p:txBody>
          <a:bodyPr/>
          <a:lstStyle/>
          <a:p>
            <a:pPr algn="ctr" eaLnBrk="1" hangingPunct="1"/>
            <a:r>
              <a:rPr lang="pt-BR" dirty="0">
                <a:solidFill>
                  <a:srgbClr val="FFFFFF"/>
                </a:solidFill>
                <a:latin typeface="Arial Black" charset="0"/>
                <a:cs typeface="Arial" charset="0"/>
              </a:rPr>
              <a:t>Desenvolvimento de aplicações móveis para imagens utilizando o </a:t>
            </a:r>
            <a:r>
              <a:rPr lang="pt-BR" dirty="0" err="1">
                <a:solidFill>
                  <a:srgbClr val="FFFFFF"/>
                </a:solidFill>
                <a:latin typeface="Arial Black" charset="0"/>
                <a:cs typeface="Arial" charset="0"/>
              </a:rPr>
              <a:t>Matlab</a:t>
            </a:r>
            <a:r>
              <a:rPr lang="pt-BR" dirty="0">
                <a:solidFill>
                  <a:srgbClr val="FFFFFF"/>
                </a:solidFill>
                <a:latin typeface="Arial Black" charset="0"/>
                <a:cs typeface="Arial" charset="0"/>
              </a:rPr>
              <a:t> para prototipação rápida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4437112"/>
            <a:ext cx="8534400" cy="2321768"/>
          </a:xfrm>
          <a:solidFill>
            <a:schemeClr val="accent3">
              <a:alpha val="0"/>
            </a:schemeClr>
          </a:solidFill>
        </p:spPr>
        <p:txBody>
          <a:bodyPr/>
          <a:lstStyle/>
          <a:p>
            <a:pPr eaLnBrk="1" hangingPunct="1">
              <a:buFont typeface="Wingdings" charset="0"/>
              <a:buNone/>
            </a:pPr>
            <a:r>
              <a:rPr lang="pt-BR" sz="2600" i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Eduardo Telmo Fonseca Santos</a:t>
            </a:r>
          </a:p>
          <a:p>
            <a:pPr eaLnBrk="1" hangingPunct="1">
              <a:buFont typeface="Wingdings" charset="0"/>
              <a:buNone/>
            </a:pPr>
            <a:r>
              <a:rPr lang="pt-BR" sz="2600" i="1" dirty="0" err="1" smtClean="0">
                <a:solidFill>
                  <a:srgbClr val="FFFFFF"/>
                </a:solidFill>
                <a:latin typeface="Arial" charset="0"/>
                <a:cs typeface="Arial" charset="0"/>
              </a:rPr>
              <a:t>eduardot@ifba.edu.br</a:t>
            </a:r>
            <a:endParaRPr lang="pt-BR" sz="2600" i="1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eaLnBrk="1" hangingPunct="1">
              <a:buFont typeface="Wingdings" charset="0"/>
              <a:buNone/>
            </a:pPr>
            <a:endParaRPr lang="pt-BR" sz="2600" i="1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eaLnBrk="1" hangingPunct="1">
              <a:buFont typeface="Wingdings" charset="0"/>
              <a:buNone/>
            </a:pPr>
            <a:r>
              <a:rPr lang="pt-BR" sz="2600" i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09/03/2017</a:t>
            </a:r>
            <a:endParaRPr lang="pt-BR" sz="2600" i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dirty="0" err="1" smtClean="0">
                <a:latin typeface="Arial Black" charset="0"/>
                <a:cs typeface="Arial" charset="0"/>
              </a:rPr>
              <a:t>Matlab</a:t>
            </a:r>
            <a:endParaRPr lang="pt-BR" dirty="0">
              <a:latin typeface="Arial Black" charset="0"/>
              <a:cs typeface="Arial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1556792"/>
            <a:ext cx="7391400" cy="5029200"/>
          </a:xfrm>
        </p:spPr>
        <p:txBody>
          <a:bodyPr/>
          <a:lstStyle/>
          <a:p>
            <a:pPr eaLnBrk="1" hangingPunct="1"/>
            <a:r>
              <a:rPr lang="pt-BR" dirty="0" smtClean="0">
                <a:latin typeface="Arial" charset="0"/>
                <a:cs typeface="Arial" charset="0"/>
              </a:rPr>
              <a:t>Matemática aplicada:</a:t>
            </a:r>
          </a:p>
          <a:p>
            <a:pPr lvl="1" eaLnBrk="1" hangingPunct="1"/>
            <a:r>
              <a:rPr lang="pt-BR" dirty="0" smtClean="0">
                <a:latin typeface="Arial" charset="0"/>
                <a:cs typeface="Arial" charset="0"/>
              </a:rPr>
              <a:t>Processamento digital de sinais</a:t>
            </a:r>
          </a:p>
          <a:p>
            <a:pPr lvl="2" eaLnBrk="1" hangingPunct="1"/>
            <a:r>
              <a:rPr lang="pt-BR" dirty="0" smtClean="0">
                <a:latin typeface="Arial" charset="0"/>
                <a:cs typeface="Arial" charset="0"/>
              </a:rPr>
              <a:t>Processamento de áudio</a:t>
            </a:r>
          </a:p>
          <a:p>
            <a:pPr lvl="2" eaLnBrk="1" hangingPunct="1"/>
            <a:r>
              <a:rPr lang="pt-BR" dirty="0" smtClean="0">
                <a:latin typeface="Arial" charset="0"/>
                <a:cs typeface="Arial" charset="0"/>
              </a:rPr>
              <a:t>Processamento de imagens</a:t>
            </a:r>
          </a:p>
          <a:p>
            <a:pPr lvl="1" eaLnBrk="1" hangingPunct="1"/>
            <a:r>
              <a:rPr lang="pt-BR" dirty="0" smtClean="0">
                <a:latin typeface="Arial" charset="0"/>
                <a:cs typeface="Arial" charset="0"/>
              </a:rPr>
              <a:t>Inteligência artificial</a:t>
            </a:r>
          </a:p>
          <a:p>
            <a:pPr lvl="2" eaLnBrk="1" hangingPunct="1"/>
            <a:r>
              <a:rPr lang="pt-BR" dirty="0" smtClean="0">
                <a:latin typeface="Arial" charset="0"/>
                <a:cs typeface="Arial" charset="0"/>
              </a:rPr>
              <a:t>Reconhecimento de padrões</a:t>
            </a:r>
          </a:p>
          <a:p>
            <a:pPr lvl="2" eaLnBrk="1" hangingPunct="1"/>
            <a:r>
              <a:rPr lang="pt-BR" dirty="0" smtClean="0">
                <a:latin typeface="Arial" charset="0"/>
                <a:cs typeface="Arial" charset="0"/>
              </a:rPr>
              <a:t>Visão computacional</a:t>
            </a:r>
          </a:p>
          <a:p>
            <a:pPr lvl="1" eaLnBrk="1" hangingPunct="1"/>
            <a:r>
              <a:rPr lang="pt-BR" dirty="0" smtClean="0">
                <a:latin typeface="Arial" charset="0"/>
                <a:cs typeface="Arial" charset="0"/>
              </a:rPr>
              <a:t>Cálculo numérico</a:t>
            </a:r>
          </a:p>
          <a:p>
            <a:pPr lvl="2" eaLnBrk="1" hangingPunct="1"/>
            <a:r>
              <a:rPr lang="pt-BR" dirty="0" smtClean="0">
                <a:latin typeface="Arial" charset="0"/>
                <a:cs typeface="Arial" charset="0"/>
              </a:rPr>
              <a:t>Matrizes</a:t>
            </a:r>
          </a:p>
          <a:p>
            <a:pPr lvl="2" eaLnBrk="1" hangingPunct="1"/>
            <a:r>
              <a:rPr lang="pt-BR" dirty="0" smtClean="0">
                <a:latin typeface="Arial" charset="0"/>
                <a:cs typeface="Arial" charset="0"/>
              </a:rPr>
              <a:t>Funções</a:t>
            </a:r>
          </a:p>
          <a:p>
            <a:pPr lvl="2" eaLnBrk="1" hangingPunct="1"/>
            <a:r>
              <a:rPr lang="pt-BR" dirty="0" smtClean="0">
                <a:latin typeface="Arial" charset="0"/>
                <a:cs typeface="Arial" charset="0"/>
              </a:rPr>
              <a:t>Volumes de dados</a:t>
            </a:r>
          </a:p>
          <a:p>
            <a:pPr marL="914400" lvl="2" indent="0" eaLnBrk="1" hangingPunct="1">
              <a:buNone/>
            </a:pPr>
            <a:r>
              <a:rPr lang="pt-BR" dirty="0" smtClean="0">
                <a:latin typeface="Arial" charset="0"/>
                <a:cs typeface="Arial" charset="0"/>
              </a:rPr>
              <a:t>		</a:t>
            </a:r>
            <a:endParaRPr lang="pt-BR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6211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dirty="0" err="1" smtClean="0">
                <a:latin typeface="Arial Black" charset="0"/>
                <a:cs typeface="Arial" charset="0"/>
              </a:rPr>
              <a:t>Matlab</a:t>
            </a:r>
            <a:endParaRPr lang="pt-BR" dirty="0">
              <a:latin typeface="Arial Black" charset="0"/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6753"/>
            <a:ext cx="9144000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817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dirty="0" err="1" smtClean="0">
                <a:latin typeface="Arial Black" charset="0"/>
                <a:cs typeface="Arial" charset="0"/>
              </a:rPr>
              <a:t>Matlab</a:t>
            </a:r>
            <a:endParaRPr lang="pt-BR" dirty="0">
              <a:latin typeface="Arial Black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6752"/>
            <a:ext cx="9144000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591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p-Down Arrow 1"/>
          <p:cNvSpPr/>
          <p:nvPr/>
        </p:nvSpPr>
        <p:spPr bwMode="auto">
          <a:xfrm>
            <a:off x="5364088" y="2821186"/>
            <a:ext cx="1008112" cy="1687934"/>
          </a:xfrm>
          <a:prstGeom prst="upDownArrow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solidFill>
                  <a:srgbClr val="FF0000"/>
                </a:solidFill>
              </a:ln>
              <a:solidFill>
                <a:srgbClr val="FF0000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dirty="0">
                <a:latin typeface="Arial Black" charset="0"/>
                <a:cs typeface="Arial" charset="0"/>
              </a:rPr>
              <a:t>Ponte entre dois mundos: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15816" y="1556792"/>
            <a:ext cx="6228184" cy="5029200"/>
          </a:xfrm>
        </p:spPr>
        <p:txBody>
          <a:bodyPr/>
          <a:lstStyle/>
          <a:p>
            <a:pPr lvl="1" eaLnBrk="1" hangingPunct="1"/>
            <a:r>
              <a:rPr lang="pt-BR" dirty="0" smtClean="0">
                <a:latin typeface="Arial" charset="0"/>
                <a:cs typeface="Arial" charset="0"/>
              </a:rPr>
              <a:t>Matemática(+matemática / -código)</a:t>
            </a:r>
          </a:p>
          <a:p>
            <a:pPr lvl="2" eaLnBrk="1" hangingPunct="1"/>
            <a:r>
              <a:rPr lang="pt-BR" dirty="0" smtClean="0">
                <a:latin typeface="Arial" charset="0"/>
                <a:cs typeface="Arial" charset="0"/>
              </a:rPr>
              <a:t>Entendimento do problema</a:t>
            </a:r>
          </a:p>
          <a:p>
            <a:pPr lvl="2" eaLnBrk="1" hangingPunct="1"/>
            <a:r>
              <a:rPr lang="pt-BR" dirty="0" smtClean="0">
                <a:latin typeface="Arial" charset="0"/>
                <a:cs typeface="Arial" charset="0"/>
              </a:rPr>
              <a:t>Formulação matemática</a:t>
            </a:r>
            <a:r>
              <a:rPr lang="pt-BR" dirty="0">
                <a:latin typeface="Arial" charset="0"/>
                <a:cs typeface="Arial" charset="0"/>
              </a:rPr>
              <a:t>	</a:t>
            </a:r>
            <a:br>
              <a:rPr lang="pt-BR" dirty="0">
                <a:latin typeface="Arial" charset="0"/>
                <a:cs typeface="Arial" charset="0"/>
              </a:rPr>
            </a:br>
            <a:endParaRPr lang="pt-BR" dirty="0" smtClean="0">
              <a:latin typeface="Arial" charset="0"/>
              <a:cs typeface="Arial" charset="0"/>
            </a:endParaRPr>
          </a:p>
          <a:p>
            <a:pPr marL="1828800" lvl="4" indent="0" eaLnBrk="1" hangingPunct="1">
              <a:buNone/>
            </a:pPr>
            <a:r>
              <a:rPr lang="pt-BR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pt-BR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  </a:t>
            </a:r>
            <a:r>
              <a:rPr lang="pt-BR" sz="4000" dirty="0" err="1" smtClean="0">
                <a:solidFill>
                  <a:srgbClr val="0000FF"/>
                </a:solidFill>
                <a:latin typeface="Arial" charset="0"/>
                <a:cs typeface="Arial" charset="0"/>
              </a:rPr>
              <a:t>Matlab</a:t>
            </a:r>
            <a:endParaRPr lang="pt-BR" sz="4000" dirty="0" smtClean="0">
              <a:solidFill>
                <a:srgbClr val="0000FF"/>
              </a:solidFill>
              <a:latin typeface="Arial" charset="0"/>
              <a:cs typeface="Arial" charset="0"/>
            </a:endParaRPr>
          </a:p>
          <a:p>
            <a:pPr lvl="1" eaLnBrk="1" hangingPunct="1"/>
            <a:endParaRPr lang="pt-BR" dirty="0" smtClean="0">
              <a:latin typeface="Arial" charset="0"/>
              <a:ea typeface="Arial" charset="0"/>
              <a:cs typeface="Arial" charset="0"/>
            </a:endParaRPr>
          </a:p>
          <a:p>
            <a:pPr lvl="1" eaLnBrk="1" hangingPunct="1"/>
            <a:r>
              <a:rPr lang="pt-BR" dirty="0" smtClean="0">
                <a:latin typeface="Arial" charset="0"/>
                <a:ea typeface="Arial" charset="0"/>
                <a:cs typeface="Arial" charset="0"/>
              </a:rPr>
              <a:t>Computação (+código / -matemática)</a:t>
            </a:r>
          </a:p>
          <a:p>
            <a:pPr lvl="2" eaLnBrk="1" hangingPunct="1"/>
            <a:r>
              <a:rPr lang="pt-BR" dirty="0" smtClean="0">
                <a:latin typeface="Arial" charset="0"/>
                <a:ea typeface="Arial" charset="0"/>
                <a:cs typeface="Arial" charset="0"/>
              </a:rPr>
              <a:t>Compreensão do algoritmo (script)</a:t>
            </a:r>
          </a:p>
          <a:p>
            <a:pPr lvl="2" eaLnBrk="1" hangingPunct="1"/>
            <a:r>
              <a:rPr lang="pt-BR" dirty="0" smtClean="0">
                <a:latin typeface="Arial" charset="0"/>
                <a:ea typeface="Arial" charset="0"/>
                <a:cs typeface="Arial" charset="0"/>
              </a:rPr>
              <a:t>Detalhes da implementação na plataforma alvo</a:t>
            </a:r>
          </a:p>
          <a:p>
            <a:pPr eaLnBrk="1" hangingPunct="1"/>
            <a:endParaRPr lang="pt-BR" dirty="0" smtClean="0">
              <a:latin typeface="Arial" charset="0"/>
              <a:ea typeface="Arial" charset="0"/>
              <a:cs typeface="Arial" charset="0"/>
            </a:endParaRPr>
          </a:p>
          <a:p>
            <a:pPr lvl="1" eaLnBrk="1" hangingPunct="1"/>
            <a:endParaRPr lang="pt-BR" dirty="0">
              <a:latin typeface="Arial" charset="0"/>
              <a:ea typeface="Arial" charset="0"/>
              <a:cs typeface="Arial" charset="0"/>
            </a:endParaRPr>
          </a:p>
          <a:p>
            <a:pPr eaLnBrk="1" hangingPunct="1"/>
            <a:endParaRPr lang="pt-BR" dirty="0">
              <a:latin typeface="Arial" charset="0"/>
              <a:cs typeface="Arial" charset="0"/>
            </a:endParaRPr>
          </a:p>
          <a:p>
            <a:pPr eaLnBrk="1" hangingPunct="1"/>
            <a:endParaRPr lang="pt-BR" dirty="0">
              <a:latin typeface="Arial" charset="0"/>
              <a:cs typeface="Arial" charset="0"/>
            </a:endParaRPr>
          </a:p>
          <a:p>
            <a:pPr eaLnBrk="1" hangingPunct="1"/>
            <a:endParaRPr lang="pt-BR" dirty="0">
              <a:latin typeface="Arial" charset="0"/>
              <a:cs typeface="Arial" charset="0"/>
            </a:endParaRPr>
          </a:p>
          <a:p>
            <a:pPr eaLnBrk="1" hangingPunct="1">
              <a:buFont typeface="Wingdings" charset="0"/>
              <a:buNone/>
            </a:pPr>
            <a:endParaRPr lang="pt-BR" dirty="0">
              <a:latin typeface="Arial" charset="0"/>
              <a:cs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512" y="1340768"/>
            <a:ext cx="3456384" cy="24935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21088"/>
            <a:ext cx="3419872" cy="2643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044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dirty="0" err="1" smtClean="0">
                <a:latin typeface="Arial Black" charset="0"/>
                <a:cs typeface="Arial" charset="0"/>
              </a:rPr>
              <a:t>Matlab</a:t>
            </a:r>
            <a:endParaRPr lang="pt-BR" dirty="0">
              <a:latin typeface="Arial Black" charset="0"/>
              <a:cs typeface="Arial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1556792"/>
            <a:ext cx="7391400" cy="5029200"/>
          </a:xfrm>
        </p:spPr>
        <p:txBody>
          <a:bodyPr/>
          <a:lstStyle/>
          <a:p>
            <a:pPr eaLnBrk="1" hangingPunct="1"/>
            <a:r>
              <a:rPr lang="pt-BR" dirty="0" smtClean="0">
                <a:latin typeface="Arial" charset="0"/>
                <a:cs typeface="Arial" charset="0"/>
              </a:rPr>
              <a:t>Somando duas matrizes:</a:t>
            </a:r>
          </a:p>
          <a:p>
            <a:pPr lvl="1" eaLnBrk="1" hangingPunct="1"/>
            <a:r>
              <a:rPr lang="pt-BR" dirty="0" smtClean="0">
                <a:latin typeface="Arial" charset="0"/>
                <a:ea typeface="Arial" charset="0"/>
                <a:cs typeface="Arial" charset="0"/>
              </a:rPr>
              <a:t>a = [1 2; 3 4]</a:t>
            </a:r>
          </a:p>
          <a:p>
            <a:pPr lvl="1" eaLnBrk="1" hangingPunct="1"/>
            <a:r>
              <a:rPr lang="pt-BR" dirty="0" err="1" smtClean="0">
                <a:latin typeface="Arial" charset="0"/>
                <a:ea typeface="Arial" charset="0"/>
                <a:cs typeface="Arial" charset="0"/>
              </a:rPr>
              <a:t>b</a:t>
            </a:r>
            <a:r>
              <a:rPr lang="pt-BR" dirty="0" smtClean="0">
                <a:latin typeface="Arial" charset="0"/>
                <a:ea typeface="Arial" charset="0"/>
                <a:cs typeface="Arial" charset="0"/>
              </a:rPr>
              <a:t> = [3 4; 5 6]</a:t>
            </a:r>
          </a:p>
          <a:p>
            <a:pPr lvl="1" eaLnBrk="1" hangingPunct="1"/>
            <a:r>
              <a:rPr lang="pt-BR" dirty="0" err="1" smtClean="0">
                <a:latin typeface="Arial" charset="0"/>
                <a:ea typeface="Arial" charset="0"/>
                <a:cs typeface="Arial" charset="0"/>
              </a:rPr>
              <a:t>c</a:t>
            </a:r>
            <a:r>
              <a:rPr lang="pt-BR" dirty="0" smtClean="0">
                <a:latin typeface="Arial" charset="0"/>
                <a:ea typeface="Arial" charset="0"/>
                <a:cs typeface="Arial" charset="0"/>
              </a:rPr>
              <a:t> = a + </a:t>
            </a:r>
            <a:r>
              <a:rPr lang="pt-BR" dirty="0" err="1" smtClean="0">
                <a:latin typeface="Arial" charset="0"/>
                <a:ea typeface="Arial" charset="0"/>
                <a:cs typeface="Arial" charset="0"/>
              </a:rPr>
              <a:t>b</a:t>
            </a:r>
            <a:endParaRPr lang="pt-BR" dirty="0" smtClean="0">
              <a:latin typeface="Arial" charset="0"/>
              <a:ea typeface="Arial" charset="0"/>
              <a:cs typeface="Arial" charset="0"/>
            </a:endParaRPr>
          </a:p>
          <a:p>
            <a:pPr eaLnBrk="1" hangingPunct="1"/>
            <a:r>
              <a:rPr lang="pt-BR" dirty="0" smtClean="0">
                <a:latin typeface="Arial" charset="0"/>
                <a:ea typeface="Arial" charset="0"/>
                <a:cs typeface="Arial" charset="0"/>
              </a:rPr>
              <a:t>Multiplicando matriz por vetor:</a:t>
            </a:r>
          </a:p>
          <a:p>
            <a:pPr lvl="1" eaLnBrk="1" hangingPunct="1"/>
            <a:r>
              <a:rPr lang="pt-BR" dirty="0" smtClean="0">
                <a:latin typeface="Arial" charset="0"/>
                <a:ea typeface="Arial" charset="0"/>
                <a:cs typeface="Arial" charset="0"/>
              </a:rPr>
              <a:t>a = [1 2; 3 4]</a:t>
            </a:r>
          </a:p>
          <a:p>
            <a:pPr lvl="1" eaLnBrk="1" hangingPunct="1"/>
            <a:r>
              <a:rPr lang="pt-BR" dirty="0" err="1" smtClean="0">
                <a:latin typeface="Arial" charset="0"/>
                <a:ea typeface="Arial" charset="0"/>
                <a:cs typeface="Arial" charset="0"/>
              </a:rPr>
              <a:t>x</a:t>
            </a:r>
            <a:r>
              <a:rPr lang="pt-BR" dirty="0" smtClean="0">
                <a:latin typeface="Arial" charset="0"/>
                <a:ea typeface="Arial" charset="0"/>
                <a:cs typeface="Arial" charset="0"/>
              </a:rPr>
              <a:t> = [1; 2]</a:t>
            </a:r>
            <a:endParaRPr lang="pt-BR" dirty="0">
              <a:latin typeface="Arial" charset="0"/>
              <a:ea typeface="Arial" charset="0"/>
              <a:cs typeface="Arial" charset="0"/>
            </a:endParaRPr>
          </a:p>
          <a:p>
            <a:pPr lvl="1" eaLnBrk="1" hangingPunct="1"/>
            <a:r>
              <a:rPr lang="pt-BR" dirty="0" err="1" smtClean="0">
                <a:latin typeface="Arial" charset="0"/>
                <a:cs typeface="Arial" charset="0"/>
              </a:rPr>
              <a:t>y</a:t>
            </a:r>
            <a:r>
              <a:rPr lang="pt-BR" dirty="0" smtClean="0">
                <a:latin typeface="Arial" charset="0"/>
                <a:cs typeface="Arial" charset="0"/>
              </a:rPr>
              <a:t> = a * </a:t>
            </a:r>
            <a:r>
              <a:rPr lang="pt-BR" dirty="0" err="1" smtClean="0">
                <a:latin typeface="Arial" charset="0"/>
                <a:cs typeface="Arial" charset="0"/>
              </a:rPr>
              <a:t>x</a:t>
            </a:r>
            <a:endParaRPr lang="pt-BR" dirty="0">
              <a:latin typeface="Arial" charset="0"/>
              <a:cs typeface="Arial" charset="0"/>
            </a:endParaRPr>
          </a:p>
          <a:p>
            <a:pPr eaLnBrk="1" hangingPunct="1"/>
            <a:r>
              <a:rPr lang="pt-BR" dirty="0" smtClean="0">
                <a:latin typeface="Arial" charset="0"/>
                <a:cs typeface="Arial" charset="0"/>
              </a:rPr>
              <a:t>Exibindo gráfico:</a:t>
            </a:r>
          </a:p>
          <a:p>
            <a:pPr lvl="1" eaLnBrk="1" hangingPunct="1"/>
            <a:r>
              <a:rPr lang="pt-BR" dirty="0" err="1" smtClean="0">
                <a:latin typeface="Arial" charset="0"/>
                <a:cs typeface="Arial" charset="0"/>
              </a:rPr>
              <a:t>x</a:t>
            </a:r>
            <a:r>
              <a:rPr lang="pt-BR" dirty="0" smtClean="0">
                <a:latin typeface="Arial" charset="0"/>
                <a:cs typeface="Arial" charset="0"/>
              </a:rPr>
              <a:t> = [1 2 3 4 5]</a:t>
            </a:r>
          </a:p>
          <a:p>
            <a:pPr lvl="1" eaLnBrk="1" hangingPunct="1"/>
            <a:r>
              <a:rPr lang="pt-BR" dirty="0" err="1" smtClean="0">
                <a:latin typeface="Arial" charset="0"/>
                <a:cs typeface="Arial" charset="0"/>
              </a:rPr>
              <a:t>plot</a:t>
            </a:r>
            <a:r>
              <a:rPr lang="pt-BR" dirty="0" smtClean="0">
                <a:latin typeface="Arial" charset="0"/>
                <a:cs typeface="Arial" charset="0"/>
              </a:rPr>
              <a:t>(</a:t>
            </a:r>
            <a:r>
              <a:rPr lang="pt-BR" dirty="0" err="1" smtClean="0">
                <a:latin typeface="Arial" charset="0"/>
                <a:cs typeface="Arial" charset="0"/>
              </a:rPr>
              <a:t>x</a:t>
            </a:r>
            <a:r>
              <a:rPr lang="pt-BR" dirty="0" smtClean="0">
                <a:latin typeface="Arial" charset="0"/>
                <a:cs typeface="Arial" charset="0"/>
              </a:rPr>
              <a:t>)</a:t>
            </a:r>
            <a:endParaRPr lang="pt-BR" dirty="0">
              <a:latin typeface="Arial" charset="0"/>
              <a:cs typeface="Arial" charset="0"/>
            </a:endParaRPr>
          </a:p>
          <a:p>
            <a:pPr eaLnBrk="1" hangingPunct="1"/>
            <a:r>
              <a:rPr lang="pt-BR" dirty="0">
                <a:latin typeface="Arial" charset="0"/>
                <a:cs typeface="Arial" charset="0"/>
              </a:rPr>
              <a:t>Não precisa declarar variáveis nem tipos</a:t>
            </a:r>
          </a:p>
          <a:p>
            <a:pPr eaLnBrk="1" hangingPunct="1"/>
            <a:endParaRPr lang="pt-BR" dirty="0">
              <a:latin typeface="Arial" charset="0"/>
              <a:cs typeface="Arial" charset="0"/>
            </a:endParaRPr>
          </a:p>
          <a:p>
            <a:pPr eaLnBrk="1" hangingPunct="1">
              <a:buFont typeface="Wingdings" charset="0"/>
              <a:buNone/>
            </a:pPr>
            <a:endParaRPr lang="pt-BR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34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dirty="0" err="1" smtClean="0">
                <a:latin typeface="Arial Black" charset="0"/>
                <a:cs typeface="Arial" charset="0"/>
              </a:rPr>
              <a:t>Matlab</a:t>
            </a:r>
            <a:endParaRPr lang="pt-BR" dirty="0">
              <a:latin typeface="Arial Black" charset="0"/>
              <a:cs typeface="Arial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1556792"/>
            <a:ext cx="7391400" cy="5029200"/>
          </a:xfrm>
        </p:spPr>
        <p:txBody>
          <a:bodyPr/>
          <a:lstStyle/>
          <a:p>
            <a:pPr eaLnBrk="1" hangingPunct="1"/>
            <a:r>
              <a:rPr lang="pt-BR" dirty="0" smtClean="0">
                <a:latin typeface="Arial" charset="0"/>
                <a:cs typeface="Arial" charset="0"/>
              </a:rPr>
              <a:t>Produtividade ao extremo!</a:t>
            </a:r>
            <a:endParaRPr lang="pt-BR" dirty="0"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r>
              <a:rPr lang="tr-TR" dirty="0" err="1" smtClean="0">
                <a:latin typeface="Arial" charset="0"/>
                <a:cs typeface="Arial" charset="0"/>
              </a:rPr>
              <a:t>load</a:t>
            </a:r>
            <a:r>
              <a:rPr lang="tr-TR" dirty="0" smtClean="0">
                <a:latin typeface="Arial" charset="0"/>
                <a:cs typeface="Arial" charset="0"/>
              </a:rPr>
              <a:t> </a:t>
            </a:r>
            <a:r>
              <a:rPr lang="tr-TR" dirty="0" err="1">
                <a:latin typeface="Arial" charset="0"/>
                <a:cs typeface="Arial" charset="0"/>
              </a:rPr>
              <a:t>mri</a:t>
            </a:r>
            <a:endParaRPr lang="tr-TR" dirty="0"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r>
              <a:rPr lang="tr-TR" dirty="0" smtClean="0">
                <a:latin typeface="Arial" charset="0"/>
                <a:cs typeface="Arial" charset="0"/>
              </a:rPr>
              <a:t>D </a:t>
            </a:r>
            <a:r>
              <a:rPr lang="tr-TR" dirty="0">
                <a:latin typeface="Arial" charset="0"/>
                <a:cs typeface="Arial" charset="0"/>
              </a:rPr>
              <a:t>= </a:t>
            </a:r>
            <a:r>
              <a:rPr lang="tr-TR" dirty="0" err="1">
                <a:latin typeface="Arial" charset="0"/>
                <a:cs typeface="Arial" charset="0"/>
              </a:rPr>
              <a:t>squeeze</a:t>
            </a:r>
            <a:r>
              <a:rPr lang="tr-TR" dirty="0">
                <a:latin typeface="Arial" charset="0"/>
                <a:cs typeface="Arial" charset="0"/>
              </a:rPr>
              <a:t>(D);</a:t>
            </a:r>
          </a:p>
          <a:p>
            <a:pPr marL="0" indent="0" eaLnBrk="1" hangingPunct="1">
              <a:buNone/>
            </a:pPr>
            <a:r>
              <a:rPr lang="tr-TR" dirty="0" smtClean="0">
                <a:latin typeface="Arial" charset="0"/>
                <a:cs typeface="Arial" charset="0"/>
              </a:rPr>
              <a:t>D</a:t>
            </a:r>
            <a:r>
              <a:rPr lang="tr-TR" dirty="0">
                <a:latin typeface="Arial" charset="0"/>
                <a:cs typeface="Arial" charset="0"/>
              </a:rPr>
              <a:t>(:,1:60,:) = [];</a:t>
            </a:r>
          </a:p>
          <a:p>
            <a:pPr marL="0" indent="0" eaLnBrk="1" hangingPunct="1">
              <a:buNone/>
            </a:pPr>
            <a:r>
              <a:rPr lang="tr-TR" dirty="0" smtClean="0">
                <a:latin typeface="Arial" charset="0"/>
                <a:cs typeface="Arial" charset="0"/>
              </a:rPr>
              <a:t>p </a:t>
            </a:r>
            <a:r>
              <a:rPr lang="tr-TR" dirty="0">
                <a:latin typeface="Arial" charset="0"/>
                <a:cs typeface="Arial" charset="0"/>
              </a:rPr>
              <a:t>= </a:t>
            </a:r>
            <a:r>
              <a:rPr lang="tr-TR" dirty="0" err="1">
                <a:latin typeface="Arial" charset="0"/>
                <a:cs typeface="Arial" charset="0"/>
              </a:rPr>
              <a:t>patch</a:t>
            </a:r>
            <a:r>
              <a:rPr lang="tr-TR" dirty="0">
                <a:latin typeface="Arial" charset="0"/>
                <a:cs typeface="Arial" charset="0"/>
              </a:rPr>
              <a:t>(</a:t>
            </a:r>
            <a:r>
              <a:rPr lang="tr-TR" dirty="0" err="1">
                <a:latin typeface="Arial" charset="0"/>
                <a:cs typeface="Arial" charset="0"/>
              </a:rPr>
              <a:t>isosurface</a:t>
            </a:r>
            <a:r>
              <a:rPr lang="tr-TR" dirty="0">
                <a:latin typeface="Arial" charset="0"/>
                <a:cs typeface="Arial" charset="0"/>
              </a:rPr>
              <a:t>(D, 5), '</a:t>
            </a:r>
            <a:r>
              <a:rPr lang="tr-TR" dirty="0" err="1">
                <a:latin typeface="Arial" charset="0"/>
                <a:cs typeface="Arial" charset="0"/>
              </a:rPr>
              <a:t>FaceColor</a:t>
            </a:r>
            <a:r>
              <a:rPr lang="tr-TR" dirty="0">
                <a:latin typeface="Arial" charset="0"/>
                <a:cs typeface="Arial" charset="0"/>
              </a:rPr>
              <a:t>', '</a:t>
            </a:r>
            <a:r>
              <a:rPr lang="tr-TR" dirty="0" err="1">
                <a:latin typeface="Arial" charset="0"/>
                <a:cs typeface="Arial" charset="0"/>
              </a:rPr>
              <a:t>red</a:t>
            </a:r>
            <a:r>
              <a:rPr lang="tr-TR" dirty="0">
                <a:latin typeface="Arial" charset="0"/>
                <a:cs typeface="Arial" charset="0"/>
              </a:rPr>
              <a:t>', '</a:t>
            </a:r>
            <a:r>
              <a:rPr lang="tr-TR" dirty="0" err="1">
                <a:latin typeface="Arial" charset="0"/>
                <a:cs typeface="Arial" charset="0"/>
              </a:rPr>
              <a:t>EdgeColor</a:t>
            </a:r>
            <a:r>
              <a:rPr lang="tr-TR" dirty="0">
                <a:latin typeface="Arial" charset="0"/>
                <a:cs typeface="Arial" charset="0"/>
              </a:rPr>
              <a:t>', '</a:t>
            </a:r>
            <a:r>
              <a:rPr lang="tr-TR" dirty="0" err="1">
                <a:latin typeface="Arial" charset="0"/>
                <a:cs typeface="Arial" charset="0"/>
              </a:rPr>
              <a:t>none</a:t>
            </a:r>
            <a:r>
              <a:rPr lang="tr-TR" dirty="0">
                <a:latin typeface="Arial" charset="0"/>
                <a:cs typeface="Arial" charset="0"/>
              </a:rPr>
              <a:t>');</a:t>
            </a:r>
          </a:p>
          <a:p>
            <a:pPr marL="0" indent="0" eaLnBrk="1" hangingPunct="1">
              <a:buNone/>
            </a:pPr>
            <a:r>
              <a:rPr lang="tr-TR" dirty="0" smtClean="0">
                <a:latin typeface="Arial" charset="0"/>
                <a:cs typeface="Arial" charset="0"/>
              </a:rPr>
              <a:t>p2 </a:t>
            </a:r>
            <a:r>
              <a:rPr lang="tr-TR" dirty="0">
                <a:latin typeface="Arial" charset="0"/>
                <a:cs typeface="Arial" charset="0"/>
              </a:rPr>
              <a:t>= </a:t>
            </a:r>
            <a:r>
              <a:rPr lang="tr-TR" dirty="0" err="1">
                <a:latin typeface="Arial" charset="0"/>
                <a:cs typeface="Arial" charset="0"/>
              </a:rPr>
              <a:t>patch</a:t>
            </a:r>
            <a:r>
              <a:rPr lang="tr-TR" dirty="0">
                <a:latin typeface="Arial" charset="0"/>
                <a:cs typeface="Arial" charset="0"/>
              </a:rPr>
              <a:t>(</a:t>
            </a:r>
            <a:r>
              <a:rPr lang="tr-TR" dirty="0" err="1">
                <a:latin typeface="Arial" charset="0"/>
                <a:cs typeface="Arial" charset="0"/>
              </a:rPr>
              <a:t>isocaps</a:t>
            </a:r>
            <a:r>
              <a:rPr lang="tr-TR" dirty="0">
                <a:latin typeface="Arial" charset="0"/>
                <a:cs typeface="Arial" charset="0"/>
              </a:rPr>
              <a:t>(D, 5), '</a:t>
            </a:r>
            <a:r>
              <a:rPr lang="tr-TR" dirty="0" err="1">
                <a:latin typeface="Arial" charset="0"/>
                <a:cs typeface="Arial" charset="0"/>
              </a:rPr>
              <a:t>FaceColor</a:t>
            </a:r>
            <a:r>
              <a:rPr lang="tr-TR" dirty="0">
                <a:latin typeface="Arial" charset="0"/>
                <a:cs typeface="Arial" charset="0"/>
              </a:rPr>
              <a:t>', '</a:t>
            </a:r>
            <a:r>
              <a:rPr lang="tr-TR" dirty="0" err="1">
                <a:latin typeface="Arial" charset="0"/>
                <a:cs typeface="Arial" charset="0"/>
              </a:rPr>
              <a:t>interp</a:t>
            </a:r>
            <a:r>
              <a:rPr lang="tr-TR" dirty="0">
                <a:latin typeface="Arial" charset="0"/>
                <a:cs typeface="Arial" charset="0"/>
              </a:rPr>
              <a:t>', '</a:t>
            </a:r>
            <a:r>
              <a:rPr lang="tr-TR" dirty="0" err="1">
                <a:latin typeface="Arial" charset="0"/>
                <a:cs typeface="Arial" charset="0"/>
              </a:rPr>
              <a:t>EdgeColor</a:t>
            </a:r>
            <a:r>
              <a:rPr lang="tr-TR" dirty="0">
                <a:latin typeface="Arial" charset="0"/>
                <a:cs typeface="Arial" charset="0"/>
              </a:rPr>
              <a:t>', '</a:t>
            </a:r>
            <a:r>
              <a:rPr lang="tr-TR" dirty="0" err="1">
                <a:latin typeface="Arial" charset="0"/>
                <a:cs typeface="Arial" charset="0"/>
              </a:rPr>
              <a:t>none</a:t>
            </a:r>
            <a:r>
              <a:rPr lang="tr-TR" dirty="0">
                <a:latin typeface="Arial" charset="0"/>
                <a:cs typeface="Arial" charset="0"/>
              </a:rPr>
              <a:t>');</a:t>
            </a:r>
          </a:p>
          <a:p>
            <a:pPr marL="0" indent="0" eaLnBrk="1" hangingPunct="1">
              <a:buNone/>
            </a:pPr>
            <a:r>
              <a:rPr lang="tr-TR" dirty="0" err="1" smtClean="0">
                <a:latin typeface="Arial" charset="0"/>
                <a:cs typeface="Arial" charset="0"/>
              </a:rPr>
              <a:t>view</a:t>
            </a:r>
            <a:r>
              <a:rPr lang="tr-TR" dirty="0">
                <a:latin typeface="Arial" charset="0"/>
                <a:cs typeface="Arial" charset="0"/>
              </a:rPr>
              <a:t>(3); </a:t>
            </a:r>
            <a:r>
              <a:rPr lang="tr-TR" dirty="0" err="1">
                <a:latin typeface="Arial" charset="0"/>
                <a:cs typeface="Arial" charset="0"/>
              </a:rPr>
              <a:t>axis</a:t>
            </a:r>
            <a:r>
              <a:rPr lang="tr-TR" dirty="0">
                <a:latin typeface="Arial" charset="0"/>
                <a:cs typeface="Arial" charset="0"/>
              </a:rPr>
              <a:t> </a:t>
            </a:r>
            <a:r>
              <a:rPr lang="tr-TR" dirty="0" err="1">
                <a:latin typeface="Arial" charset="0"/>
                <a:cs typeface="Arial" charset="0"/>
              </a:rPr>
              <a:t>tight</a:t>
            </a:r>
            <a:r>
              <a:rPr lang="tr-TR" dirty="0">
                <a:latin typeface="Arial" charset="0"/>
                <a:cs typeface="Arial" charset="0"/>
              </a:rPr>
              <a:t>;  </a:t>
            </a:r>
            <a:r>
              <a:rPr lang="tr-TR" dirty="0" err="1">
                <a:latin typeface="Arial" charset="0"/>
                <a:cs typeface="Arial" charset="0"/>
              </a:rPr>
              <a:t>daspect</a:t>
            </a:r>
            <a:r>
              <a:rPr lang="tr-TR" dirty="0">
                <a:latin typeface="Arial" charset="0"/>
                <a:cs typeface="Arial" charset="0"/>
              </a:rPr>
              <a:t>([1 1 .4])</a:t>
            </a:r>
          </a:p>
          <a:p>
            <a:pPr marL="0" indent="0" eaLnBrk="1" hangingPunct="1">
              <a:buNone/>
            </a:pPr>
            <a:r>
              <a:rPr lang="tr-TR" dirty="0" err="1" smtClean="0">
                <a:latin typeface="Arial" charset="0"/>
                <a:cs typeface="Arial" charset="0"/>
              </a:rPr>
              <a:t>colormap</a:t>
            </a:r>
            <a:r>
              <a:rPr lang="tr-TR" dirty="0">
                <a:latin typeface="Arial" charset="0"/>
                <a:cs typeface="Arial" charset="0"/>
              </a:rPr>
              <a:t>(</a:t>
            </a:r>
            <a:r>
              <a:rPr lang="tr-TR" dirty="0" err="1">
                <a:latin typeface="Arial" charset="0"/>
                <a:cs typeface="Arial" charset="0"/>
              </a:rPr>
              <a:t>gray</a:t>
            </a:r>
            <a:r>
              <a:rPr lang="tr-TR" dirty="0">
                <a:latin typeface="Arial" charset="0"/>
                <a:cs typeface="Arial" charset="0"/>
              </a:rPr>
              <a:t>(100))</a:t>
            </a:r>
          </a:p>
          <a:p>
            <a:pPr marL="0" indent="0" eaLnBrk="1" hangingPunct="1">
              <a:buNone/>
            </a:pPr>
            <a:r>
              <a:rPr lang="tr-TR" dirty="0" err="1" smtClean="0">
                <a:latin typeface="Arial" charset="0"/>
                <a:cs typeface="Arial" charset="0"/>
              </a:rPr>
              <a:t>camlight</a:t>
            </a:r>
            <a:r>
              <a:rPr lang="tr-TR" dirty="0">
                <a:latin typeface="Arial" charset="0"/>
                <a:cs typeface="Arial" charset="0"/>
              </a:rPr>
              <a:t>; </a:t>
            </a:r>
            <a:r>
              <a:rPr lang="tr-TR" dirty="0" err="1">
                <a:latin typeface="Arial" charset="0"/>
                <a:cs typeface="Arial" charset="0"/>
              </a:rPr>
              <a:t>lighting</a:t>
            </a:r>
            <a:r>
              <a:rPr lang="tr-TR" dirty="0">
                <a:latin typeface="Arial" charset="0"/>
                <a:cs typeface="Arial" charset="0"/>
              </a:rPr>
              <a:t> </a:t>
            </a:r>
            <a:r>
              <a:rPr lang="tr-TR" dirty="0" err="1">
                <a:latin typeface="Arial" charset="0"/>
                <a:cs typeface="Arial" charset="0"/>
              </a:rPr>
              <a:t>gouraud</a:t>
            </a:r>
            <a:endParaRPr lang="tr-TR" dirty="0"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r>
              <a:rPr lang="tr-TR" dirty="0" err="1" smtClean="0">
                <a:latin typeface="Arial" charset="0"/>
                <a:cs typeface="Arial" charset="0"/>
              </a:rPr>
              <a:t>isonormals</a:t>
            </a:r>
            <a:r>
              <a:rPr lang="tr-TR" dirty="0">
                <a:latin typeface="Arial" charset="0"/>
                <a:cs typeface="Arial" charset="0"/>
              </a:rPr>
              <a:t>(D, p);</a:t>
            </a:r>
            <a:endParaRPr lang="pt-BR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0444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dirty="0" err="1" smtClean="0">
                <a:latin typeface="Arial Black" charset="0"/>
                <a:cs typeface="Arial" charset="0"/>
              </a:rPr>
              <a:t>Matlab</a:t>
            </a:r>
            <a:endParaRPr lang="pt-BR" dirty="0">
              <a:latin typeface="Arial Black" charset="0"/>
              <a:cs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7088" y="1988840"/>
            <a:ext cx="4303424" cy="48691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96" y="1988840"/>
            <a:ext cx="4627612" cy="486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001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2819400"/>
            <a:ext cx="7772400" cy="1143000"/>
          </a:xfrm>
        </p:spPr>
        <p:txBody>
          <a:bodyPr/>
          <a:lstStyle/>
          <a:p>
            <a:pPr algn="ctr" eaLnBrk="1" hangingPunct="1"/>
            <a:r>
              <a:rPr lang="pt-BR" sz="6400" dirty="0" smtClean="0">
                <a:solidFill>
                  <a:srgbClr val="FFFFFF"/>
                </a:solidFill>
                <a:latin typeface="Arial Black" charset="0"/>
                <a:cs typeface="Arial" charset="0"/>
              </a:rPr>
              <a:t>Oportunidades</a:t>
            </a:r>
            <a:endParaRPr lang="pt-BR" sz="6400" dirty="0">
              <a:solidFill>
                <a:srgbClr val="FFFFFF"/>
              </a:solidFill>
              <a:latin typeface="Arial Black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dirty="0" smtClean="0">
                <a:latin typeface="Arial Black" charset="0"/>
                <a:cs typeface="Arial" charset="0"/>
              </a:rPr>
              <a:t>Oportunidades</a:t>
            </a:r>
            <a:endParaRPr lang="pt-BR" dirty="0">
              <a:latin typeface="Arial Black" charset="0"/>
              <a:cs typeface="Arial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 dirty="0" smtClean="0">
                <a:latin typeface="Arial" charset="0"/>
                <a:cs typeface="Arial" charset="0"/>
              </a:rPr>
              <a:t>Aplicações:</a:t>
            </a:r>
          </a:p>
          <a:p>
            <a:pPr lvl="1" eaLnBrk="1" hangingPunct="1"/>
            <a:r>
              <a:rPr lang="pt-BR" dirty="0" smtClean="0">
                <a:latin typeface="Arial" charset="0"/>
                <a:cs typeface="Arial" charset="0"/>
              </a:rPr>
              <a:t>Entretenimento</a:t>
            </a:r>
          </a:p>
          <a:p>
            <a:pPr lvl="1" eaLnBrk="1" hangingPunct="1"/>
            <a:r>
              <a:rPr lang="pt-BR" dirty="0" smtClean="0">
                <a:latin typeface="Arial" charset="0"/>
                <a:cs typeface="Arial" charset="0"/>
              </a:rPr>
              <a:t>Processamento de áudio</a:t>
            </a:r>
          </a:p>
          <a:p>
            <a:pPr lvl="1" eaLnBrk="1" hangingPunct="1"/>
            <a:r>
              <a:rPr lang="pt-BR" dirty="0" smtClean="0">
                <a:latin typeface="Arial" charset="0"/>
                <a:cs typeface="Arial" charset="0"/>
              </a:rPr>
              <a:t>Processamento de vídeo</a:t>
            </a:r>
          </a:p>
          <a:p>
            <a:pPr lvl="1" eaLnBrk="1" hangingPunct="1"/>
            <a:r>
              <a:rPr lang="pt-BR" dirty="0" smtClean="0">
                <a:latin typeface="Arial" charset="0"/>
                <a:cs typeface="Arial" charset="0"/>
              </a:rPr>
              <a:t>Processamento de imagens</a:t>
            </a:r>
          </a:p>
          <a:p>
            <a:pPr lvl="1" eaLnBrk="1" hangingPunct="1"/>
            <a:r>
              <a:rPr lang="pt-BR" dirty="0" smtClean="0">
                <a:latin typeface="Arial" charset="0"/>
                <a:cs typeface="Arial" charset="0"/>
              </a:rPr>
              <a:t>Mapas</a:t>
            </a:r>
          </a:p>
          <a:p>
            <a:pPr lvl="1" eaLnBrk="1" hangingPunct="1"/>
            <a:r>
              <a:rPr lang="pt-BR" dirty="0" smtClean="0">
                <a:latin typeface="Arial" charset="0"/>
                <a:cs typeface="Arial" charset="0"/>
              </a:rPr>
              <a:t>Saúde</a:t>
            </a:r>
          </a:p>
          <a:p>
            <a:pPr lvl="1" eaLnBrk="1" hangingPunct="1"/>
            <a:r>
              <a:rPr lang="pt-BR" dirty="0" smtClean="0">
                <a:latin typeface="Arial" charset="0"/>
                <a:cs typeface="Arial" charset="0"/>
              </a:rPr>
              <a:t>Redes sociais</a:t>
            </a:r>
          </a:p>
          <a:p>
            <a:pPr lvl="1" eaLnBrk="1" hangingPunct="1"/>
            <a:r>
              <a:rPr lang="pt-BR" dirty="0" smtClean="0">
                <a:latin typeface="Arial" charset="0"/>
                <a:cs typeface="Arial" charset="0"/>
              </a:rPr>
              <a:t>Utilitárias</a:t>
            </a:r>
          </a:p>
          <a:p>
            <a:pPr lvl="1" eaLnBrk="1" hangingPunct="1"/>
            <a:r>
              <a:rPr lang="pt-BR" dirty="0" smtClean="0">
                <a:latin typeface="Arial" charset="0"/>
                <a:cs typeface="Arial" charset="0"/>
              </a:rPr>
              <a:t>“</a:t>
            </a:r>
            <a:r>
              <a:rPr lang="pt-BR" dirty="0" err="1" smtClean="0">
                <a:latin typeface="Arial" charset="0"/>
                <a:cs typeface="Arial" charset="0"/>
              </a:rPr>
              <a:t>Inutilitárias</a:t>
            </a:r>
            <a:r>
              <a:rPr lang="pt-BR" dirty="0" smtClean="0">
                <a:latin typeface="Arial" charset="0"/>
                <a:cs typeface="Arial" charset="0"/>
              </a:rPr>
              <a:t>” </a:t>
            </a:r>
            <a:r>
              <a:rPr lang="pt-BR" dirty="0" smtClean="0">
                <a:latin typeface="Arial" charset="0"/>
                <a:cs typeface="Arial" charset="0"/>
                <a:sym typeface="Wingdings"/>
              </a:rPr>
              <a:t></a:t>
            </a:r>
            <a:endParaRPr lang="pt-BR" dirty="0" smtClean="0">
              <a:latin typeface="Arial" charset="0"/>
              <a:cs typeface="Arial" charset="0"/>
            </a:endParaRPr>
          </a:p>
          <a:p>
            <a:pPr eaLnBrk="1" hangingPunct="1"/>
            <a:r>
              <a:rPr lang="pt-BR" dirty="0" smtClean="0">
                <a:latin typeface="Arial" charset="0"/>
                <a:cs typeface="Arial" charset="0"/>
              </a:rPr>
              <a:t>A ideia é mais importante do que a complexidade!</a:t>
            </a:r>
          </a:p>
          <a:p>
            <a:pPr eaLnBrk="1" hangingPunct="1"/>
            <a:endParaRPr lang="pt-BR" dirty="0" smtClean="0">
              <a:latin typeface="Arial" charset="0"/>
              <a:cs typeface="Arial" charset="0"/>
            </a:endParaRPr>
          </a:p>
          <a:p>
            <a:pPr eaLnBrk="1" hangingPunct="1">
              <a:buFont typeface="Wingdings" charset="0"/>
              <a:buNone/>
            </a:pPr>
            <a:endParaRPr lang="pt-BR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dirty="0" smtClean="0">
                <a:latin typeface="Arial Black" charset="0"/>
                <a:cs typeface="Arial" charset="0"/>
              </a:rPr>
              <a:t>Oportunidades</a:t>
            </a:r>
            <a:endParaRPr lang="pt-BR" dirty="0">
              <a:latin typeface="Arial Black" charset="0"/>
              <a:cs typeface="Arial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 dirty="0" smtClean="0">
                <a:latin typeface="Arial" charset="0"/>
                <a:cs typeface="Arial" charset="0"/>
              </a:rPr>
              <a:t>Desenvolvimento</a:t>
            </a:r>
          </a:p>
          <a:p>
            <a:pPr lvl="1" eaLnBrk="1" hangingPunct="1"/>
            <a:r>
              <a:rPr lang="pt-BR" dirty="0" smtClean="0">
                <a:latin typeface="Arial" charset="0"/>
                <a:ea typeface="Arial" charset="0"/>
                <a:cs typeface="Arial" charset="0"/>
              </a:rPr>
              <a:t>Independente</a:t>
            </a:r>
          </a:p>
          <a:p>
            <a:pPr lvl="1" eaLnBrk="1" hangingPunct="1"/>
            <a:r>
              <a:rPr lang="pt-BR" dirty="0" smtClean="0">
                <a:latin typeface="Arial" charset="0"/>
                <a:ea typeface="Arial" charset="0"/>
                <a:cs typeface="Arial" charset="0"/>
              </a:rPr>
              <a:t>Equipe</a:t>
            </a:r>
          </a:p>
          <a:p>
            <a:pPr lvl="1" eaLnBrk="1" hangingPunct="1"/>
            <a:r>
              <a:rPr lang="pt-BR" dirty="0" smtClean="0">
                <a:latin typeface="Arial" charset="0"/>
                <a:ea typeface="Arial" charset="0"/>
                <a:cs typeface="Arial" charset="0"/>
              </a:rPr>
              <a:t>Institutos de pesquisa públicos e privados</a:t>
            </a:r>
          </a:p>
          <a:p>
            <a:pPr lvl="1" eaLnBrk="1" hangingPunct="1"/>
            <a:r>
              <a:rPr lang="pt-BR" dirty="0" smtClean="0">
                <a:latin typeface="Arial" charset="0"/>
                <a:ea typeface="Arial" charset="0"/>
                <a:cs typeface="Arial" charset="0"/>
              </a:rPr>
              <a:t>Empresas</a:t>
            </a:r>
          </a:p>
          <a:p>
            <a:pPr lvl="1" eaLnBrk="1" hangingPunct="1"/>
            <a:r>
              <a:rPr lang="pt-BR" dirty="0" smtClean="0">
                <a:latin typeface="Arial" charset="0"/>
                <a:ea typeface="Arial" charset="0"/>
                <a:cs typeface="Arial" charset="0"/>
              </a:rPr>
              <a:t>Parcerias</a:t>
            </a:r>
          </a:p>
          <a:p>
            <a:pPr eaLnBrk="1" hangingPunct="1"/>
            <a:r>
              <a:rPr lang="pt-BR" dirty="0" smtClean="0">
                <a:latin typeface="Arial" charset="0"/>
                <a:ea typeface="Arial" charset="0"/>
                <a:cs typeface="Arial" charset="0"/>
              </a:rPr>
              <a:t>Propriedade intelectual</a:t>
            </a:r>
          </a:p>
          <a:p>
            <a:pPr lvl="1" eaLnBrk="1" hangingPunct="1"/>
            <a:r>
              <a:rPr lang="pt-BR" dirty="0" smtClean="0">
                <a:latin typeface="Arial" charset="0"/>
                <a:ea typeface="Arial" charset="0"/>
                <a:cs typeface="Arial" charset="0"/>
              </a:rPr>
              <a:t>Registro de software (Brasil)</a:t>
            </a:r>
          </a:p>
          <a:p>
            <a:pPr lvl="1" eaLnBrk="1" hangingPunct="1"/>
            <a:r>
              <a:rPr lang="pt-BR" dirty="0" smtClean="0">
                <a:latin typeface="Arial" charset="0"/>
                <a:ea typeface="Arial" charset="0"/>
                <a:cs typeface="Arial" charset="0"/>
              </a:rPr>
              <a:t>Patente do processo (Brasil)</a:t>
            </a:r>
          </a:p>
          <a:p>
            <a:pPr lvl="1" eaLnBrk="1" hangingPunct="1"/>
            <a:r>
              <a:rPr lang="pt-BR" dirty="0" smtClean="0">
                <a:latin typeface="Arial" charset="0"/>
                <a:ea typeface="Arial" charset="0"/>
                <a:cs typeface="Arial" charset="0"/>
              </a:rPr>
              <a:t>Patente de software (EUA)</a:t>
            </a:r>
          </a:p>
          <a:p>
            <a:pPr lvl="1" eaLnBrk="1" hangingPunct="1"/>
            <a:endParaRPr lang="pt-BR" dirty="0">
              <a:latin typeface="Arial" charset="0"/>
              <a:ea typeface="Arial" charset="0"/>
              <a:cs typeface="Arial" charset="0"/>
            </a:endParaRPr>
          </a:p>
          <a:p>
            <a:pPr eaLnBrk="1" hangingPunct="1"/>
            <a:endParaRPr lang="pt-BR" dirty="0">
              <a:latin typeface="Arial" charset="0"/>
              <a:cs typeface="Arial" charset="0"/>
            </a:endParaRPr>
          </a:p>
          <a:p>
            <a:pPr eaLnBrk="1" hangingPunct="1"/>
            <a:endParaRPr lang="pt-BR" dirty="0">
              <a:latin typeface="Arial" charset="0"/>
              <a:cs typeface="Arial" charset="0"/>
            </a:endParaRPr>
          </a:p>
          <a:p>
            <a:pPr eaLnBrk="1" hangingPunct="1"/>
            <a:endParaRPr lang="pt-BR" dirty="0">
              <a:latin typeface="Arial" charset="0"/>
              <a:cs typeface="Arial" charset="0"/>
            </a:endParaRPr>
          </a:p>
          <a:p>
            <a:pPr eaLnBrk="1" hangingPunct="1">
              <a:buFont typeface="Wingdings" charset="0"/>
              <a:buNone/>
            </a:pPr>
            <a:endParaRPr lang="pt-BR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976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dirty="0" smtClean="0">
                <a:latin typeface="Arial Black" charset="0"/>
                <a:cs typeface="Arial" charset="0"/>
              </a:rPr>
              <a:t>Introdução</a:t>
            </a:r>
            <a:endParaRPr lang="pt-BR" dirty="0">
              <a:latin typeface="Arial Black" charset="0"/>
              <a:cs typeface="Arial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1424136"/>
            <a:ext cx="7391400" cy="5029200"/>
          </a:xfrm>
        </p:spPr>
        <p:txBody>
          <a:bodyPr/>
          <a:lstStyle/>
          <a:p>
            <a:pPr eaLnBrk="1" hangingPunct="1"/>
            <a:r>
              <a:rPr lang="pt-BR" dirty="0" smtClean="0">
                <a:latin typeface="Arial" charset="0"/>
                <a:ea typeface="Arial" charset="0"/>
                <a:cs typeface="Arial" charset="0"/>
              </a:rPr>
              <a:t>Quantos computadores você tem?</a:t>
            </a:r>
          </a:p>
          <a:p>
            <a:pPr eaLnBrk="1" hangingPunct="1"/>
            <a:r>
              <a:rPr lang="pt-BR" dirty="0" smtClean="0">
                <a:latin typeface="Arial" charset="0"/>
                <a:ea typeface="Arial" charset="0"/>
                <a:cs typeface="Arial" charset="0"/>
              </a:rPr>
              <a:t>Quantos destes são dispositivos móveis?</a:t>
            </a:r>
          </a:p>
          <a:p>
            <a:pPr eaLnBrk="1" hangingPunct="1"/>
            <a:r>
              <a:rPr lang="pt-BR" dirty="0" smtClean="0">
                <a:latin typeface="Arial" charset="0"/>
                <a:ea typeface="Arial" charset="0"/>
                <a:cs typeface="Arial" charset="0"/>
              </a:rPr>
              <a:t>Smartphones e </a:t>
            </a:r>
            <a:r>
              <a:rPr lang="pt-BR" dirty="0" err="1" smtClean="0">
                <a:latin typeface="Arial" charset="0"/>
                <a:ea typeface="Arial" charset="0"/>
                <a:cs typeface="Arial" charset="0"/>
              </a:rPr>
              <a:t>Tablets</a:t>
            </a:r>
            <a:endParaRPr lang="pt-BR" dirty="0" smtClean="0">
              <a:latin typeface="Arial" charset="0"/>
              <a:ea typeface="Arial" charset="0"/>
              <a:cs typeface="Arial" charset="0"/>
            </a:endParaRPr>
          </a:p>
          <a:p>
            <a:pPr eaLnBrk="1" hangingPunct="1"/>
            <a:r>
              <a:rPr lang="pt-BR" dirty="0" smtClean="0">
                <a:latin typeface="Arial" charset="0"/>
                <a:ea typeface="Arial" charset="0"/>
                <a:cs typeface="Arial" charset="0"/>
              </a:rPr>
              <a:t>Diferenças:</a:t>
            </a:r>
          </a:p>
          <a:p>
            <a:pPr lvl="1" eaLnBrk="1" hangingPunct="1"/>
            <a:r>
              <a:rPr lang="pt-BR" dirty="0" smtClean="0">
                <a:latin typeface="Arial" charset="0"/>
                <a:ea typeface="Arial" charset="0"/>
                <a:cs typeface="Arial" charset="0"/>
              </a:rPr>
              <a:t>Sistema operacional</a:t>
            </a:r>
          </a:p>
          <a:p>
            <a:pPr lvl="1" eaLnBrk="1" hangingPunct="1"/>
            <a:r>
              <a:rPr lang="pt-BR" dirty="0" smtClean="0">
                <a:latin typeface="Arial" charset="0"/>
                <a:ea typeface="Arial" charset="0"/>
                <a:cs typeface="Arial" charset="0"/>
              </a:rPr>
              <a:t>Plataforma de desenvolvimento</a:t>
            </a:r>
          </a:p>
          <a:p>
            <a:pPr lvl="1" eaLnBrk="1" hangingPunct="1"/>
            <a:r>
              <a:rPr lang="pt-BR" dirty="0" smtClean="0">
                <a:latin typeface="Arial" charset="0"/>
                <a:ea typeface="Arial" charset="0"/>
                <a:cs typeface="Arial" charset="0"/>
              </a:rPr>
              <a:t>Recursos de hardware do dispositivo</a:t>
            </a:r>
          </a:p>
          <a:p>
            <a:pPr eaLnBrk="1" hangingPunct="1"/>
            <a:r>
              <a:rPr lang="pt-BR" dirty="0" smtClean="0">
                <a:latin typeface="Arial" charset="0"/>
                <a:ea typeface="Arial" charset="0"/>
                <a:cs typeface="Arial" charset="0"/>
              </a:rPr>
              <a:t>Limitações:</a:t>
            </a:r>
          </a:p>
          <a:p>
            <a:pPr lvl="1" eaLnBrk="1" hangingPunct="1"/>
            <a:r>
              <a:rPr lang="pt-BR" dirty="0" smtClean="0">
                <a:latin typeface="Arial" charset="0"/>
                <a:ea typeface="Arial" charset="0"/>
                <a:cs typeface="Arial" charset="0"/>
              </a:rPr>
              <a:t>Memória</a:t>
            </a:r>
          </a:p>
          <a:p>
            <a:pPr lvl="1" eaLnBrk="1" hangingPunct="1"/>
            <a:r>
              <a:rPr lang="pt-BR" dirty="0" smtClean="0">
                <a:latin typeface="Arial" charset="0"/>
                <a:ea typeface="Arial" charset="0"/>
                <a:cs typeface="Arial" charset="0"/>
              </a:rPr>
              <a:t>Resolução</a:t>
            </a:r>
          </a:p>
          <a:p>
            <a:pPr lvl="1" eaLnBrk="1" hangingPunct="1"/>
            <a:r>
              <a:rPr lang="pt-BR" dirty="0" smtClean="0">
                <a:latin typeface="Arial" charset="0"/>
                <a:ea typeface="Arial" charset="0"/>
                <a:cs typeface="Arial" charset="0"/>
              </a:rPr>
              <a:t>Performance</a:t>
            </a:r>
          </a:p>
          <a:p>
            <a:pPr lvl="1" eaLnBrk="1" hangingPunct="1"/>
            <a:r>
              <a:rPr lang="pt-BR" dirty="0" smtClean="0">
                <a:latin typeface="Arial" charset="0"/>
                <a:ea typeface="Arial" charset="0"/>
                <a:cs typeface="Arial" charset="0"/>
              </a:rPr>
              <a:t>Interface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2819400"/>
            <a:ext cx="7772400" cy="1143000"/>
          </a:xfrm>
        </p:spPr>
        <p:txBody>
          <a:bodyPr/>
          <a:lstStyle/>
          <a:p>
            <a:pPr algn="ctr" eaLnBrk="1" hangingPunct="1"/>
            <a:r>
              <a:rPr lang="pt-BR" sz="6400" dirty="0" smtClean="0">
                <a:solidFill>
                  <a:srgbClr val="FFFFFF"/>
                </a:solidFill>
                <a:latin typeface="Arial Black" charset="0"/>
                <a:cs typeface="Arial" charset="0"/>
              </a:rPr>
              <a:t>Aplicações</a:t>
            </a:r>
            <a:endParaRPr lang="pt-BR" sz="6400" dirty="0">
              <a:solidFill>
                <a:srgbClr val="FFFFFF"/>
              </a:solidFill>
              <a:latin typeface="Arial Black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3597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PhotoFilter</a:t>
            </a:r>
            <a:endParaRPr lang="en-US" dirty="0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 err="1" smtClean="0"/>
              <a:t>PhotoFilter</a:t>
            </a:r>
            <a:r>
              <a:rPr lang="pt-BR" dirty="0" smtClean="0"/>
              <a:t>: </a:t>
            </a:r>
            <a:r>
              <a:rPr lang="pt-BR" i="1" dirty="0" smtClean="0"/>
              <a:t>Efeitos Especiais aplicados em Fotos</a:t>
            </a:r>
          </a:p>
          <a:p>
            <a:pPr eaLnBrk="1" hangingPunct="1">
              <a:defRPr/>
            </a:pPr>
            <a:r>
              <a:rPr lang="pt-BR" dirty="0" smtClean="0"/>
              <a:t>Foram </a:t>
            </a:r>
            <a:r>
              <a:rPr lang="pt-BR" dirty="0"/>
              <a:t>desenvolvidos 30 efeitos especiais em </a:t>
            </a:r>
            <a:r>
              <a:rPr lang="pt-BR" dirty="0" err="1" smtClean="0"/>
              <a:t>Matlab</a:t>
            </a:r>
            <a:r>
              <a:rPr lang="pt-BR" dirty="0" smtClean="0"/>
              <a:t>:</a:t>
            </a:r>
          </a:p>
          <a:p>
            <a:pPr lvl="1" eaLnBrk="1" hangingPunct="1">
              <a:defRPr/>
            </a:pPr>
            <a:r>
              <a:rPr lang="pt-BR" dirty="0" smtClean="0"/>
              <a:t>Plataforma de desenvolvimento</a:t>
            </a:r>
          </a:p>
          <a:p>
            <a:pPr lvl="1" eaLnBrk="1" hangingPunct="1">
              <a:defRPr/>
            </a:pPr>
            <a:r>
              <a:rPr lang="pt-BR" dirty="0" smtClean="0"/>
              <a:t>Linguagem interpretada</a:t>
            </a:r>
          </a:p>
          <a:p>
            <a:pPr lvl="1" eaLnBrk="1" hangingPunct="1">
              <a:defRPr/>
            </a:pPr>
            <a:r>
              <a:rPr lang="pt-BR" dirty="0" smtClean="0"/>
              <a:t>Alta produtividade para prototipação</a:t>
            </a:r>
            <a:endParaRPr lang="pt-BR" dirty="0"/>
          </a:p>
          <a:p>
            <a:pPr eaLnBrk="1" hangingPunct="1">
              <a:defRPr/>
            </a:pPr>
            <a:r>
              <a:rPr lang="pt-BR" dirty="0" smtClean="0"/>
              <a:t>Utilização de filtros, canal </a:t>
            </a:r>
            <a:r>
              <a:rPr lang="pt-BR" i="1" dirty="0" smtClean="0"/>
              <a:t>alpha</a:t>
            </a:r>
            <a:r>
              <a:rPr lang="pt-BR" dirty="0" smtClean="0"/>
              <a:t>, deslocamentos, ruído, máscaras, alteração de cores, etc. para aplicar efeitos especiais em imagens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003802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PhotoFilter</a:t>
            </a:r>
            <a:endParaRPr lang="en-US" dirty="0" smtClean="0"/>
          </a:p>
        </p:txBody>
      </p:sp>
      <p:pic>
        <p:nvPicPr>
          <p:cNvPr id="2" name="Eduardo_Telmo_SFX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649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MakeMyLook</a:t>
            </a:r>
            <a:endParaRPr lang="en-US" dirty="0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 err="1" smtClean="0"/>
              <a:t>MakeMyLook</a:t>
            </a:r>
            <a:r>
              <a:rPr lang="pt-BR" dirty="0" smtClean="0"/>
              <a:t>: </a:t>
            </a:r>
            <a:r>
              <a:rPr lang="pt-BR" i="1" dirty="0" smtClean="0"/>
              <a:t>Simulação de maquiagem a partir de fotos</a:t>
            </a:r>
          </a:p>
          <a:p>
            <a:pPr eaLnBrk="1" hangingPunct="1">
              <a:defRPr/>
            </a:pPr>
            <a:r>
              <a:rPr lang="pt-BR" dirty="0" smtClean="0"/>
              <a:t>Protótipo em </a:t>
            </a:r>
            <a:r>
              <a:rPr lang="pt-BR" dirty="0" err="1" smtClean="0"/>
              <a:t>Matlab</a:t>
            </a:r>
            <a:r>
              <a:rPr lang="pt-BR" dirty="0" smtClean="0"/>
              <a:t> para simulação de efeitos na imagem</a:t>
            </a:r>
          </a:p>
          <a:p>
            <a:pPr eaLnBrk="1" hangingPunct="1">
              <a:defRPr/>
            </a:pPr>
            <a:r>
              <a:rPr lang="x-none" dirty="0" smtClean="0"/>
              <a:t>Reconhecimento de elementos da face</a:t>
            </a:r>
          </a:p>
          <a:p>
            <a:pPr eaLnBrk="1" hangingPunct="1">
              <a:defRPr/>
            </a:pPr>
            <a:r>
              <a:rPr lang="x-none" dirty="0" smtClean="0"/>
              <a:t>Processamento de imagens para simular maquiagem</a:t>
            </a:r>
          </a:p>
          <a:p>
            <a:pPr eaLnBrk="1" hangingPunct="1">
              <a:defRPr/>
            </a:pPr>
            <a:r>
              <a:rPr lang="en-US" dirty="0" smtClean="0"/>
              <a:t>Interface e </a:t>
            </a:r>
            <a:r>
              <a:rPr lang="en-US" dirty="0" err="1" smtClean="0"/>
              <a:t>usabilidade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95786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MakeMyLook</a:t>
            </a:r>
            <a:endParaRPr lang="en-US" dirty="0" smtClean="0"/>
          </a:p>
        </p:txBody>
      </p:sp>
      <p:pic>
        <p:nvPicPr>
          <p:cNvPr id="2" name="avril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9144000" cy="602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37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dirty="0" smtClean="0">
                <a:latin typeface="Arial Black" charset="0"/>
                <a:cs typeface="Arial" charset="0"/>
              </a:rPr>
              <a:t>Desenvolvimento</a:t>
            </a:r>
            <a:endParaRPr lang="pt-BR" dirty="0">
              <a:latin typeface="Arial Black" charset="0"/>
              <a:cs typeface="Arial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1484784"/>
            <a:ext cx="7391400" cy="5029200"/>
          </a:xfrm>
        </p:spPr>
        <p:txBody>
          <a:bodyPr/>
          <a:lstStyle/>
          <a:p>
            <a:pPr eaLnBrk="1" hangingPunct="1"/>
            <a:r>
              <a:rPr lang="x-none" dirty="0" smtClean="0">
                <a:latin typeface="Arial" charset="0"/>
                <a:cs typeface="Arial" charset="0"/>
              </a:rPr>
              <a:t>Ideia</a:t>
            </a:r>
          </a:p>
          <a:p>
            <a:pPr eaLnBrk="1" hangingPunct="1"/>
            <a:r>
              <a:rPr lang="x-none" dirty="0" smtClean="0">
                <a:latin typeface="Arial" charset="0"/>
                <a:cs typeface="Arial" charset="0"/>
              </a:rPr>
              <a:t>Prototipação</a:t>
            </a:r>
          </a:p>
          <a:p>
            <a:pPr eaLnBrk="1" hangingPunct="1"/>
            <a:r>
              <a:rPr lang="x-none" dirty="0" smtClean="0">
                <a:latin typeface="Arial" charset="0"/>
                <a:cs typeface="Arial" charset="0"/>
              </a:rPr>
              <a:t>Implementação</a:t>
            </a:r>
          </a:p>
          <a:p>
            <a:pPr eaLnBrk="1" hangingPunct="1"/>
            <a:r>
              <a:rPr lang="x-none" dirty="0" smtClean="0">
                <a:latin typeface="Arial" charset="0"/>
                <a:cs typeface="Arial" charset="0"/>
              </a:rPr>
              <a:t>Otimização</a:t>
            </a:r>
          </a:p>
          <a:p>
            <a:pPr eaLnBrk="1" hangingPunct="1"/>
            <a:r>
              <a:rPr lang="x-none" dirty="0" smtClean="0">
                <a:latin typeface="Arial" charset="0"/>
                <a:cs typeface="Arial" charset="0"/>
              </a:rPr>
              <a:t>Design</a:t>
            </a:r>
          </a:p>
          <a:p>
            <a:pPr eaLnBrk="1" hangingPunct="1"/>
            <a:r>
              <a:rPr lang="x-none" dirty="0" smtClean="0">
                <a:latin typeface="Arial" charset="0"/>
                <a:cs typeface="Arial" charset="0"/>
              </a:rPr>
              <a:t>Usabilidade</a:t>
            </a:r>
          </a:p>
          <a:p>
            <a:pPr eaLnBrk="1" hangingPunct="1"/>
            <a:r>
              <a:rPr lang="pt-BR" dirty="0" smtClean="0">
                <a:latin typeface="Arial" charset="0"/>
                <a:cs typeface="Arial" charset="0"/>
              </a:rPr>
              <a:t>Testes</a:t>
            </a:r>
          </a:p>
          <a:p>
            <a:pPr eaLnBrk="1" hangingPunct="1"/>
            <a:r>
              <a:rPr lang="pt-BR" dirty="0" smtClean="0">
                <a:latin typeface="Arial" charset="0"/>
                <a:cs typeface="Arial" charset="0"/>
              </a:rPr>
              <a:t>Plataformas</a:t>
            </a:r>
          </a:p>
          <a:p>
            <a:pPr eaLnBrk="1" hangingPunct="1"/>
            <a:r>
              <a:rPr lang="pt-BR" dirty="0" smtClean="0">
                <a:latin typeface="Arial" charset="0"/>
                <a:cs typeface="Arial" charset="0"/>
              </a:rPr>
              <a:t>Comercialização</a:t>
            </a:r>
          </a:p>
          <a:p>
            <a:pPr eaLnBrk="1" hangingPunct="1"/>
            <a:r>
              <a:rPr lang="pt-BR" dirty="0" smtClean="0">
                <a:latin typeface="Arial" charset="0"/>
                <a:cs typeface="Arial" charset="0"/>
              </a:rPr>
              <a:t>Atualização</a:t>
            </a:r>
          </a:p>
          <a:p>
            <a:pPr eaLnBrk="1" hangingPunct="1"/>
            <a:endParaRPr lang="pt-BR" dirty="0">
              <a:latin typeface="Arial" charset="0"/>
              <a:cs typeface="Arial" charset="0"/>
            </a:endParaRPr>
          </a:p>
          <a:p>
            <a:pPr eaLnBrk="1" hangingPunct="1"/>
            <a:r>
              <a:rPr lang="pt-BR" dirty="0" smtClean="0">
                <a:latin typeface="Arial" charset="0"/>
                <a:cs typeface="Arial" charset="0"/>
              </a:rPr>
              <a:t>O </a:t>
            </a:r>
            <a:r>
              <a:rPr lang="pt-BR" dirty="0" smtClean="0">
                <a:solidFill>
                  <a:schemeClr val="bg1">
                    <a:lumMod val="25000"/>
                  </a:schemeClr>
                </a:solidFill>
                <a:latin typeface="Arial" charset="0"/>
                <a:cs typeface="Arial" charset="0"/>
              </a:rPr>
              <a:t>SUCESSO</a:t>
            </a:r>
            <a:r>
              <a:rPr lang="pt-BR" dirty="0" smtClean="0">
                <a:latin typeface="Arial" charset="0"/>
                <a:cs typeface="Arial" charset="0"/>
              </a:rPr>
              <a:t> é um produto de fatores!</a:t>
            </a:r>
            <a:endParaRPr lang="pt-BR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dirty="0" smtClean="0">
                <a:latin typeface="Arial Black" charset="0"/>
                <a:cs typeface="Arial" charset="0"/>
              </a:rPr>
              <a:t>Plataformas</a:t>
            </a:r>
            <a:endParaRPr lang="pt-BR" dirty="0">
              <a:latin typeface="Arial Black" charset="0"/>
              <a:cs typeface="Arial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1484784"/>
            <a:ext cx="7391400" cy="5029200"/>
          </a:xfrm>
        </p:spPr>
        <p:txBody>
          <a:bodyPr/>
          <a:lstStyle/>
          <a:p>
            <a:pPr eaLnBrk="1" hangingPunct="1"/>
            <a:r>
              <a:rPr lang="x-none" dirty="0" smtClean="0">
                <a:latin typeface="Arial" charset="0"/>
                <a:cs typeface="Arial" charset="0"/>
              </a:rPr>
              <a:t>Plataformas:</a:t>
            </a:r>
          </a:p>
          <a:p>
            <a:pPr lvl="1" eaLnBrk="1" hangingPunct="1"/>
            <a:r>
              <a:rPr lang="x-none" dirty="0" smtClean="0">
                <a:latin typeface="Arial" charset="0"/>
                <a:cs typeface="Arial" charset="0"/>
              </a:rPr>
              <a:t>Android (Google)</a:t>
            </a:r>
          </a:p>
          <a:p>
            <a:pPr lvl="1" eaLnBrk="1" hangingPunct="1"/>
            <a:r>
              <a:rPr lang="x-none" dirty="0" smtClean="0">
                <a:latin typeface="Arial" charset="0"/>
                <a:cs typeface="Arial" charset="0"/>
              </a:rPr>
              <a:t>iOS (Apple)</a:t>
            </a:r>
          </a:p>
          <a:p>
            <a:pPr lvl="1" eaLnBrk="1" hangingPunct="1"/>
            <a:r>
              <a:rPr lang="x-none" dirty="0" smtClean="0">
                <a:latin typeface="Arial" charset="0"/>
                <a:cs typeface="Arial" charset="0"/>
              </a:rPr>
              <a:t>Bada (Samsung)</a:t>
            </a:r>
          </a:p>
          <a:p>
            <a:pPr lvl="1" eaLnBrk="1" hangingPunct="1"/>
            <a:r>
              <a:rPr lang="pt-BR" dirty="0" err="1" smtClean="0">
                <a:latin typeface="Arial" charset="0"/>
                <a:cs typeface="Arial" charset="0"/>
              </a:rPr>
              <a:t>Symbian</a:t>
            </a:r>
            <a:r>
              <a:rPr lang="pt-BR" dirty="0" smtClean="0">
                <a:latin typeface="Arial" charset="0"/>
                <a:cs typeface="Arial" charset="0"/>
              </a:rPr>
              <a:t> (Nokia)</a:t>
            </a:r>
          </a:p>
          <a:p>
            <a:pPr lvl="1" eaLnBrk="1" hangingPunct="1"/>
            <a:r>
              <a:rPr lang="pt-BR" dirty="0" smtClean="0">
                <a:latin typeface="Arial" charset="0"/>
                <a:cs typeface="Arial" charset="0"/>
              </a:rPr>
              <a:t>Windows Mobile (Microsoft)</a:t>
            </a:r>
          </a:p>
          <a:p>
            <a:pPr eaLnBrk="1" hangingPunct="1"/>
            <a:r>
              <a:rPr lang="pt-BR" dirty="0" smtClean="0">
                <a:latin typeface="Arial" charset="0"/>
                <a:cs typeface="Arial" charset="0"/>
              </a:rPr>
              <a:t>Utilização de SDK:</a:t>
            </a:r>
          </a:p>
          <a:p>
            <a:pPr lvl="1" eaLnBrk="1" hangingPunct="1"/>
            <a:r>
              <a:rPr lang="pt-BR" dirty="0" smtClean="0">
                <a:latin typeface="Arial" charset="0"/>
                <a:cs typeface="Arial" charset="0"/>
              </a:rPr>
              <a:t>Compilar</a:t>
            </a:r>
          </a:p>
          <a:p>
            <a:pPr lvl="1" eaLnBrk="1" hangingPunct="1"/>
            <a:r>
              <a:rPr lang="pt-BR" dirty="0" smtClean="0">
                <a:latin typeface="Arial" charset="0"/>
                <a:cs typeface="Arial" charset="0"/>
              </a:rPr>
              <a:t>Testar no simulador</a:t>
            </a:r>
          </a:p>
          <a:p>
            <a:pPr lvl="1" eaLnBrk="1" hangingPunct="1"/>
            <a:r>
              <a:rPr lang="pt-BR" dirty="0" smtClean="0">
                <a:latin typeface="Arial" charset="0"/>
                <a:cs typeface="Arial" charset="0"/>
              </a:rPr>
              <a:t>Transferir para o dispositivo</a:t>
            </a:r>
          </a:p>
          <a:p>
            <a:pPr lvl="1" eaLnBrk="1" hangingPunct="1"/>
            <a:r>
              <a:rPr lang="pt-BR" dirty="0" smtClean="0">
                <a:latin typeface="Arial" charset="0"/>
                <a:cs typeface="Arial" charset="0"/>
              </a:rPr>
              <a:t>Testar no dispositivo</a:t>
            </a:r>
          </a:p>
          <a:p>
            <a:pPr eaLnBrk="1" hangingPunct="1"/>
            <a:r>
              <a:rPr lang="pt-BR" i="1" dirty="0" smtClean="0">
                <a:latin typeface="Arial" charset="0"/>
                <a:cs typeface="Arial" charset="0"/>
              </a:rPr>
              <a:t>Aprenda C e Java!</a:t>
            </a:r>
            <a:endParaRPr lang="pt-BR" i="1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4506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2819400"/>
            <a:ext cx="7772400" cy="1143000"/>
          </a:xfrm>
        </p:spPr>
        <p:txBody>
          <a:bodyPr/>
          <a:lstStyle/>
          <a:p>
            <a:pPr algn="ctr" eaLnBrk="1" hangingPunct="1"/>
            <a:r>
              <a:rPr lang="pt-BR" sz="6400" dirty="0" smtClean="0">
                <a:solidFill>
                  <a:srgbClr val="FFFFFF"/>
                </a:solidFill>
                <a:latin typeface="Arial Black" charset="0"/>
                <a:cs typeface="Arial" charset="0"/>
              </a:rPr>
              <a:t>Desafios</a:t>
            </a:r>
            <a:endParaRPr lang="pt-BR" sz="6400" dirty="0">
              <a:solidFill>
                <a:srgbClr val="FFFFFF"/>
              </a:solidFill>
              <a:latin typeface="Arial Black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7200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dirty="0" smtClean="0">
                <a:latin typeface="Arial Black" charset="0"/>
                <a:cs typeface="Arial" charset="0"/>
              </a:rPr>
              <a:t>Desafios</a:t>
            </a:r>
            <a:endParaRPr lang="pt-BR" dirty="0">
              <a:latin typeface="Arial Black" charset="0"/>
              <a:cs typeface="Arial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 dirty="0" smtClean="0">
                <a:latin typeface="Arial" charset="0"/>
                <a:cs typeface="Arial" charset="0"/>
              </a:rPr>
              <a:t>A ideia!</a:t>
            </a:r>
          </a:p>
          <a:p>
            <a:pPr eaLnBrk="1" hangingPunct="1"/>
            <a:r>
              <a:rPr lang="pt-BR" dirty="0" smtClean="0">
                <a:latin typeface="Arial" charset="0"/>
                <a:cs typeface="Arial" charset="0"/>
              </a:rPr>
              <a:t>Limitações diversas dos dispositivos</a:t>
            </a:r>
          </a:p>
          <a:p>
            <a:pPr eaLnBrk="1" hangingPunct="1"/>
            <a:r>
              <a:rPr lang="pt-BR" dirty="0" smtClean="0">
                <a:latin typeface="Arial" charset="0"/>
                <a:ea typeface="Arial" charset="0"/>
                <a:cs typeface="Arial" charset="0"/>
              </a:rPr>
              <a:t>Facilidade de uso sem manual</a:t>
            </a:r>
          </a:p>
          <a:p>
            <a:pPr eaLnBrk="1" hangingPunct="1"/>
            <a:r>
              <a:rPr lang="pt-BR" dirty="0" smtClean="0">
                <a:latin typeface="Arial" charset="0"/>
                <a:ea typeface="Arial" charset="0"/>
                <a:cs typeface="Arial" charset="0"/>
              </a:rPr>
              <a:t>Robustez</a:t>
            </a:r>
          </a:p>
          <a:p>
            <a:pPr eaLnBrk="1" hangingPunct="1"/>
            <a:r>
              <a:rPr lang="pt-BR" dirty="0" smtClean="0">
                <a:latin typeface="Arial" charset="0"/>
                <a:ea typeface="Arial" charset="0"/>
                <a:cs typeface="Arial" charset="0"/>
              </a:rPr>
              <a:t>Manutenção da aplicação em diversas plataformas (não basta ser portável!)</a:t>
            </a:r>
          </a:p>
          <a:p>
            <a:pPr eaLnBrk="1" hangingPunct="1"/>
            <a:r>
              <a:rPr lang="pt-BR" dirty="0" smtClean="0">
                <a:latin typeface="Arial" charset="0"/>
                <a:ea typeface="Arial" charset="0"/>
                <a:cs typeface="Arial" charset="0"/>
              </a:rPr>
              <a:t>Manter a aplicação viva:</a:t>
            </a:r>
          </a:p>
          <a:p>
            <a:pPr lvl="1" eaLnBrk="1" hangingPunct="1"/>
            <a:r>
              <a:rPr lang="pt-BR" dirty="0" smtClean="0">
                <a:latin typeface="Arial" charset="0"/>
                <a:ea typeface="Arial" charset="0"/>
                <a:cs typeface="Arial" charset="0"/>
              </a:rPr>
              <a:t>Atualização de conteúdo</a:t>
            </a:r>
          </a:p>
          <a:p>
            <a:pPr lvl="1" eaLnBrk="1" hangingPunct="1"/>
            <a:r>
              <a:rPr lang="pt-BR" dirty="0" smtClean="0">
                <a:latin typeface="Arial" charset="0"/>
                <a:ea typeface="Arial" charset="0"/>
                <a:cs typeface="Arial" charset="0"/>
              </a:rPr>
              <a:t>Atualização de software</a:t>
            </a:r>
          </a:p>
          <a:p>
            <a:pPr lvl="1" eaLnBrk="1" hangingPunct="1"/>
            <a:r>
              <a:rPr lang="pt-BR" dirty="0" smtClean="0">
                <a:latin typeface="Arial" charset="0"/>
                <a:ea typeface="Arial" charset="0"/>
                <a:cs typeface="Arial" charset="0"/>
              </a:rPr>
              <a:t>Interação com redes sociais</a:t>
            </a:r>
          </a:p>
          <a:p>
            <a:pPr eaLnBrk="1" hangingPunct="1"/>
            <a:endParaRPr lang="pt-BR" dirty="0" smtClean="0">
              <a:latin typeface="Arial" charset="0"/>
              <a:ea typeface="Arial" charset="0"/>
              <a:cs typeface="Arial" charset="0"/>
            </a:endParaRPr>
          </a:p>
          <a:p>
            <a:pPr lvl="1" eaLnBrk="1" hangingPunct="1"/>
            <a:endParaRPr lang="pt-BR" dirty="0">
              <a:latin typeface="Arial" charset="0"/>
              <a:ea typeface="Arial" charset="0"/>
              <a:cs typeface="Arial" charset="0"/>
            </a:endParaRPr>
          </a:p>
          <a:p>
            <a:pPr eaLnBrk="1" hangingPunct="1"/>
            <a:endParaRPr lang="pt-BR" dirty="0">
              <a:latin typeface="Arial" charset="0"/>
              <a:cs typeface="Arial" charset="0"/>
            </a:endParaRPr>
          </a:p>
          <a:p>
            <a:pPr eaLnBrk="1" hangingPunct="1"/>
            <a:endParaRPr lang="pt-BR" dirty="0">
              <a:latin typeface="Arial" charset="0"/>
              <a:cs typeface="Arial" charset="0"/>
            </a:endParaRPr>
          </a:p>
          <a:p>
            <a:pPr eaLnBrk="1" hangingPunct="1"/>
            <a:endParaRPr lang="pt-BR" dirty="0">
              <a:latin typeface="Arial" charset="0"/>
              <a:cs typeface="Arial" charset="0"/>
            </a:endParaRPr>
          </a:p>
          <a:p>
            <a:pPr eaLnBrk="1" hangingPunct="1">
              <a:buFont typeface="Wingdings" charset="0"/>
              <a:buNone/>
            </a:pPr>
            <a:endParaRPr lang="pt-BR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906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2819400"/>
            <a:ext cx="7772400" cy="1143000"/>
          </a:xfrm>
        </p:spPr>
        <p:txBody>
          <a:bodyPr/>
          <a:lstStyle/>
          <a:p>
            <a:pPr algn="ctr" eaLnBrk="1" hangingPunct="1"/>
            <a:r>
              <a:rPr lang="pt-BR" sz="6400" dirty="0" smtClean="0">
                <a:solidFill>
                  <a:srgbClr val="FFFFFF"/>
                </a:solidFill>
                <a:latin typeface="Arial Black" charset="0"/>
                <a:cs typeface="Arial" charset="0"/>
              </a:rPr>
              <a:t>Prototipação</a:t>
            </a:r>
            <a:endParaRPr lang="pt-BR" sz="6400" dirty="0">
              <a:solidFill>
                <a:srgbClr val="FFFFFF"/>
              </a:solidFill>
              <a:latin typeface="Arial Black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0749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dirty="0" smtClean="0">
                <a:latin typeface="Arial Black" charset="0"/>
                <a:cs typeface="Arial" charset="0"/>
              </a:rPr>
              <a:t>Prototipação</a:t>
            </a:r>
            <a:endParaRPr lang="pt-BR" dirty="0">
              <a:latin typeface="Arial Black" charset="0"/>
              <a:cs typeface="Arial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1556792"/>
            <a:ext cx="7391400" cy="5029200"/>
          </a:xfrm>
        </p:spPr>
        <p:txBody>
          <a:bodyPr/>
          <a:lstStyle/>
          <a:p>
            <a:pPr eaLnBrk="1" hangingPunct="1"/>
            <a:r>
              <a:rPr lang="pt-BR" dirty="0" smtClean="0">
                <a:latin typeface="Arial" charset="0"/>
                <a:cs typeface="Arial" charset="0"/>
              </a:rPr>
              <a:t>A ideia! </a:t>
            </a:r>
          </a:p>
          <a:p>
            <a:pPr lvl="1" eaLnBrk="1" hangingPunct="1"/>
            <a:r>
              <a:rPr lang="pt-BR" dirty="0" smtClean="0">
                <a:latin typeface="Arial" charset="0"/>
                <a:cs typeface="Arial" charset="0"/>
              </a:rPr>
              <a:t>Funciona?</a:t>
            </a:r>
            <a:endParaRPr lang="pt-BR" dirty="0">
              <a:latin typeface="Arial" charset="0"/>
              <a:cs typeface="Arial" charset="0"/>
            </a:endParaRPr>
          </a:p>
          <a:p>
            <a:pPr lvl="1" eaLnBrk="1" hangingPunct="1"/>
            <a:r>
              <a:rPr lang="pt-BR" dirty="0" smtClean="0">
                <a:latin typeface="Arial" charset="0"/>
                <a:ea typeface="Arial" charset="0"/>
                <a:cs typeface="Arial" charset="0"/>
              </a:rPr>
              <a:t>Viável?</a:t>
            </a:r>
          </a:p>
          <a:p>
            <a:pPr lvl="1" eaLnBrk="1" hangingPunct="1"/>
            <a:r>
              <a:rPr lang="pt-BR" dirty="0" smtClean="0">
                <a:latin typeface="Arial" charset="0"/>
                <a:ea typeface="Arial" charset="0"/>
                <a:cs typeface="Arial" charset="0"/>
              </a:rPr>
              <a:t>Utilizável?</a:t>
            </a:r>
          </a:p>
          <a:p>
            <a:pPr lvl="1" eaLnBrk="1" hangingPunct="1"/>
            <a:r>
              <a:rPr lang="pt-BR" dirty="0" smtClean="0">
                <a:latin typeface="Arial" charset="0"/>
                <a:ea typeface="Arial" charset="0"/>
                <a:cs typeface="Arial" charset="0"/>
              </a:rPr>
              <a:t>Aperfeiçoável?</a:t>
            </a:r>
          </a:p>
          <a:p>
            <a:pPr lvl="1" eaLnBrk="1" hangingPunct="1"/>
            <a:r>
              <a:rPr lang="pt-BR" dirty="0" smtClean="0">
                <a:latin typeface="Arial" charset="0"/>
                <a:ea typeface="Arial" charset="0"/>
                <a:cs typeface="Arial" charset="0"/>
              </a:rPr>
              <a:t>Variações?</a:t>
            </a:r>
          </a:p>
          <a:p>
            <a:pPr lvl="1" eaLnBrk="1" hangingPunct="1"/>
            <a:r>
              <a:rPr lang="pt-BR" dirty="0" smtClean="0">
                <a:latin typeface="Arial" charset="0"/>
                <a:ea typeface="Arial" charset="0"/>
                <a:cs typeface="Arial" charset="0"/>
              </a:rPr>
              <a:t>Melhorias?</a:t>
            </a:r>
          </a:p>
          <a:p>
            <a:pPr lvl="1" eaLnBrk="1" hangingPunct="1"/>
            <a:r>
              <a:rPr lang="pt-BR" dirty="0" smtClean="0">
                <a:latin typeface="Arial" charset="0"/>
                <a:ea typeface="Arial" charset="0"/>
                <a:cs typeface="Arial" charset="0"/>
              </a:rPr>
              <a:t>Adequações?</a:t>
            </a:r>
          </a:p>
          <a:p>
            <a:pPr lvl="1" eaLnBrk="1" hangingPunct="1"/>
            <a:r>
              <a:rPr lang="pt-BR" i="1" dirty="0" smtClean="0">
                <a:solidFill>
                  <a:schemeClr val="bg1">
                    <a:lumMod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Go?</a:t>
            </a:r>
          </a:p>
          <a:p>
            <a:pPr eaLnBrk="1" hangingPunct="1"/>
            <a:r>
              <a:rPr lang="pt-BR" dirty="0" smtClean="0">
                <a:latin typeface="Arial" charset="0"/>
                <a:ea typeface="Arial" charset="0"/>
                <a:cs typeface="Arial" charset="0"/>
              </a:rPr>
              <a:t>Prototipação possibilita decisões rápidas no momento de maior relevância: a origem!</a:t>
            </a:r>
          </a:p>
          <a:p>
            <a:pPr eaLnBrk="1" hangingPunct="1"/>
            <a:endParaRPr lang="pt-BR" dirty="0" smtClean="0">
              <a:latin typeface="Arial" charset="0"/>
              <a:ea typeface="Arial" charset="0"/>
              <a:cs typeface="Arial" charset="0"/>
            </a:endParaRPr>
          </a:p>
          <a:p>
            <a:pPr eaLnBrk="1" hangingPunct="1"/>
            <a:endParaRPr lang="pt-BR" dirty="0" smtClean="0">
              <a:latin typeface="Arial" charset="0"/>
              <a:ea typeface="Arial" charset="0"/>
              <a:cs typeface="Arial" charset="0"/>
            </a:endParaRPr>
          </a:p>
          <a:p>
            <a:pPr lvl="1" eaLnBrk="1" hangingPunct="1"/>
            <a:endParaRPr lang="pt-BR" dirty="0">
              <a:latin typeface="Arial" charset="0"/>
              <a:ea typeface="Arial" charset="0"/>
              <a:cs typeface="Arial" charset="0"/>
            </a:endParaRPr>
          </a:p>
          <a:p>
            <a:pPr eaLnBrk="1" hangingPunct="1"/>
            <a:endParaRPr lang="pt-BR" dirty="0">
              <a:latin typeface="Arial" charset="0"/>
              <a:cs typeface="Arial" charset="0"/>
            </a:endParaRPr>
          </a:p>
          <a:p>
            <a:pPr eaLnBrk="1" hangingPunct="1"/>
            <a:endParaRPr lang="pt-BR" dirty="0">
              <a:latin typeface="Arial" charset="0"/>
              <a:cs typeface="Arial" charset="0"/>
            </a:endParaRPr>
          </a:p>
          <a:p>
            <a:pPr eaLnBrk="1" hangingPunct="1"/>
            <a:endParaRPr lang="pt-BR" dirty="0">
              <a:latin typeface="Arial" charset="0"/>
              <a:cs typeface="Arial" charset="0"/>
            </a:endParaRPr>
          </a:p>
          <a:p>
            <a:pPr eaLnBrk="1" hangingPunct="1">
              <a:buFont typeface="Wingdings" charset="0"/>
              <a:buNone/>
            </a:pPr>
            <a:endParaRPr lang="pt-BR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1450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dirty="0" err="1" smtClean="0">
                <a:latin typeface="Arial Black" charset="0"/>
                <a:cs typeface="Arial" charset="0"/>
              </a:rPr>
              <a:t>Matlab</a:t>
            </a:r>
            <a:endParaRPr lang="pt-BR" dirty="0">
              <a:latin typeface="Arial Black" charset="0"/>
              <a:cs typeface="Arial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1556792"/>
            <a:ext cx="7391400" cy="5029200"/>
          </a:xfrm>
        </p:spPr>
        <p:txBody>
          <a:bodyPr/>
          <a:lstStyle/>
          <a:p>
            <a:pPr eaLnBrk="1" hangingPunct="1"/>
            <a:r>
              <a:rPr lang="pt-BR" dirty="0" smtClean="0">
                <a:latin typeface="Arial" charset="0"/>
                <a:cs typeface="Arial" charset="0"/>
              </a:rPr>
              <a:t>Ambiente de programação da </a:t>
            </a:r>
            <a:r>
              <a:rPr lang="pt-BR" dirty="0" err="1" smtClean="0">
                <a:latin typeface="Arial" charset="0"/>
                <a:cs typeface="Arial" charset="0"/>
              </a:rPr>
              <a:t>MathWorks</a:t>
            </a:r>
            <a:r>
              <a:rPr lang="pt-BR" dirty="0" smtClean="0">
                <a:latin typeface="Arial" charset="0"/>
                <a:cs typeface="Arial" charset="0"/>
              </a:rPr>
              <a:t>:</a:t>
            </a:r>
          </a:p>
          <a:p>
            <a:pPr lvl="1" eaLnBrk="1" hangingPunct="1"/>
            <a:r>
              <a:rPr lang="pt-BR" dirty="0">
                <a:latin typeface="Arial" charset="0"/>
                <a:ea typeface="Arial" charset="0"/>
                <a:cs typeface="Arial" charset="0"/>
              </a:rPr>
              <a:t>A linguagem da computação técnica</a:t>
            </a:r>
          </a:p>
          <a:p>
            <a:pPr lvl="1" eaLnBrk="1" hangingPunct="1"/>
            <a:r>
              <a:rPr lang="pt-BR" dirty="0" smtClean="0">
                <a:latin typeface="Arial" charset="0"/>
                <a:ea typeface="Arial" charset="0"/>
                <a:cs typeface="Arial" charset="0"/>
              </a:rPr>
              <a:t>Linguagem interpretada</a:t>
            </a:r>
          </a:p>
          <a:p>
            <a:pPr lvl="1" eaLnBrk="1" hangingPunct="1"/>
            <a:r>
              <a:rPr lang="pt-BR" dirty="0" smtClean="0">
                <a:latin typeface="Arial" charset="0"/>
                <a:ea typeface="Arial" charset="0"/>
                <a:cs typeface="Arial" charset="0"/>
              </a:rPr>
              <a:t>Bibliotecas de funções (</a:t>
            </a:r>
            <a:r>
              <a:rPr lang="pt-BR" i="1" dirty="0" smtClean="0">
                <a:latin typeface="Arial" charset="0"/>
                <a:ea typeface="Arial" charset="0"/>
                <a:cs typeface="Arial" charset="0"/>
              </a:rPr>
              <a:t>toolboxes</a:t>
            </a:r>
            <a:r>
              <a:rPr lang="pt-BR" dirty="0" smtClean="0">
                <a:latin typeface="Arial" charset="0"/>
                <a:ea typeface="Arial" charset="0"/>
                <a:cs typeface="Arial" charset="0"/>
              </a:rPr>
              <a:t>)</a:t>
            </a:r>
          </a:p>
          <a:p>
            <a:pPr lvl="1" eaLnBrk="1" hangingPunct="1"/>
            <a:r>
              <a:rPr lang="pt-BR" dirty="0" smtClean="0">
                <a:latin typeface="Arial" charset="0"/>
                <a:ea typeface="Arial" charset="0"/>
                <a:cs typeface="Arial" charset="0"/>
              </a:rPr>
              <a:t>Funções de visualização de alto nível</a:t>
            </a:r>
          </a:p>
          <a:p>
            <a:pPr lvl="1" eaLnBrk="1" hangingPunct="1"/>
            <a:r>
              <a:rPr lang="pt-BR" dirty="0" smtClean="0">
                <a:latin typeface="Arial" charset="0"/>
                <a:ea typeface="Arial" charset="0"/>
                <a:cs typeface="Arial" charset="0"/>
              </a:rPr>
              <a:t>Elevadíssima produtividade</a:t>
            </a:r>
          </a:p>
          <a:p>
            <a:pPr lvl="2" eaLnBrk="1" hangingPunct="1"/>
            <a:r>
              <a:rPr lang="pt-BR" dirty="0" smtClean="0">
                <a:latin typeface="Arial" charset="0"/>
                <a:ea typeface="Arial" charset="0"/>
                <a:cs typeface="Arial" charset="0"/>
              </a:rPr>
              <a:t>Escreva menos</a:t>
            </a:r>
          </a:p>
          <a:p>
            <a:pPr lvl="2" eaLnBrk="1" hangingPunct="1"/>
            <a:r>
              <a:rPr lang="pt-BR" dirty="0" smtClean="0">
                <a:latin typeface="Arial" charset="0"/>
                <a:ea typeface="Arial" charset="0"/>
                <a:cs typeface="Arial" charset="0"/>
              </a:rPr>
              <a:t>Obtenha mais</a:t>
            </a:r>
          </a:p>
          <a:p>
            <a:pPr eaLnBrk="1" hangingPunct="1"/>
            <a:r>
              <a:rPr lang="pt-BR" dirty="0" smtClean="0">
                <a:latin typeface="Arial" charset="0"/>
                <a:ea typeface="Arial" charset="0"/>
                <a:cs typeface="Arial" charset="0"/>
              </a:rPr>
              <a:t>Dois modos de utilização</a:t>
            </a:r>
          </a:p>
          <a:p>
            <a:pPr lvl="1" eaLnBrk="1" hangingPunct="1"/>
            <a:r>
              <a:rPr lang="pt-BR" dirty="0" smtClean="0">
                <a:latin typeface="Arial" charset="0"/>
                <a:ea typeface="Arial" charset="0"/>
                <a:cs typeface="Arial" charset="0"/>
              </a:rPr>
              <a:t>Interativo</a:t>
            </a:r>
          </a:p>
          <a:p>
            <a:pPr lvl="1" eaLnBrk="1" hangingPunct="1"/>
            <a:r>
              <a:rPr lang="pt-BR" dirty="0" smtClean="0">
                <a:latin typeface="Arial" charset="0"/>
                <a:ea typeface="Arial" charset="0"/>
                <a:cs typeface="Arial" charset="0"/>
              </a:rPr>
              <a:t>Scripts</a:t>
            </a:r>
          </a:p>
          <a:p>
            <a:pPr eaLnBrk="1" hangingPunct="1"/>
            <a:r>
              <a:rPr lang="pt-BR" dirty="0" smtClean="0">
                <a:latin typeface="Arial" charset="0"/>
                <a:ea typeface="Arial" charset="0"/>
                <a:cs typeface="Arial" charset="0"/>
              </a:rPr>
              <a:t>Caminho rápido entre a matemática e o código!</a:t>
            </a:r>
          </a:p>
          <a:p>
            <a:pPr eaLnBrk="1" hangingPunct="1"/>
            <a:endParaRPr lang="pt-BR" dirty="0" smtClean="0">
              <a:latin typeface="Arial" charset="0"/>
              <a:ea typeface="Arial" charset="0"/>
              <a:cs typeface="Arial" charset="0"/>
            </a:endParaRPr>
          </a:p>
          <a:p>
            <a:pPr lvl="1" eaLnBrk="1" hangingPunct="1"/>
            <a:endParaRPr lang="pt-BR" dirty="0">
              <a:latin typeface="Arial" charset="0"/>
              <a:ea typeface="Arial" charset="0"/>
              <a:cs typeface="Arial" charset="0"/>
            </a:endParaRPr>
          </a:p>
          <a:p>
            <a:pPr eaLnBrk="1" hangingPunct="1"/>
            <a:endParaRPr lang="pt-BR" dirty="0">
              <a:latin typeface="Arial" charset="0"/>
              <a:cs typeface="Arial" charset="0"/>
            </a:endParaRPr>
          </a:p>
          <a:p>
            <a:pPr eaLnBrk="1" hangingPunct="1"/>
            <a:endParaRPr lang="pt-BR" dirty="0">
              <a:latin typeface="Arial" charset="0"/>
              <a:cs typeface="Arial" charset="0"/>
            </a:endParaRPr>
          </a:p>
          <a:p>
            <a:pPr eaLnBrk="1" hangingPunct="1"/>
            <a:endParaRPr lang="pt-BR" dirty="0">
              <a:latin typeface="Arial" charset="0"/>
              <a:cs typeface="Arial" charset="0"/>
            </a:endParaRPr>
          </a:p>
          <a:p>
            <a:pPr eaLnBrk="1" hangingPunct="1">
              <a:buFont typeface="Wingdings" charset="0"/>
              <a:buNone/>
            </a:pPr>
            <a:endParaRPr lang="pt-BR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262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ynaSIRT">
  <a:themeElements>
    <a:clrScheme name="DynaSIRT 3">
      <a:dk1>
        <a:srgbClr val="5F5F5F"/>
      </a:dk1>
      <a:lt1>
        <a:srgbClr val="DEF6F1"/>
      </a:lt1>
      <a:dk2>
        <a:srgbClr val="B2B2B2"/>
      </a:dk2>
      <a:lt2>
        <a:srgbClr val="969696"/>
      </a:lt2>
      <a:accent1>
        <a:srgbClr val="E6E6E6"/>
      </a:accent1>
      <a:accent2>
        <a:srgbClr val="8DC6FF"/>
      </a:accent2>
      <a:accent3>
        <a:srgbClr val="ECFAF7"/>
      </a:accent3>
      <a:accent4>
        <a:srgbClr val="505050"/>
      </a:accent4>
      <a:accent5>
        <a:srgbClr val="F0F0F0"/>
      </a:accent5>
      <a:accent6>
        <a:srgbClr val="7FB3E7"/>
      </a:accent6>
      <a:hlink>
        <a:srgbClr val="0066CC"/>
      </a:hlink>
      <a:folHlink>
        <a:srgbClr val="0000FF"/>
      </a:folHlink>
    </a:clrScheme>
    <a:fontScheme name="DynaSIRT">
      <a:majorFont>
        <a:latin typeface="Arial Black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Arial" charset="0"/>
            <a:cs typeface="Arial" charset="0"/>
          </a:defRPr>
        </a:defPPr>
      </a:lstStyle>
    </a:lnDef>
  </a:objectDefaults>
  <a:extraClrSchemeLst>
    <a:extraClrScheme>
      <a:clrScheme name="DynaSIRT 1">
        <a:dk1>
          <a:srgbClr val="0099FF"/>
        </a:dk1>
        <a:lt1>
          <a:srgbClr val="FFFFFF"/>
        </a:lt1>
        <a:dk2>
          <a:srgbClr val="0099FF"/>
        </a:dk2>
        <a:lt2>
          <a:srgbClr val="808080"/>
        </a:lt2>
        <a:accent1>
          <a:srgbClr val="B9D6E5"/>
        </a:accent1>
        <a:accent2>
          <a:srgbClr val="333399"/>
        </a:accent2>
        <a:accent3>
          <a:srgbClr val="FFFFFF"/>
        </a:accent3>
        <a:accent4>
          <a:srgbClr val="0082DA"/>
        </a:accent4>
        <a:accent5>
          <a:srgbClr val="D9E8F0"/>
        </a:accent5>
        <a:accent6>
          <a:srgbClr val="2D2D8A"/>
        </a:accent6>
        <a:hlink>
          <a:srgbClr val="3366CC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ynaSIRT 2">
        <a:dk1>
          <a:srgbClr val="808080"/>
        </a:dk1>
        <a:lt1>
          <a:srgbClr val="FFFFFF"/>
        </a:lt1>
        <a:dk2>
          <a:srgbClr val="0066CC"/>
        </a:dk2>
        <a:lt2>
          <a:srgbClr val="969696"/>
        </a:lt2>
        <a:accent1>
          <a:srgbClr val="DDDDDD"/>
        </a:accent1>
        <a:accent2>
          <a:srgbClr val="33CCFF"/>
        </a:accent2>
        <a:accent3>
          <a:srgbClr val="FFFFFF"/>
        </a:accent3>
        <a:accent4>
          <a:srgbClr val="6C6C6C"/>
        </a:accent4>
        <a:accent5>
          <a:srgbClr val="EBEBEB"/>
        </a:accent5>
        <a:accent6>
          <a:srgbClr val="2DB9E7"/>
        </a:accent6>
        <a:hlink>
          <a:srgbClr val="CC3300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ynaSIRT 3">
        <a:dk1>
          <a:srgbClr val="5F5F5F"/>
        </a:dk1>
        <a:lt1>
          <a:srgbClr val="DEF6F1"/>
        </a:lt1>
        <a:dk2>
          <a:srgbClr val="B2B2B2"/>
        </a:dk2>
        <a:lt2>
          <a:srgbClr val="969696"/>
        </a:lt2>
        <a:accent1>
          <a:srgbClr val="E6E6E6"/>
        </a:accent1>
        <a:accent2>
          <a:srgbClr val="8DC6FF"/>
        </a:accent2>
        <a:accent3>
          <a:srgbClr val="ECFAF7"/>
        </a:accent3>
        <a:accent4>
          <a:srgbClr val="505050"/>
        </a:accent4>
        <a:accent5>
          <a:srgbClr val="F0F0F0"/>
        </a:accent5>
        <a:accent6>
          <a:srgbClr val="7FB3E7"/>
        </a:accent6>
        <a:hlink>
          <a:srgbClr val="0066CC"/>
        </a:hlink>
        <a:folHlink>
          <a:srgbClr val="00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ynaSIRT 4">
        <a:dk1>
          <a:srgbClr val="3366CC"/>
        </a:dk1>
        <a:lt1>
          <a:srgbClr val="FFFFFF"/>
        </a:lt1>
        <a:dk2>
          <a:srgbClr val="66CCFF"/>
        </a:dk2>
        <a:lt2>
          <a:srgbClr val="808080"/>
        </a:lt2>
        <a:accent1>
          <a:srgbClr val="B4DCFF"/>
        </a:accent1>
        <a:accent2>
          <a:srgbClr val="CCCCFF"/>
        </a:accent2>
        <a:accent3>
          <a:srgbClr val="FFFFFF"/>
        </a:accent3>
        <a:accent4>
          <a:srgbClr val="2A56AE"/>
        </a:accent4>
        <a:accent5>
          <a:srgbClr val="D6EB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ynaSIRT 5">
        <a:dk1>
          <a:srgbClr val="808080"/>
        </a:dk1>
        <a:lt1>
          <a:srgbClr val="FFFFD9"/>
        </a:lt1>
        <a:dk2>
          <a:srgbClr val="3366CC"/>
        </a:dk2>
        <a:lt2>
          <a:srgbClr val="777777"/>
        </a:lt2>
        <a:accent1>
          <a:srgbClr val="EBEECA"/>
        </a:accent1>
        <a:accent2>
          <a:srgbClr val="99CCFF"/>
        </a:accent2>
        <a:accent3>
          <a:srgbClr val="FFFFE9"/>
        </a:accent3>
        <a:accent4>
          <a:srgbClr val="6C6C6C"/>
        </a:accent4>
        <a:accent5>
          <a:srgbClr val="F3F5E1"/>
        </a:accent5>
        <a:accent6>
          <a:srgbClr val="8AB9E7"/>
        </a:accent6>
        <a:hlink>
          <a:srgbClr val="2901BB"/>
        </a:hlink>
        <a:folHlink>
          <a:srgbClr val="FF7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ynaSIRT 6">
        <a:dk1>
          <a:srgbClr val="005A58"/>
        </a:dk1>
        <a:lt1>
          <a:srgbClr val="3366CC"/>
        </a:lt1>
        <a:dk2>
          <a:srgbClr val="008080"/>
        </a:dk2>
        <a:lt2>
          <a:srgbClr val="3399FF"/>
        </a:lt2>
        <a:accent1>
          <a:srgbClr val="8BC2FF"/>
        </a:accent1>
        <a:accent2>
          <a:srgbClr val="FFFFCC"/>
        </a:accent2>
        <a:accent3>
          <a:srgbClr val="AAC0C0"/>
        </a:accent3>
        <a:accent4>
          <a:srgbClr val="2A56AE"/>
        </a:accent4>
        <a:accent5>
          <a:srgbClr val="C4DDFF"/>
        </a:accent5>
        <a:accent6>
          <a:srgbClr val="E7E7B9"/>
        </a:accent6>
        <a:hlink>
          <a:srgbClr val="990000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ynaSIRT 7">
        <a:dk1>
          <a:srgbClr val="666666"/>
        </a:dk1>
        <a:lt1>
          <a:srgbClr val="666699"/>
        </a:lt1>
        <a:dk2>
          <a:srgbClr val="99CCFF"/>
        </a:dk2>
        <a:lt2>
          <a:srgbClr val="3E3E5C"/>
        </a:lt2>
        <a:accent1>
          <a:srgbClr val="D2D2D2"/>
        </a:accent1>
        <a:accent2>
          <a:srgbClr val="8DC6FF"/>
        </a:accent2>
        <a:accent3>
          <a:srgbClr val="B8B8CA"/>
        </a:accent3>
        <a:accent4>
          <a:srgbClr val="565656"/>
        </a:accent4>
        <a:accent5>
          <a:srgbClr val="E5E5E5"/>
        </a:accent5>
        <a:accent6>
          <a:srgbClr val="7FB3E7"/>
        </a:accent6>
        <a:hlink>
          <a:srgbClr val="0066FF"/>
        </a:hlink>
        <a:folHlink>
          <a:srgbClr val="FF99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ynaSIRT 8">
        <a:dk1>
          <a:srgbClr val="5C1F00"/>
        </a:dk1>
        <a:lt1>
          <a:srgbClr val="9C3408"/>
        </a:lt1>
        <a:dk2>
          <a:srgbClr val="800000"/>
        </a:dk2>
        <a:lt2>
          <a:srgbClr val="73BCFF"/>
        </a:lt2>
        <a:accent1>
          <a:srgbClr val="D99965"/>
        </a:accent1>
        <a:accent2>
          <a:srgbClr val="3366CC"/>
        </a:accent2>
        <a:accent3>
          <a:srgbClr val="C0AAAA"/>
        </a:accent3>
        <a:accent4>
          <a:srgbClr val="852B06"/>
        </a:accent4>
        <a:accent5>
          <a:srgbClr val="E9CAB8"/>
        </a:accent5>
        <a:accent6>
          <a:srgbClr val="2D5CB9"/>
        </a:accent6>
        <a:hlink>
          <a:srgbClr val="D3EBFF"/>
        </a:hlink>
        <a:folHlink>
          <a:srgbClr val="FED3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ynaSIRT 9">
        <a:dk1>
          <a:srgbClr val="336699"/>
        </a:dk1>
        <a:lt1>
          <a:srgbClr val="1270AA"/>
        </a:lt1>
        <a:dk2>
          <a:srgbClr val="000000"/>
        </a:dk2>
        <a:lt2>
          <a:srgbClr val="66CCFF"/>
        </a:lt2>
        <a:accent1>
          <a:srgbClr val="AAE1FA"/>
        </a:accent1>
        <a:accent2>
          <a:srgbClr val="0033CC"/>
        </a:accent2>
        <a:accent3>
          <a:srgbClr val="AAAAAA"/>
        </a:accent3>
        <a:accent4>
          <a:srgbClr val="0E5F91"/>
        </a:accent4>
        <a:accent5>
          <a:srgbClr val="D2EEFC"/>
        </a:accent5>
        <a:accent6>
          <a:srgbClr val="002DB9"/>
        </a:accent6>
        <a:hlink>
          <a:srgbClr val="FF7500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ynaSIRT 10">
        <a:dk1>
          <a:srgbClr val="003366"/>
        </a:dk1>
        <a:lt1>
          <a:srgbClr val="A9A9A9"/>
        </a:lt1>
        <a:dk2>
          <a:srgbClr val="000099"/>
        </a:dk2>
        <a:lt2>
          <a:srgbClr val="66CCFF"/>
        </a:lt2>
        <a:accent1>
          <a:srgbClr val="336699"/>
        </a:accent1>
        <a:accent2>
          <a:srgbClr val="3333FF"/>
        </a:accent2>
        <a:accent3>
          <a:srgbClr val="AAAACA"/>
        </a:accent3>
        <a:accent4>
          <a:srgbClr val="909090"/>
        </a:accent4>
        <a:accent5>
          <a:srgbClr val="ADB8CA"/>
        </a:accent5>
        <a:accent6>
          <a:srgbClr val="2D2DE7"/>
        </a:accent6>
        <a:hlink>
          <a:srgbClr val="66CC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\\.psf\Home\Desktop\DynaSIRT.ppt</Template>
  <TotalTime>1864</TotalTime>
  <Words>643</Words>
  <Application>Microsoft Macintosh PowerPoint</Application>
  <PresentationFormat>On-screen Show (4:3)</PresentationFormat>
  <Paragraphs>193</Paragraphs>
  <Slides>24</Slides>
  <Notes>4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DynaSIRT</vt:lpstr>
      <vt:lpstr>Desenvolvimento de aplicações móveis para imagens utilizando o Matlab para prototipação rápida</vt:lpstr>
      <vt:lpstr>Introdução</vt:lpstr>
      <vt:lpstr>Desenvolvimento</vt:lpstr>
      <vt:lpstr>Plataformas</vt:lpstr>
      <vt:lpstr>Desafios</vt:lpstr>
      <vt:lpstr>Desafios</vt:lpstr>
      <vt:lpstr>Prototipação</vt:lpstr>
      <vt:lpstr>Prototipação</vt:lpstr>
      <vt:lpstr>Matlab</vt:lpstr>
      <vt:lpstr>Matlab</vt:lpstr>
      <vt:lpstr>Matlab</vt:lpstr>
      <vt:lpstr>Matlab</vt:lpstr>
      <vt:lpstr>Ponte entre dois mundos:</vt:lpstr>
      <vt:lpstr>Matlab</vt:lpstr>
      <vt:lpstr>Matlab</vt:lpstr>
      <vt:lpstr>Matlab</vt:lpstr>
      <vt:lpstr>Oportunidades</vt:lpstr>
      <vt:lpstr>Oportunidades</vt:lpstr>
      <vt:lpstr>Oportunidades</vt:lpstr>
      <vt:lpstr>Aplicações</vt:lpstr>
      <vt:lpstr>PhotoFilter</vt:lpstr>
      <vt:lpstr>PhotoFilter</vt:lpstr>
      <vt:lpstr>MakeMyLook</vt:lpstr>
      <vt:lpstr>MakeMyLook</vt:lpstr>
    </vt:vector>
  </TitlesOfParts>
  <Company>IFBA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Eduardo Santos</dc:creator>
  <cp:lastModifiedBy>Renato Novais</cp:lastModifiedBy>
  <cp:revision>186</cp:revision>
  <dcterms:created xsi:type="dcterms:W3CDTF">2010-10-13T13:22:07Z</dcterms:created>
  <dcterms:modified xsi:type="dcterms:W3CDTF">2017-03-10T01:53:01Z</dcterms:modified>
</cp:coreProperties>
</file>